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336" r:id="rId2"/>
    <p:sldId id="292" r:id="rId3"/>
    <p:sldId id="311" r:id="rId4"/>
    <p:sldId id="337" r:id="rId5"/>
    <p:sldId id="339" r:id="rId6"/>
    <p:sldId id="358" r:id="rId7"/>
    <p:sldId id="359" r:id="rId8"/>
    <p:sldId id="360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858000" cy="92964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61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3023-36A0-4F02-B615-78457F45E555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B1A-4187-4293-8024-A277C1EF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10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E98B1-1F15-4A44-9ADB-940A059BD39A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546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547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0" y="1952756"/>
            <a:ext cx="4114800" cy="20138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 smtClean="0"/>
              <a:t>The World Wide Web (Web) consists of billions of interconnected pages of information from a wide variety of sources.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Internet Skills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5835341"/>
              </p:ext>
            </p:extLst>
          </p:nvPr>
        </p:nvGraphicFramePr>
        <p:xfrm>
          <a:off x="348343" y="5029200"/>
          <a:ext cx="41910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Web Research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Web Publishing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53340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Internet Skills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600200"/>
            <a:ext cx="3657600" cy="27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8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Publishing a Blog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588284"/>
            <a:ext cx="4114800" cy="3970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A </a:t>
            </a:r>
            <a:r>
              <a:rPr lang="en-US" sz="2000" i="1" dirty="0" smtClean="0"/>
              <a:t>weblog (blog) </a:t>
            </a:r>
            <a:r>
              <a:rPr lang="en-US" sz="2000" i="1" dirty="0"/>
              <a:t>is a Web site you use to regularly post your thoughts, pictures or </a:t>
            </a:r>
            <a:r>
              <a:rPr lang="en-US" sz="2000" i="1" dirty="0" smtClean="0"/>
              <a:t>videos.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Visitors to a blog can comment on it, link to it, or e-mail </a:t>
            </a:r>
            <a:r>
              <a:rPr lang="en-US" sz="2000" i="1" dirty="0" smtClean="0"/>
              <a:t>a response. </a:t>
            </a:r>
            <a:endParaRPr lang="en-US" sz="2000" i="1" dirty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Regular followers </a:t>
            </a:r>
            <a:r>
              <a:rPr lang="en-US" sz="2000" i="1" dirty="0" smtClean="0"/>
              <a:t>can </a:t>
            </a:r>
            <a:r>
              <a:rPr lang="en-US" sz="2000" i="1" dirty="0"/>
              <a:t>subscribe </a:t>
            </a:r>
            <a:r>
              <a:rPr lang="en-US" sz="2000" i="1" dirty="0" smtClean="0"/>
              <a:t>to receive </a:t>
            </a:r>
            <a:r>
              <a:rPr lang="en-US" sz="2000" i="1" dirty="0"/>
              <a:t>notifications when new comments are </a:t>
            </a:r>
            <a:r>
              <a:rPr lang="en-US" sz="2000" i="1" dirty="0" smtClean="0"/>
              <a:t>posted.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Another way for your followers to keep up-to-date is with </a:t>
            </a:r>
            <a:r>
              <a:rPr lang="en-US" sz="2000" i="1" dirty="0" err="1" smtClean="0"/>
              <a:t>microblogging</a:t>
            </a:r>
            <a:r>
              <a:rPr lang="en-US" sz="2000" i="1" dirty="0" smtClean="0"/>
              <a:t> (e.g., Twitter).</a:t>
            </a:r>
            <a:endParaRPr lang="en-US" sz="2000" i="1" dirty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 &gt; Publishing a Blog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82243" y="1297633"/>
            <a:ext cx="3657600" cy="4551647"/>
            <a:chOff x="4882243" y="1299865"/>
            <a:chExt cx="3657600" cy="455164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82243" y="1299865"/>
              <a:ext cx="3657600" cy="294585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82243" y="4419600"/>
              <a:ext cx="3657600" cy="1431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42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Publishing Images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783540"/>
            <a:ext cx="3657600" cy="32909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Sharing images online is one more way the Internet has made the world a little friendlier.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Web 2.0 technologies provide online services designed specifically for sharing photos online, saving you the task of setting up a Web site or blog for this purpose</a:t>
            </a:r>
            <a:r>
              <a:rPr lang="en-US" sz="2000" i="1" dirty="0" smtClean="0"/>
              <a:t>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 &gt; Publishing Images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0" y="2163686"/>
            <a:ext cx="2743200" cy="25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Publishing Videos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394537"/>
            <a:ext cx="3657600" cy="22915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As technology allowed us to easily capture video on video cameras, point-and-shoot cameras, and cell phones, it was only a matter of time before we could post and share those videos online</a:t>
            </a:r>
            <a:r>
              <a:rPr lang="en-US" sz="2000" i="1" dirty="0" smtClean="0"/>
              <a:t>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 &gt; Publishing Videos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9200" y="1733333"/>
            <a:ext cx="3581400" cy="3613961"/>
            <a:chOff x="4953000" y="1733333"/>
            <a:chExt cx="3657600" cy="361396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53000" y="1733333"/>
              <a:ext cx="3657600" cy="2308302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53000" y="4343400"/>
              <a:ext cx="3657600" cy="100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201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Publishing to Social Media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50335"/>
            <a:ext cx="3733800" cy="3661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Social </a:t>
            </a:r>
            <a:r>
              <a:rPr lang="en-US" sz="2000" i="1" dirty="0"/>
              <a:t>networks combine all forms of Web publishing, allowing users to easily publish new content for friends, family, and the world to see</a:t>
            </a:r>
            <a:r>
              <a:rPr lang="en-US" sz="20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Spend time </a:t>
            </a:r>
            <a:r>
              <a:rPr lang="en-US" sz="2000" i="1" dirty="0"/>
              <a:t>examining the privacy policies for any of the networks you join, since the default settings may make public more information than you are willing share.</a:t>
            </a:r>
            <a:endParaRPr lang="en-US" sz="2000" i="1" dirty="0" smtClean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 &gt; Publishing to Social Media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9200" y="1393371"/>
            <a:ext cx="3581400" cy="4175593"/>
            <a:chOff x="4953000" y="1371600"/>
            <a:chExt cx="3657600" cy="417559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53000" y="1371600"/>
              <a:ext cx="3657600" cy="1994273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53000" y="3505200"/>
              <a:ext cx="3657600" cy="2041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021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Publishing a Web Site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282533"/>
            <a:ext cx="3657600" cy="24336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There are many online services that make it easy to create a personal Web </a:t>
            </a:r>
            <a:r>
              <a:rPr lang="en-US" sz="2000" i="1" dirty="0" smtClean="0"/>
              <a:t>site.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You can host your own site or have your site hosted for free (e.g., </a:t>
            </a:r>
            <a:r>
              <a:rPr lang="en-US" sz="2000" i="1" dirty="0" err="1" smtClean="0"/>
              <a:t>Weebly</a:t>
            </a:r>
            <a:r>
              <a:rPr lang="en-US" sz="2000" i="1" dirty="0"/>
              <a:t> </a:t>
            </a:r>
            <a:r>
              <a:rPr lang="en-US" sz="2000" i="1" dirty="0" smtClean="0"/>
              <a:t>and Google Sites) or for a fee.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i="1" dirty="0" smtClean="0"/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 &gt; Publishing a Web Site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0" y="1295400"/>
            <a:ext cx="4114800" cy="4407876"/>
            <a:chOff x="4389930" y="1295400"/>
            <a:chExt cx="4572000" cy="440787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47130" y="1295400"/>
              <a:ext cx="3657600" cy="3520176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89930" y="4999892"/>
              <a:ext cx="4572000" cy="703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38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802424"/>
              </p:ext>
            </p:extLst>
          </p:nvPr>
        </p:nvGraphicFramePr>
        <p:xfrm>
          <a:off x="381000" y="4724400"/>
          <a:ext cx="764127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0573"/>
                <a:gridCol w="43307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Introduction to Web Research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Publications</a:t>
                      </a:r>
                      <a:r>
                        <a:rPr lang="en-US" b="0" baseline="0" dirty="0" smtClean="0"/>
                        <a:t> and Academic Resources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Web</a:t>
                      </a:r>
                      <a:r>
                        <a:rPr lang="en-US" b="0" baseline="0" dirty="0" smtClean="0"/>
                        <a:t> Search Engines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Crowd-Sourced</a:t>
                      </a:r>
                      <a:r>
                        <a:rPr lang="en-US" b="0" baseline="0" dirty="0" smtClean="0"/>
                        <a:t> Resources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Web Directories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Evaluating</a:t>
                      </a:r>
                      <a:r>
                        <a:rPr lang="en-US" b="0" baseline="0" dirty="0" smtClean="0"/>
                        <a:t> and Citing Online Resources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Web Research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2308250"/>
            <a:ext cx="3614058" cy="159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i="1" dirty="0" smtClean="0"/>
              <a:t>When faced with the task of searching a topic online, it can be difficult to know where to start.</a:t>
            </a:r>
            <a:endParaRPr lang="en-US" i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731987"/>
            <a:ext cx="3657600" cy="2743200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66725" indent="-233363"/>
            <a:r>
              <a:rPr lang="en-US" sz="4000" dirty="0" smtClean="0"/>
              <a:t>Introduction to Web Research</a:t>
            </a:r>
            <a:endParaRPr lang="en-US" sz="4000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029200" y="1447800"/>
            <a:ext cx="36576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Online content is provided by: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Commercial sites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Newspapers, magazines, journals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Academic publications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Books, encyclopedias, reference materials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Blogs, tweets, discussions</a:t>
            </a:r>
          </a:p>
          <a:p>
            <a:pPr marL="466725" indent="-242888">
              <a:spcBef>
                <a:spcPts val="0"/>
              </a:spcBef>
              <a:buFontTx/>
              <a:buNone/>
            </a:pPr>
            <a:r>
              <a:rPr lang="en-US" sz="2000" i="1" dirty="0" smtClean="0"/>
              <a:t>Photos, movies, podcasts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 smtClean="0"/>
              <a:t>It can be a challenge to avoid the tremendous volume of utterly useless information.</a:t>
            </a:r>
          </a:p>
        </p:txBody>
      </p:sp>
      <p:sp>
        <p:nvSpPr>
          <p:cNvPr id="4505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6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50567" name="Rectangle 10"/>
          <p:cNvSpPr>
            <a:spLocks noChangeArrowheads="1"/>
          </p:cNvSpPr>
          <p:nvPr/>
        </p:nvSpPr>
        <p:spPr bwMode="auto">
          <a:xfrm>
            <a:off x="0" y="612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200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sz="1200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7840" y="2049738"/>
            <a:ext cx="3657600" cy="2758525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Introduction to Web Research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Web Search Engines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499593"/>
            <a:ext cx="3657600" cy="32604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Web search </a:t>
            </a:r>
            <a:r>
              <a:rPr lang="en-US" sz="2000" i="1" dirty="0" smtClean="0"/>
              <a:t>engines are </a:t>
            </a:r>
            <a:r>
              <a:rPr lang="en-US" sz="2000" i="1" dirty="0"/>
              <a:t>the most powerful tools for finding information online.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Search engines </a:t>
            </a:r>
            <a:r>
              <a:rPr lang="en-US" sz="2000" i="1" dirty="0" smtClean="0"/>
              <a:t>provide </a:t>
            </a:r>
            <a:r>
              <a:rPr lang="en-US" sz="2000" i="1" dirty="0"/>
              <a:t>advanced search and filtering tools to </a:t>
            </a:r>
            <a:r>
              <a:rPr lang="en-US" sz="2000" i="1" dirty="0" smtClean="0"/>
              <a:t>refine </a:t>
            </a:r>
            <a:r>
              <a:rPr lang="en-US" sz="2000" i="1" dirty="0"/>
              <a:t>a search. </a:t>
            </a:r>
            <a:endParaRPr lang="en-US" sz="2000" i="1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i="1" dirty="0"/>
              <a:t>A meta search engine lets you run a search using several search engines at once. </a:t>
            </a:r>
            <a:endParaRPr lang="en-US" sz="2000" i="1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13657" y="1387688"/>
            <a:ext cx="3657600" cy="3484218"/>
            <a:chOff x="699610" y="2364113"/>
            <a:chExt cx="3657600" cy="348421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56810" y="2364113"/>
              <a:ext cx="2743200" cy="182497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9610" y="4314833"/>
              <a:ext cx="3657600" cy="153349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0999" y="5111820"/>
            <a:ext cx="8109857" cy="718567"/>
            <a:chOff x="792326" y="5059205"/>
            <a:chExt cx="5816754" cy="718567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92326" y="5059205"/>
              <a:ext cx="1828800" cy="718567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86255" y="5199383"/>
              <a:ext cx="1228897" cy="438211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80280" y="5091817"/>
              <a:ext cx="1828800" cy="653342"/>
            </a:xfrm>
            <a:prstGeom prst="rect">
              <a:avLst/>
            </a:prstGeom>
          </p:spPr>
        </p:pic>
      </p:grpSp>
      <p:sp>
        <p:nvSpPr>
          <p:cNvPr id="1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Web Search Engines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Web Directories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2269977"/>
            <a:ext cx="3657600" cy="26716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Web directories are created and maintained by human editors, not computer-based </a:t>
            </a:r>
            <a:r>
              <a:rPr lang="en-US" sz="2000" i="1" dirty="0" smtClean="0"/>
              <a:t>algorithms.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Web directory editors collect useful Web pages on many topics and organize them into a hierarchical structure.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409699"/>
            <a:ext cx="3962400" cy="4392178"/>
            <a:chOff x="457200" y="1409699"/>
            <a:chExt cx="3962400" cy="439217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" y="1409699"/>
              <a:ext cx="2743200" cy="1807285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76400" y="3487730"/>
              <a:ext cx="2743200" cy="2314147"/>
            </a:xfrm>
            <a:prstGeom prst="rect">
              <a:avLst/>
            </a:prstGeom>
          </p:spPr>
        </p:pic>
      </p:grpSp>
      <p:sp>
        <p:nvSpPr>
          <p:cNvPr id="12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Web Directories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Publications and Academic Resources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2311468"/>
            <a:ext cx="3657600" cy="26488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Many </a:t>
            </a:r>
            <a:r>
              <a:rPr lang="en-US" sz="2000" i="1" dirty="0" smtClean="0"/>
              <a:t>traditional paper-based resources are now available </a:t>
            </a:r>
            <a:r>
              <a:rPr lang="en-US" sz="2000" i="1" dirty="0"/>
              <a:t>on the </a:t>
            </a:r>
            <a:r>
              <a:rPr lang="en-US" sz="2000" i="1" dirty="0" smtClean="0"/>
              <a:t>Web.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When it comes to finding information across many journals and publications, your school library remains the best resource.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420978"/>
            <a:ext cx="3657600" cy="2429802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Publications and Academic Resources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Crowd-Sourced Resources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9200" y="1612972"/>
            <a:ext cx="3733800" cy="39578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The advent of Web 2.0 transformed the Web into a dynamic community where everyone is now able to share their knowledge, thoughts and </a:t>
            </a:r>
            <a:r>
              <a:rPr lang="en-US" sz="2000" i="1" dirty="0" smtClean="0"/>
              <a:t>opinions. This activity is called </a:t>
            </a:r>
            <a:r>
              <a:rPr lang="en-US" sz="2000" b="1" i="1" dirty="0" smtClean="0"/>
              <a:t>crowd-sourcing</a:t>
            </a:r>
            <a:r>
              <a:rPr lang="en-US" sz="20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 smtClean="0"/>
              <a:t>Social </a:t>
            </a:r>
            <a:r>
              <a:rPr lang="en-US" sz="2000" i="1" dirty="0"/>
              <a:t>media </a:t>
            </a:r>
            <a:r>
              <a:rPr lang="en-US" sz="2000" i="1" dirty="0" smtClean="0"/>
              <a:t>(e.g., Facebook</a:t>
            </a:r>
            <a:r>
              <a:rPr lang="en-US" sz="2000" i="1" dirty="0"/>
              <a:t>, Twitter, Google Plus, and </a:t>
            </a:r>
            <a:r>
              <a:rPr lang="en-US" sz="2000" i="1" dirty="0" smtClean="0"/>
              <a:t>YouTube) </a:t>
            </a:r>
            <a:r>
              <a:rPr lang="en-US" sz="2000" i="1" dirty="0"/>
              <a:t>also can provide useful crowd-sourced information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332750"/>
            <a:ext cx="3657600" cy="4518299"/>
            <a:chOff x="508000" y="1332750"/>
            <a:chExt cx="3657600" cy="4518299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65200" y="1332750"/>
              <a:ext cx="2743200" cy="186286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8000" y="3352800"/>
              <a:ext cx="3657600" cy="2498249"/>
            </a:xfrm>
            <a:prstGeom prst="rect">
              <a:avLst/>
            </a:prstGeom>
          </p:spPr>
        </p:pic>
      </p:grp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Crowd-Sourced Resources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8763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4000" b="1" dirty="0" smtClean="0">
                <a:solidFill>
                  <a:srgbClr val="00AFD7"/>
                </a:solidFill>
                <a:latin typeface="+mj-lt"/>
              </a:rPr>
              <a:t>Evaluating and Citing Online Resources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5024120" y="1409700"/>
            <a:ext cx="3733800" cy="438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How do you know if a source is credible</a:t>
            </a:r>
            <a:r>
              <a:rPr lang="en-US" sz="2000" i="1" dirty="0"/>
              <a:t>, accurate and </a:t>
            </a:r>
            <a:r>
              <a:rPr lang="en-US" sz="2000" i="1" dirty="0" smtClean="0"/>
              <a:t>unbiased? Ask:</a:t>
            </a:r>
          </a:p>
          <a:p>
            <a:pPr marL="466725" indent="-242888">
              <a:spcBef>
                <a:spcPts val="0"/>
              </a:spcBef>
              <a:buNone/>
            </a:pPr>
            <a:r>
              <a:rPr lang="en-US" sz="2000" i="1" dirty="0" smtClean="0"/>
              <a:t>What type of site is it?</a:t>
            </a:r>
          </a:p>
          <a:p>
            <a:pPr marL="466725" indent="-242888">
              <a:spcBef>
                <a:spcPts val="0"/>
              </a:spcBef>
              <a:buNone/>
            </a:pPr>
            <a:r>
              <a:rPr lang="en-US" sz="2000" i="1" dirty="0" smtClean="0"/>
              <a:t>What is the </a:t>
            </a:r>
            <a:r>
              <a:rPr lang="en-US" sz="2000" i="1" dirty="0"/>
              <a:t>s</a:t>
            </a:r>
            <a:r>
              <a:rPr lang="en-US" sz="2000" i="1" dirty="0" smtClean="0"/>
              <a:t>ite’s bias?</a:t>
            </a:r>
          </a:p>
          <a:p>
            <a:pPr marL="466725" indent="-242888">
              <a:spcBef>
                <a:spcPts val="0"/>
              </a:spcBef>
              <a:buNone/>
            </a:pPr>
            <a:r>
              <a:rPr lang="en-US" sz="2000" i="1" dirty="0" smtClean="0"/>
              <a:t>What is the site creator’s authority?</a:t>
            </a:r>
          </a:p>
          <a:p>
            <a:pPr marL="466725" indent="-242888">
              <a:spcBef>
                <a:spcPts val="0"/>
              </a:spcBef>
              <a:buNone/>
            </a:pPr>
            <a:r>
              <a:rPr lang="en-US" sz="2000" i="1" dirty="0" smtClean="0"/>
              <a:t>How current is the content?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/>
              <a:t>Failing to credit sources is called “</a:t>
            </a:r>
            <a:r>
              <a:rPr lang="en-US" sz="2000" i="1" dirty="0" smtClean="0"/>
              <a:t>plagiarism</a:t>
            </a:r>
            <a:r>
              <a:rPr lang="en-US" sz="2000" i="1" dirty="0"/>
              <a:t>,” a practice that is not only heavily penalized in most schools, but is also against the law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Research &gt; Evaluating and Citing Online Resources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884" y="1872811"/>
            <a:ext cx="4199914" cy="3455278"/>
            <a:chOff x="392462" y="1983728"/>
            <a:chExt cx="4199914" cy="345527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52346" y="3192329"/>
              <a:ext cx="2572109" cy="1333686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9600" y="4640129"/>
              <a:ext cx="3657600" cy="798877"/>
            </a:xfrm>
            <a:prstGeom prst="rect">
              <a:avLst/>
            </a:prstGeom>
          </p:spPr>
        </p:pic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958097">
              <a:off x="2763576" y="2113731"/>
              <a:ext cx="1828800" cy="41945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0261372">
              <a:off x="392462" y="1983728"/>
              <a:ext cx="1828800" cy="421019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24000" y="2487156"/>
              <a:ext cx="1828800" cy="519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27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7011411"/>
              </p:ext>
            </p:extLst>
          </p:nvPr>
        </p:nvGraphicFramePr>
        <p:xfrm>
          <a:off x="457200" y="4724400"/>
          <a:ext cx="5638800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/>
                <a:gridCol w="2971800"/>
              </a:tblGrid>
              <a:tr h="1676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Publishing Videos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Publishing</a:t>
                      </a:r>
                      <a:r>
                        <a:rPr lang="en-US" b="0" baseline="0" dirty="0" smtClean="0"/>
                        <a:t> a Blog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Publishing to Social</a:t>
                      </a:r>
                      <a:r>
                        <a:rPr lang="en-US" b="0" baseline="0" dirty="0" smtClean="0"/>
                        <a:t> Media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Publishing Images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Publishing a Web Site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533400"/>
            <a:ext cx="9144000" cy="10287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63563" indent="-338138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+mj-lt"/>
              </a:rPr>
              <a:t>Web Publishing</a:t>
            </a:r>
            <a:endParaRPr lang="en-US" sz="6600" b="1" dirty="0">
              <a:solidFill>
                <a:srgbClr val="00AFD7"/>
              </a:solidFill>
              <a:latin typeface="+mj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Internet Skills &gt; Web Publishing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1645778"/>
            <a:ext cx="3657600" cy="29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2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Words>813</Words>
  <Application>Microsoft Office PowerPoint</Application>
  <PresentationFormat>On-screen Show (4:3)</PresentationFormat>
  <Paragraphs>106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1_CT3_Theme1</vt:lpstr>
      <vt:lpstr>Image</vt:lpstr>
      <vt:lpstr>Slide 1</vt:lpstr>
      <vt:lpstr>Slide 2</vt:lpstr>
      <vt:lpstr>Introduction to Web Research</vt:lpstr>
      <vt:lpstr>Slide 4</vt:lpstr>
      <vt:lpstr>Slide 5</vt:lpstr>
      <vt:lpstr>Slide 6</vt:lpstr>
      <vt:lpstr>Slide 7</vt:lpstr>
      <vt:lpstr>Slide 8</vt:lpstr>
      <vt:lpstr>Slide 9</vt:lpstr>
      <vt:lpstr>Publishing a Blog</vt:lpstr>
      <vt:lpstr>Publishing Images</vt:lpstr>
      <vt:lpstr>Publishing Videos</vt:lpstr>
      <vt:lpstr>Publishing to Social Media</vt:lpstr>
      <vt:lpstr>Publishing a Web Site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206</cp:revision>
  <cp:lastPrinted>2012-05-17T20:36:55Z</cp:lastPrinted>
  <dcterms:created xsi:type="dcterms:W3CDTF">2009-02-17T16:51:53Z</dcterms:created>
  <dcterms:modified xsi:type="dcterms:W3CDTF">2012-06-13T16:10:08Z</dcterms:modified>
</cp:coreProperties>
</file>