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38"/>
  </p:notesMasterIdLst>
  <p:handoutMasterIdLst>
    <p:handoutMasterId r:id="rId39"/>
  </p:handoutMasterIdLst>
  <p:sldIdLst>
    <p:sldId id="336" r:id="rId2"/>
    <p:sldId id="292" r:id="rId3"/>
    <p:sldId id="311" r:id="rId4"/>
    <p:sldId id="337" r:id="rId5"/>
    <p:sldId id="339" r:id="rId6"/>
    <p:sldId id="358" r:id="rId7"/>
    <p:sldId id="35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9" r:id="rId16"/>
    <p:sldId id="351" r:id="rId17"/>
    <p:sldId id="352" r:id="rId18"/>
    <p:sldId id="353" r:id="rId19"/>
    <p:sldId id="354" r:id="rId20"/>
    <p:sldId id="355" r:id="rId21"/>
    <p:sldId id="375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</p:sldIdLst>
  <p:sldSz cx="9144000" cy="6858000" type="screen4x3"/>
  <p:notesSz cx="6858000" cy="9296400"/>
  <p:embeddedFontLs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1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3023-36A0-4F02-B615-78457F45E55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62B1A-4187-4293-8024-A277C1EF9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10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9CFCBB-F200-4919-BA6D-77BE6C986E51}" type="datetimeFigureOut">
              <a:rPr lang="en-US"/>
              <a:pPr>
                <a:defRPr/>
              </a:pPr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6EC40D-5022-47F7-B3DF-F0C52568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1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485648" name="Image" r:id="rId14" imgW="13714286" imgH="8584127" progId="">
              <p:embed/>
            </p:oleObj>
          </a:graphicData>
        </a:graphic>
      </p:graphicFrame>
      <p:graphicFrame>
        <p:nvGraphicFramePr>
          <p:cNvPr id="485379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485649" name="Image" r:id="rId15" imgW="13714286" imgH="1320635" progId="">
              <p:embed/>
            </p:oleObj>
          </a:graphicData>
        </a:graphic>
      </p:graphicFrame>
      <p:pic>
        <p:nvPicPr>
          <p:cNvPr id="485380" name="Picture 4" descr="EmergeGree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0" y="2245990"/>
            <a:ext cx="4114800" cy="23186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/>
              <a:t>One of the greatest advantages of Google Docs is that all your documents are stored in the cloud and can be accessed anywhere with an Internet connection.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sz="1100" b="1" dirty="0">
                <a:solidFill>
                  <a:srgbClr val="65AA3B"/>
                </a:solidFill>
              </a:rPr>
              <a:t>Skills &gt; </a:t>
            </a:r>
            <a:r>
              <a:rPr lang="en-US" sz="1100" b="1" dirty="0" smtClean="0">
                <a:solidFill>
                  <a:srgbClr val="65AA3B"/>
                </a:solidFill>
              </a:rPr>
              <a:t>Google Docs</a:t>
            </a:r>
            <a:endParaRPr lang="en-US" sz="1100" dirty="0">
              <a:solidFill>
                <a:srgbClr val="65AA3B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1430548"/>
              </p:ext>
            </p:extLst>
          </p:nvPr>
        </p:nvGraphicFramePr>
        <p:xfrm>
          <a:off x="381000" y="5029200"/>
          <a:ext cx="563880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5997"/>
                <a:gridCol w="2492803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Spreadsheets Part 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Navigating in Google Docs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Spreadsheets Part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Word Processing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Presentations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Google Docs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390928"/>
            <a:ext cx="3657600" cy="20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8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Paragraph Formatting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2600" y="1219200"/>
            <a:ext cx="3708400" cy="46910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Insert allows you to add components like a page Header and Footer. NOTE: Google Docs cannot insert </a:t>
            </a:r>
            <a:r>
              <a:rPr lang="en-US" sz="2000" i="1" dirty="0"/>
              <a:t>a header and footer on all pages </a:t>
            </a:r>
            <a:r>
              <a:rPr lang="en-US" sz="2000" b="1" i="1" dirty="0"/>
              <a:t>except</a:t>
            </a:r>
            <a:r>
              <a:rPr lang="en-US" sz="2000" i="1" dirty="0"/>
              <a:t> the first </a:t>
            </a:r>
            <a:r>
              <a:rPr lang="en-US" sz="2000" i="1" dirty="0" smtClean="0"/>
              <a:t>page.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Apply formatting to paragraph headings using Style button OR keyboard shortcut (Control+Alt+2).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Set a quotation apart in its own indented paragraph with Increase indent button and drag Right indent on ruler.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Word Processing &gt; Paragraph Formatting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53000" y="1475136"/>
            <a:ext cx="3657600" cy="4179224"/>
            <a:chOff x="4666268" y="1447800"/>
            <a:chExt cx="3657600" cy="417922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80668" y="1447800"/>
              <a:ext cx="1828800" cy="2563660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66268" y="5029199"/>
              <a:ext cx="3657600" cy="597825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66268" y="4237092"/>
              <a:ext cx="3657600" cy="566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578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Table of Contents, Bookmarks, and Links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92624"/>
            <a:ext cx="3657600" cy="46509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If you have headings </a:t>
            </a:r>
            <a:r>
              <a:rPr lang="en-US" sz="2000" i="1" dirty="0"/>
              <a:t>set for each section of the document, Google Documents can automatically generate and add a </a:t>
            </a:r>
            <a:r>
              <a:rPr lang="en-US" sz="2000" i="1" dirty="0" smtClean="0"/>
              <a:t>table </a:t>
            </a:r>
            <a:r>
              <a:rPr lang="en-US" sz="2000" i="1" dirty="0"/>
              <a:t>of </a:t>
            </a:r>
            <a:r>
              <a:rPr lang="en-US" sz="2000" i="1" dirty="0" smtClean="0"/>
              <a:t>contents.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To create a new bookmark, first select a word or phrase you want to mark as a </a:t>
            </a:r>
            <a:r>
              <a:rPr lang="en-US" sz="2000" i="1" dirty="0" smtClean="0"/>
              <a:t>bookmark, then </a:t>
            </a:r>
            <a:r>
              <a:rPr lang="en-US" sz="2000" i="1" dirty="0"/>
              <a:t>choose the word or phrase you want to link to that </a:t>
            </a:r>
            <a:r>
              <a:rPr lang="en-US" sz="2000" i="1" dirty="0" smtClean="0"/>
              <a:t>bookmark.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To add external links, use Insert </a:t>
            </a:r>
            <a:r>
              <a:rPr lang="en-US" sz="2000" i="1" dirty="0"/>
              <a:t>Link </a:t>
            </a:r>
            <a:r>
              <a:rPr lang="en-US" sz="2000" i="1" dirty="0" smtClean="0"/>
              <a:t>tool, enter URL</a:t>
            </a:r>
            <a:r>
              <a:rPr lang="en-US" sz="2000" i="1" dirty="0"/>
              <a:t>, and </a:t>
            </a:r>
            <a:r>
              <a:rPr lang="en-US" sz="2000" i="1" dirty="0" smtClean="0"/>
              <a:t>OK.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Word Processing &gt; Table of Contents, Bookmarks, and Links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719846"/>
            <a:ext cx="3657600" cy="3796533"/>
            <a:chOff x="4572000" y="1447800"/>
            <a:chExt cx="3657600" cy="379653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72000" y="1447800"/>
              <a:ext cx="3657600" cy="178860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72000" y="3429000"/>
              <a:ext cx="3657600" cy="181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201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Inserting Images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2270408"/>
            <a:ext cx="3657600" cy="25508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In Google Docs, you have </a:t>
            </a:r>
            <a:r>
              <a:rPr lang="en-US" sz="2000" i="1" dirty="0"/>
              <a:t>the option to upload an image, paste a link to an image already online, search for an image using Google Image Search, choose an image from </a:t>
            </a:r>
            <a:r>
              <a:rPr lang="en-US" sz="2000" i="1" dirty="0" smtClean="0"/>
              <a:t>your Picasa </a:t>
            </a:r>
            <a:r>
              <a:rPr lang="en-US" sz="2000" i="1" dirty="0"/>
              <a:t>Web Album, or search for a Stock </a:t>
            </a:r>
            <a:r>
              <a:rPr lang="en-US" sz="2000" i="1" dirty="0" smtClean="0"/>
              <a:t>photo.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Word Processing &gt; Inserting Images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66640" y="1718493"/>
            <a:ext cx="3657600" cy="3654694"/>
            <a:chOff x="4866640" y="1922602"/>
            <a:chExt cx="3657600" cy="365469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66640" y="1922602"/>
              <a:ext cx="3657600" cy="1623238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66640" y="3701462"/>
              <a:ext cx="3657600" cy="1875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0213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Tables, Tools, and Sharing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066800"/>
            <a:ext cx="3733800" cy="5057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To insert a table, select location, click Table menu, point to Insert table, and select dimensions.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Tools include:</a:t>
            </a:r>
          </a:p>
          <a:p>
            <a:pPr marL="461963" indent="-230188">
              <a:spcBef>
                <a:spcPts val="0"/>
              </a:spcBef>
              <a:buNone/>
            </a:pPr>
            <a:r>
              <a:rPr lang="en-US" sz="2000" i="1" dirty="0" smtClean="0"/>
              <a:t>Define (dictionary)</a:t>
            </a:r>
          </a:p>
          <a:p>
            <a:pPr marL="461963" indent="-230188">
              <a:spcBef>
                <a:spcPts val="0"/>
              </a:spcBef>
              <a:buNone/>
            </a:pPr>
            <a:r>
              <a:rPr lang="en-US" sz="2000" i="1" dirty="0" smtClean="0"/>
              <a:t>Word count (page, word, and character)</a:t>
            </a:r>
          </a:p>
          <a:p>
            <a:pPr marL="461963" indent="-230188">
              <a:spcBef>
                <a:spcPts val="0"/>
              </a:spcBef>
              <a:buNone/>
            </a:pPr>
            <a:r>
              <a:rPr lang="en-US" sz="2000" i="1" dirty="0" smtClean="0"/>
              <a:t>Translate (choose language)</a:t>
            </a:r>
          </a:p>
          <a:p>
            <a:pPr marL="461963" indent="-230188">
              <a:spcBef>
                <a:spcPts val="0"/>
              </a:spcBef>
              <a:buNone/>
            </a:pPr>
            <a:r>
              <a:rPr lang="en-US" sz="2000" i="1" dirty="0" smtClean="0"/>
              <a:t>Preferences (smart quotes, hyperlinks, substitution)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Share documents from Google Docs homepage, within documents, with Share button, by posting online, or e-mailing.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Word Processing &gt; Tables, Tools, and Sharing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1621216"/>
            <a:ext cx="3657600" cy="3948943"/>
            <a:chOff x="4800600" y="1618354"/>
            <a:chExt cx="3657600" cy="394894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57800" y="1618354"/>
              <a:ext cx="2743200" cy="1487692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57800" y="3428626"/>
              <a:ext cx="2743200" cy="1466740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00600" y="5217946"/>
              <a:ext cx="3657600" cy="34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638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Printing, Saving, and Closing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42292"/>
            <a:ext cx="3886200" cy="4625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To </a:t>
            </a:r>
            <a:r>
              <a:rPr lang="en-US" sz="2000" i="1" dirty="0"/>
              <a:t>print </a:t>
            </a:r>
            <a:r>
              <a:rPr lang="en-US" sz="2000" i="1" dirty="0" smtClean="0"/>
              <a:t>a document, go </a:t>
            </a:r>
            <a:r>
              <a:rPr lang="en-US" sz="2000" i="1" dirty="0"/>
              <a:t>to </a:t>
            </a:r>
            <a:r>
              <a:rPr lang="en-US" sz="2000" i="1" dirty="0" smtClean="0"/>
              <a:t>File </a:t>
            </a:r>
            <a:r>
              <a:rPr lang="en-US" sz="2000" i="1" dirty="0"/>
              <a:t>menu and </a:t>
            </a:r>
            <a:r>
              <a:rPr lang="en-US" sz="2000" i="1" dirty="0" smtClean="0"/>
              <a:t>click </a:t>
            </a:r>
            <a:r>
              <a:rPr lang="en-US" sz="2000" i="1" dirty="0"/>
              <a:t>Print preview to make sure </a:t>
            </a:r>
            <a:r>
              <a:rPr lang="en-US" sz="2000" i="1" dirty="0" smtClean="0"/>
              <a:t>it will </a:t>
            </a:r>
            <a:r>
              <a:rPr lang="en-US" sz="2000" i="1" dirty="0"/>
              <a:t>print </a:t>
            </a:r>
            <a:r>
              <a:rPr lang="en-US" sz="2000" i="1" dirty="0" smtClean="0"/>
              <a:t>correctly. Clicking Print creates a PDF document, which can be printed using a PDF viewer.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Google Docs automatically saves your documents, so there is no Save option in File menu.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There is </a:t>
            </a:r>
            <a:r>
              <a:rPr lang="en-US" sz="2000" i="1" dirty="0" smtClean="0"/>
              <a:t>also no </a:t>
            </a:r>
            <a:r>
              <a:rPr lang="en-US" sz="2000" i="1" dirty="0" smtClean="0"/>
              <a:t>Close option. If you are done editing, either close the browser window or move cursor over title and click “Back to Google Docs” arrow.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i="1" dirty="0" smtClean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Word Processing &gt; Printing, Saving, and Closing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651660"/>
            <a:ext cx="3657600" cy="3806372"/>
            <a:chOff x="4724400" y="1371600"/>
            <a:chExt cx="3657600" cy="380637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24400" y="1371600"/>
              <a:ext cx="3657600" cy="2639833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24400" y="4343400"/>
              <a:ext cx="3657600" cy="83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5739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2330313"/>
              </p:ext>
            </p:extLst>
          </p:nvPr>
        </p:nvGraphicFramePr>
        <p:xfrm>
          <a:off x="381000" y="5029200"/>
          <a:ext cx="604826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6522"/>
                <a:gridCol w="2911738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Formatting and Printing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Basic</a:t>
                      </a:r>
                      <a:r>
                        <a:rPr lang="en-US" b="0" baseline="0" dirty="0" smtClean="0"/>
                        <a:t> Features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Functions and Formulas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 with Data in Cells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Graphics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219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Spreadsheets Part 1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1</a:t>
            </a:r>
            <a:endParaRPr lang="en-US" sz="1100" dirty="0">
              <a:solidFill>
                <a:srgbClr val="65AA3B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0" y="2057400"/>
            <a:ext cx="4114800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 smtClean="0"/>
              <a:t>The major differences between Google Spreadsheets and Microsoft Excel are that Google </a:t>
            </a:r>
            <a:r>
              <a:rPr lang="en-US" i="1" dirty="0"/>
              <a:t>Spreadsheets is </a:t>
            </a:r>
            <a:r>
              <a:rPr lang="en-US" b="1" i="1" dirty="0"/>
              <a:t>100% in the cloud</a:t>
            </a:r>
            <a:r>
              <a:rPr lang="en-US" i="1" dirty="0"/>
              <a:t>, and </a:t>
            </a:r>
            <a:r>
              <a:rPr lang="en-US" b="1" i="1" dirty="0"/>
              <a:t>100% </a:t>
            </a:r>
            <a:r>
              <a:rPr lang="en-US" b="1" i="1" dirty="0" smtClean="0"/>
              <a:t>free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070982"/>
            <a:ext cx="3657600" cy="22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3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Basic Features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1360191"/>
            <a:ext cx="4114800" cy="41376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Google Spreadsheets has similar functionality to Microsoft Excel – and many of the same capabilities</a:t>
            </a:r>
            <a:r>
              <a:rPr lang="en-US" sz="2000" i="1" dirty="0" smtClean="0"/>
              <a:t>.</a:t>
            </a:r>
          </a:p>
          <a:p>
            <a:pPr marL="461963" indent="-230188">
              <a:spcBef>
                <a:spcPts val="0"/>
              </a:spcBef>
              <a:buFontTx/>
              <a:buNone/>
            </a:pPr>
            <a:r>
              <a:rPr lang="en-US" sz="2000" i="1" dirty="0" smtClean="0"/>
              <a:t>Spreadsheet automatically starts saving with current title.</a:t>
            </a:r>
          </a:p>
          <a:p>
            <a:pPr marL="461963" indent="-230188">
              <a:spcBef>
                <a:spcPts val="0"/>
              </a:spcBef>
              <a:buFontTx/>
              <a:buNone/>
            </a:pPr>
            <a:r>
              <a:rPr lang="en-US" sz="2000" i="1" dirty="0" smtClean="0"/>
              <a:t>Workbook consists of one or more worksheets.</a:t>
            </a:r>
          </a:p>
          <a:p>
            <a:pPr marL="461963" indent="-230188">
              <a:spcBef>
                <a:spcPts val="0"/>
              </a:spcBef>
              <a:buFontTx/>
              <a:buNone/>
            </a:pPr>
            <a:r>
              <a:rPr lang="en-US" sz="2000" i="1" dirty="0" smtClean="0"/>
              <a:t>Worksheet is made up of rows (numbers) and columns (letters), and the intersection is a cell.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1 &gt; Basic Features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3860" y="1599003"/>
            <a:ext cx="3886200" cy="3659995"/>
            <a:chOff x="838200" y="1563189"/>
            <a:chExt cx="3886200" cy="365999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99160" y="1563189"/>
              <a:ext cx="3657600" cy="146304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38200" y="3860255"/>
              <a:ext cx="1828800" cy="736270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95600" y="3233597"/>
              <a:ext cx="1828800" cy="1989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992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3088" indent="-231775"/>
            <a:r>
              <a:rPr lang="en-US" sz="4000" dirty="0" smtClean="0"/>
              <a:t>Working with Data in Cells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066800"/>
            <a:ext cx="3657600" cy="4894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Enter and edit </a:t>
            </a:r>
            <a:r>
              <a:rPr lang="en-US" sz="2000" i="1" dirty="0"/>
              <a:t>data </a:t>
            </a:r>
            <a:r>
              <a:rPr lang="en-US" sz="2000" i="1" dirty="0" smtClean="0"/>
              <a:t>by clicking cell </a:t>
            </a:r>
            <a:r>
              <a:rPr lang="en-US" sz="2000" i="1" dirty="0"/>
              <a:t>and typing in </a:t>
            </a:r>
            <a:r>
              <a:rPr lang="en-US" sz="2000" i="1" dirty="0" smtClean="0"/>
              <a:t>formula </a:t>
            </a:r>
            <a:r>
              <a:rPr lang="en-US" sz="2000" i="1" dirty="0"/>
              <a:t>bar, or double-clicking </a:t>
            </a:r>
            <a:r>
              <a:rPr lang="en-US" sz="2000" i="1" dirty="0" smtClean="0"/>
              <a:t>cell </a:t>
            </a:r>
            <a:r>
              <a:rPr lang="en-US" sz="2000" i="1" dirty="0"/>
              <a:t>and entering data </a:t>
            </a:r>
            <a:r>
              <a:rPr lang="en-US" sz="2000" i="1" dirty="0" smtClean="0"/>
              <a:t>directly.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Same techniques as Excel allow you to: copy or move data, use fill handle, and delete or clear data.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You can copy cell(s) to </a:t>
            </a:r>
            <a:r>
              <a:rPr lang="en-US" sz="2000" i="1" dirty="0"/>
              <a:t>the “Web </a:t>
            </a:r>
            <a:r>
              <a:rPr lang="en-US" sz="2000" i="1" dirty="0" smtClean="0"/>
              <a:t>clipboard,” where it remains for 30 days.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Freeze row and column bars separate </a:t>
            </a:r>
            <a:r>
              <a:rPr lang="en-US" sz="2000" i="1" dirty="0"/>
              <a:t>frozen </a:t>
            </a:r>
            <a:r>
              <a:rPr lang="en-US" sz="2000" i="1" dirty="0" smtClean="0"/>
              <a:t>rows and columns from active ones.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1 &gt; Working with Data in Cells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6240" y="1590855"/>
            <a:ext cx="3657600" cy="3846379"/>
            <a:chOff x="685800" y="1676400"/>
            <a:chExt cx="3657600" cy="384637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5800" y="1676400"/>
              <a:ext cx="3657600" cy="280327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43000" y="4876800"/>
              <a:ext cx="2743200" cy="645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89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4013"/>
            <a:r>
              <a:rPr lang="en-US" sz="4000" dirty="0" smtClean="0"/>
              <a:t>Formatting and Printing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295400"/>
            <a:ext cx="36576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Using toolbar buttons, </a:t>
            </a:r>
            <a:r>
              <a:rPr lang="en-US" sz="2000" i="1" dirty="0" smtClean="0"/>
              <a:t>easily </a:t>
            </a:r>
            <a:r>
              <a:rPr lang="en-US" sz="2000" i="1" dirty="0"/>
              <a:t>align data within a </a:t>
            </a:r>
            <a:r>
              <a:rPr lang="en-US" sz="2000" i="1" dirty="0" smtClean="0"/>
              <a:t>cell, </a:t>
            </a:r>
            <a:r>
              <a:rPr lang="en-US" sz="2000" i="1" dirty="0"/>
              <a:t>merge adjacent cells into a single cell, and wrap </a:t>
            </a:r>
            <a:r>
              <a:rPr lang="en-US" sz="2000" i="1" dirty="0" smtClean="0"/>
              <a:t>text. Common </a:t>
            </a:r>
            <a:r>
              <a:rPr lang="en-US" sz="2000" i="1" dirty="0"/>
              <a:t>formatting commands for cells and data are also located </a:t>
            </a:r>
            <a:r>
              <a:rPr lang="en-US" sz="2000" i="1" dirty="0" smtClean="0"/>
              <a:t>on </a:t>
            </a:r>
            <a:r>
              <a:rPr lang="en-US" sz="2000" i="1" dirty="0"/>
              <a:t>the tool </a:t>
            </a:r>
            <a:r>
              <a:rPr lang="en-US" sz="2000" i="1" dirty="0" smtClean="0"/>
              <a:t>bar, and additional </a:t>
            </a:r>
            <a:r>
              <a:rPr lang="en-US" sz="2000" i="1" dirty="0"/>
              <a:t>formatting options </a:t>
            </a:r>
            <a:r>
              <a:rPr lang="en-US" sz="2000" i="1" dirty="0" smtClean="0"/>
              <a:t>are in </a:t>
            </a:r>
            <a:r>
              <a:rPr lang="en-US" sz="2000" i="1" dirty="0"/>
              <a:t>the Format </a:t>
            </a:r>
            <a:r>
              <a:rPr lang="en-US" sz="2000" i="1" dirty="0" smtClean="0"/>
              <a:t>menu.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Printing </a:t>
            </a:r>
            <a:r>
              <a:rPr lang="en-US" sz="2000" i="1" dirty="0" smtClean="0"/>
              <a:t>is </a:t>
            </a:r>
            <a:r>
              <a:rPr lang="en-US" sz="2000" i="1" dirty="0"/>
              <a:t>similar to printing in Excel, but with fewer </a:t>
            </a:r>
            <a:r>
              <a:rPr lang="en-US" sz="2000" i="1" dirty="0" smtClean="0"/>
              <a:t>options – and it creates a PDF file, which can be downloaded and printed using a PDF viewer.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1 &gt; Formatting and Printing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739451"/>
            <a:ext cx="3657600" cy="3683898"/>
            <a:chOff x="685800" y="1838020"/>
            <a:chExt cx="3657600" cy="368389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5800" y="1838020"/>
              <a:ext cx="3657600" cy="1114746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5800" y="3200400"/>
              <a:ext cx="3657600" cy="2321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850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Functions and Formulas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206794"/>
            <a:ext cx="3657600" cy="48130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Functions and formulas work just the same </a:t>
            </a:r>
            <a:r>
              <a:rPr lang="en-US" sz="2000" i="1" dirty="0" smtClean="0"/>
              <a:t>as </a:t>
            </a:r>
            <a:r>
              <a:rPr lang="en-US" sz="2000" i="1" dirty="0"/>
              <a:t>they do in other spreadsheet </a:t>
            </a:r>
            <a:r>
              <a:rPr lang="en-US" sz="2000" i="1" dirty="0" smtClean="0"/>
              <a:t>software.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To </a:t>
            </a:r>
            <a:r>
              <a:rPr lang="en-US" sz="2000" i="1" dirty="0"/>
              <a:t>enter a function or formula, begin by typing an equal sign (=) in the cell or formula </a:t>
            </a:r>
            <a:r>
              <a:rPr lang="en-US" sz="2000" i="1" dirty="0" smtClean="0"/>
              <a:t>bar.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To reference a cell, enter its cell </a:t>
            </a:r>
            <a:r>
              <a:rPr lang="en-US" sz="2000" i="1" dirty="0" smtClean="0"/>
              <a:t>location (B3) </a:t>
            </a:r>
            <a:r>
              <a:rPr lang="en-US" sz="2000" i="1" dirty="0"/>
              <a:t>for </a:t>
            </a:r>
            <a:r>
              <a:rPr lang="en-US" sz="2000" i="1" dirty="0" smtClean="0"/>
              <a:t>relative </a:t>
            </a:r>
            <a:r>
              <a:rPr lang="en-US" sz="2000" i="1" dirty="0"/>
              <a:t>reference, or $B$3 </a:t>
            </a:r>
            <a:r>
              <a:rPr lang="en-US" sz="2000" i="1" dirty="0" smtClean="0"/>
              <a:t>for </a:t>
            </a:r>
            <a:r>
              <a:rPr lang="en-US" sz="2000" i="1" dirty="0"/>
              <a:t>an absolute </a:t>
            </a:r>
            <a:r>
              <a:rPr lang="en-US" sz="2000" i="1" dirty="0" smtClean="0"/>
              <a:t>reference.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Google Spreadsheets also supports referencing data in a different worksheet in the same </a:t>
            </a:r>
            <a:r>
              <a:rPr lang="en-US" sz="2000" i="1" dirty="0" smtClean="0"/>
              <a:t>workbook.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1 &gt; Functions and Formulas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771" y="1471613"/>
            <a:ext cx="4381500" cy="4283369"/>
            <a:chOff x="381000" y="1477559"/>
            <a:chExt cx="4381500" cy="428336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1000" y="1477559"/>
              <a:ext cx="2286000" cy="3320878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33700" y="1477559"/>
              <a:ext cx="1828800" cy="332087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95400" y="4953000"/>
              <a:ext cx="2743200" cy="807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072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293926"/>
              </p:ext>
            </p:extLst>
          </p:nvPr>
        </p:nvGraphicFramePr>
        <p:xfrm>
          <a:off x="381000" y="4953000"/>
          <a:ext cx="685800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6737"/>
                <a:gridCol w="3021263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Sharing Documents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Creating Documents and Folders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Managing Documents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Uploading Files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Searching for Documents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2057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Navigating in Google Docs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57200" y="2593971"/>
            <a:ext cx="4267200" cy="22082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/>
              <a:t>One major advantage of using Google Docs is the ability to share documents with others for collaborating and viewing </a:t>
            </a:r>
            <a:r>
              <a:rPr lang="en-US" i="1" dirty="0" smtClean="0"/>
              <a:t>online.</a:t>
            </a:r>
            <a:endParaRPr lang="en-US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Navigating in Google Docs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6286" y="2286000"/>
            <a:ext cx="2743200" cy="2516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Graphics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679461"/>
            <a:ext cx="3657600" cy="38389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To insert an image, click Insert </a:t>
            </a:r>
            <a:r>
              <a:rPr lang="en-US" sz="2000" i="1" dirty="0"/>
              <a:t>menu, </a:t>
            </a:r>
            <a:r>
              <a:rPr lang="en-US" sz="2000" i="1" dirty="0" smtClean="0"/>
              <a:t>Image, choose image to be inserted. Image menu includes editing options.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To insert a chart, click Insert menu, Chart (or Insert Chart button). Chart Editor, Charts tab, and Chart menu include editing options.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Reposition or adjust size using click-and-drag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1 &gt; Graphics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371600"/>
            <a:ext cx="3657600" cy="4454721"/>
            <a:chOff x="1314910" y="1371600"/>
            <a:chExt cx="3657600" cy="4454721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14910" y="1371600"/>
              <a:ext cx="3657600" cy="2172361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52600" y="3722513"/>
              <a:ext cx="2743200" cy="210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638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6022815"/>
              </p:ext>
            </p:extLst>
          </p:nvPr>
        </p:nvGraphicFramePr>
        <p:xfrm>
          <a:off x="441960" y="4648200"/>
          <a:ext cx="650546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3039"/>
                <a:gridCol w="4152421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Revision History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Scripts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Gadgets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Forms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Drawings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Collaborating</a:t>
                      </a:r>
                      <a:r>
                        <a:rPr lang="en-US" b="0" baseline="0" dirty="0" smtClean="0"/>
                        <a:t> on Spreadsheets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219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Spreadsheets Part 2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2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2314" y="1838739"/>
            <a:ext cx="3657600" cy="27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0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Revision History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776201"/>
            <a:ext cx="3646714" cy="33055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Every time </a:t>
            </a:r>
            <a:r>
              <a:rPr lang="en-US" sz="2000" i="1" dirty="0" smtClean="0"/>
              <a:t>a spreadsheet </a:t>
            </a:r>
            <a:r>
              <a:rPr lang="en-US" sz="2000" i="1" dirty="0"/>
              <a:t>autosaves, a copy is archived in the Revision </a:t>
            </a:r>
            <a:r>
              <a:rPr lang="en-US" sz="2000" i="1" dirty="0" smtClean="0"/>
              <a:t>history.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To view the revision history of a spreadsheet, go to the File menu and click “See revision </a:t>
            </a:r>
            <a:r>
              <a:rPr lang="en-US" sz="2000" i="1" dirty="0" smtClean="0"/>
              <a:t>history.” </a:t>
            </a:r>
            <a:r>
              <a:rPr lang="en-US" sz="2000" i="1" dirty="0"/>
              <a:t>The current spreadsheet is displayed with a revision history sidebar displayed on the </a:t>
            </a:r>
            <a:r>
              <a:rPr lang="en-US" sz="2000" i="1" dirty="0" smtClean="0"/>
              <a:t>right.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2 &gt; Revision History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2216621"/>
            <a:ext cx="3657600" cy="24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Gadgets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242801"/>
            <a:ext cx="3657600" cy="43723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A spreadsheet gadget is a small program that interacts with </a:t>
            </a:r>
            <a:r>
              <a:rPr lang="en-US" sz="2000" i="1" dirty="0" smtClean="0"/>
              <a:t>spreadsheet content </a:t>
            </a:r>
            <a:r>
              <a:rPr lang="en-US" sz="2000" i="1" dirty="0"/>
              <a:t>much like a </a:t>
            </a:r>
            <a:r>
              <a:rPr lang="en-US" sz="2000" i="1" dirty="0" smtClean="0"/>
              <a:t>chart, </a:t>
            </a:r>
            <a:r>
              <a:rPr lang="en-US" sz="2000" i="1" dirty="0"/>
              <a:t>but more </a:t>
            </a:r>
            <a:r>
              <a:rPr lang="en-US" sz="2000" i="1" dirty="0" smtClean="0"/>
              <a:t>powerfully.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Gadgets add extra functionality to spreadsheets and can interact with data from the </a:t>
            </a:r>
            <a:r>
              <a:rPr lang="en-US" sz="2000" i="1" dirty="0" smtClean="0"/>
              <a:t>Web.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They can also be used to visualize data in unique ways not typically found in </a:t>
            </a:r>
            <a:r>
              <a:rPr lang="en-US" sz="2000" i="1" dirty="0" smtClean="0"/>
              <a:t>charts.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2 &gt; Gadgets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712585"/>
            <a:ext cx="3657600" cy="3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Drawings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991522"/>
            <a:ext cx="3657600" cy="27721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By going to the Insert menu and clicking Drawing, you will launch an embedded Google Drawings window. 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Google </a:t>
            </a:r>
            <a:r>
              <a:rPr lang="en-US" sz="2000" i="1" dirty="0"/>
              <a:t>Drawings is a new </a:t>
            </a:r>
            <a:r>
              <a:rPr lang="en-US" sz="2000" i="1" dirty="0" smtClean="0"/>
              <a:t>application, used </a:t>
            </a:r>
            <a:r>
              <a:rPr lang="en-US" sz="2000" i="1" dirty="0"/>
              <a:t>for making drawings, </a:t>
            </a:r>
            <a:r>
              <a:rPr lang="en-US" sz="2000" i="1" dirty="0" smtClean="0"/>
              <a:t>and </a:t>
            </a:r>
            <a:r>
              <a:rPr lang="en-US" sz="2000" i="1" dirty="0"/>
              <a:t>inserting them into your </a:t>
            </a:r>
            <a:r>
              <a:rPr lang="en-US" sz="2000" i="1" dirty="0" smtClean="0"/>
              <a:t>spreadsheet.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2 &gt; Drawings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828800"/>
            <a:ext cx="3657600" cy="3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Scripts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623801"/>
            <a:ext cx="3646714" cy="36103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Google Apps Script is a powerful and flexible scripting environment that lets you automate actions across your spreadsheets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You </a:t>
            </a:r>
            <a:r>
              <a:rPr lang="en-US" sz="2000" i="1" dirty="0"/>
              <a:t>can create your own scripts or access hundreds of already-created useful scripts from the script </a:t>
            </a:r>
            <a:r>
              <a:rPr lang="en-US" sz="2000" i="1" dirty="0" smtClean="0"/>
              <a:t>gallery, ranging </a:t>
            </a:r>
            <a:r>
              <a:rPr lang="en-US" sz="2000" i="1" dirty="0"/>
              <a:t>from playing games to statistical </a:t>
            </a:r>
            <a:r>
              <a:rPr lang="en-US" sz="2000" i="1" dirty="0" smtClean="0"/>
              <a:t>analysis.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2 &gt; Scripts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414484"/>
            <a:ext cx="3657600" cy="20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Forms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2146249"/>
            <a:ext cx="3646714" cy="30007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Forms, or </a:t>
            </a:r>
            <a:r>
              <a:rPr lang="en-US" sz="2000" i="1" dirty="0" smtClean="0"/>
              <a:t>Web </a:t>
            </a:r>
            <a:r>
              <a:rPr lang="en-US" sz="2000" i="1" dirty="0"/>
              <a:t>forms, are elements on a </a:t>
            </a:r>
            <a:r>
              <a:rPr lang="en-US" sz="2000" i="1" dirty="0" smtClean="0"/>
              <a:t>Web </a:t>
            </a:r>
            <a:r>
              <a:rPr lang="en-US" sz="2000" i="1" dirty="0"/>
              <a:t>page or email that allow users to enter data and submit it to a server for processing. 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In </a:t>
            </a:r>
            <a:r>
              <a:rPr lang="en-US" sz="2000" i="1" dirty="0"/>
              <a:t>this </a:t>
            </a:r>
            <a:r>
              <a:rPr lang="en-US" sz="2000" i="1" dirty="0" smtClean="0"/>
              <a:t>case, </a:t>
            </a:r>
            <a:r>
              <a:rPr lang="en-US" sz="2000" i="1" dirty="0"/>
              <a:t>Google Docs is your </a:t>
            </a:r>
            <a:r>
              <a:rPr lang="en-US" sz="2000" i="1" dirty="0" smtClean="0"/>
              <a:t>server, </a:t>
            </a:r>
            <a:r>
              <a:rPr lang="en-US" sz="2000" i="1" dirty="0"/>
              <a:t>and the collected data is stored in your </a:t>
            </a:r>
            <a:r>
              <a:rPr lang="en-US" sz="2000" i="1" dirty="0" smtClean="0"/>
              <a:t>spreadsheet.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2 &gt; Forms	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0486" y="1628522"/>
            <a:ext cx="3657600" cy="4036252"/>
            <a:chOff x="685800" y="1628522"/>
            <a:chExt cx="3657600" cy="403625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43000" y="4191000"/>
              <a:ext cx="2743200" cy="1473774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5800" y="1628522"/>
              <a:ext cx="3657600" cy="2331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88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Collaborating on Spreadsheets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371389"/>
            <a:ext cx="3657600" cy="44198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The Share menu can be used to collaborate and work on a spreadsheet with others in </a:t>
            </a:r>
            <a:r>
              <a:rPr lang="en-US" sz="2000" i="1" dirty="0" smtClean="0"/>
              <a:t>real-time.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If multiple users are working on a common spreadsheet, a </a:t>
            </a:r>
            <a:r>
              <a:rPr lang="en-US" sz="2000" i="1" dirty="0" smtClean="0"/>
              <a:t>color-coded notification </a:t>
            </a:r>
            <a:r>
              <a:rPr lang="en-US" sz="2000" i="1" dirty="0"/>
              <a:t>will </a:t>
            </a:r>
            <a:r>
              <a:rPr lang="en-US" sz="2000" i="1" dirty="0" smtClean="0"/>
              <a:t>appear.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Google Spreadsheets also provides online chat </a:t>
            </a:r>
            <a:r>
              <a:rPr lang="en-US" sz="2000" i="1" dirty="0" smtClean="0"/>
              <a:t>to </a:t>
            </a:r>
            <a:r>
              <a:rPr lang="en-US" sz="2000" i="1" dirty="0"/>
              <a:t>communicate with </a:t>
            </a:r>
            <a:r>
              <a:rPr lang="en-US" sz="2000" i="1" dirty="0" smtClean="0"/>
              <a:t>collaborators </a:t>
            </a:r>
            <a:r>
              <a:rPr lang="en-US" sz="2000" i="1" dirty="0"/>
              <a:t>as you </a:t>
            </a:r>
            <a:r>
              <a:rPr lang="en-US" sz="2000" i="1" dirty="0" smtClean="0"/>
              <a:t>work </a:t>
            </a:r>
            <a:r>
              <a:rPr lang="en-US" sz="2000" i="1" dirty="0"/>
              <a:t>on the same </a:t>
            </a:r>
            <a:r>
              <a:rPr lang="en-US" sz="2000" i="1" dirty="0" smtClean="0"/>
              <a:t>spreadsheet.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Spreadsheets Part 2 &gt; Collaborating on Spreadsheets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2086478"/>
            <a:ext cx="3657600" cy="2989633"/>
            <a:chOff x="947057" y="1973016"/>
            <a:chExt cx="3657600" cy="298963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47057" y="1973016"/>
              <a:ext cx="3657600" cy="48803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861457" y="2743200"/>
              <a:ext cx="1828800" cy="2219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88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814063"/>
              </p:ext>
            </p:extLst>
          </p:nvPr>
        </p:nvGraphicFramePr>
        <p:xfrm>
          <a:off x="436880" y="4419600"/>
          <a:ext cx="845820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4146"/>
                <a:gridCol w="5114054"/>
              </a:tblGrid>
              <a:tr h="1676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Basic Features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 with Tables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Inserting and Formatting Text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Collaborating on Presentations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Inserting Graphics and Video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Viewing Presentations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Formatting Graphics Objects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Saving, Publishing, Downloading,</a:t>
                      </a:r>
                      <a:r>
                        <a:rPr lang="en-US" b="0" baseline="0" dirty="0" smtClean="0"/>
                        <a:t> and Printing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219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Presentations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204676"/>
            <a:ext cx="3657600" cy="168664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0" y="1905000"/>
            <a:ext cx="4114800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 smtClean="0"/>
              <a:t>The major differences between Google Presentations and Microsoft PowerPoint are that Google Presentations is </a:t>
            </a:r>
            <a:r>
              <a:rPr lang="en-US" b="1" i="1" dirty="0"/>
              <a:t>100% in the </a:t>
            </a:r>
            <a:r>
              <a:rPr lang="en-US" b="1" i="1" dirty="0" smtClean="0"/>
              <a:t>cloud</a:t>
            </a:r>
            <a:r>
              <a:rPr lang="en-US" i="1" dirty="0"/>
              <a:t>, and </a:t>
            </a:r>
            <a:r>
              <a:rPr lang="en-US" b="1" i="1" dirty="0"/>
              <a:t>100% </a:t>
            </a:r>
            <a:r>
              <a:rPr lang="en-US" b="1" i="1" dirty="0" smtClean="0"/>
              <a:t>free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9109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Basic Features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97696"/>
            <a:ext cx="3886200" cy="414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Google </a:t>
            </a:r>
            <a:r>
              <a:rPr lang="en-US" sz="2000" i="1" dirty="0" smtClean="0"/>
              <a:t>Presentations has </a:t>
            </a:r>
            <a:r>
              <a:rPr lang="en-US" sz="2000" i="1" dirty="0"/>
              <a:t>similar functionality to Microsoft </a:t>
            </a:r>
            <a:r>
              <a:rPr lang="en-US" sz="2000" i="1" dirty="0" smtClean="0"/>
              <a:t>PowerPoint – </a:t>
            </a:r>
            <a:r>
              <a:rPr lang="en-US" sz="2000" i="1" dirty="0"/>
              <a:t>and many of the same capabilities.</a:t>
            </a:r>
          </a:p>
          <a:p>
            <a:pPr marL="461963" indent="-230188">
              <a:spcBef>
                <a:spcPts val="0"/>
              </a:spcBef>
              <a:buFontTx/>
              <a:buNone/>
            </a:pPr>
            <a:r>
              <a:rPr lang="en-US" sz="2000" i="1" dirty="0" smtClean="0"/>
              <a:t>New presentation has choice of presentation themes.</a:t>
            </a:r>
          </a:p>
          <a:p>
            <a:pPr marL="461963" indent="-230188">
              <a:spcBef>
                <a:spcPts val="0"/>
              </a:spcBef>
              <a:buNone/>
            </a:pPr>
            <a:r>
              <a:rPr lang="en-US" sz="2000" i="1" dirty="0"/>
              <a:t>Presentation automatically starts saving with current title.</a:t>
            </a:r>
          </a:p>
          <a:p>
            <a:pPr marL="461963" indent="-230188">
              <a:spcBef>
                <a:spcPts val="0"/>
              </a:spcBef>
              <a:buFontTx/>
              <a:buNone/>
            </a:pPr>
            <a:r>
              <a:rPr lang="en-US" sz="2000" i="1" dirty="0" smtClean="0"/>
              <a:t>You can insert slides, change slide layouts, import slides, and choose from multiple views.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Basic Features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219200"/>
            <a:ext cx="3657600" cy="4502604"/>
            <a:chOff x="4869180" y="1600200"/>
            <a:chExt cx="3657600" cy="450260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69180" y="1600200"/>
              <a:ext cx="3657600" cy="2367643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69180" y="4080802"/>
              <a:ext cx="3657600" cy="2022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63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Creating Documents and Folders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638300"/>
            <a:ext cx="3657600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Creating a new document is as simple as clicking “Create” and choosing from several common types of </a:t>
            </a:r>
            <a:r>
              <a:rPr lang="en-US" sz="2000" i="1" dirty="0" smtClean="0"/>
              <a:t>documents.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You </a:t>
            </a:r>
            <a:r>
              <a:rPr lang="en-US" sz="2000" i="1" dirty="0"/>
              <a:t>can browse the templates by clicking “From </a:t>
            </a:r>
            <a:r>
              <a:rPr lang="en-US" sz="2000" i="1" dirty="0" smtClean="0"/>
              <a:t>template.” </a:t>
            </a:r>
            <a:r>
              <a:rPr lang="en-US" sz="2000" i="1" dirty="0"/>
              <a:t>A template is a generic document that has already been formatted with certain styles, and all you need to do is fill in your own </a:t>
            </a:r>
            <a:r>
              <a:rPr lang="en-US" sz="2000" i="1" dirty="0" smtClean="0"/>
              <a:t>content.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Navigating in Google Docs &gt; Creating Documents and Folders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680263"/>
            <a:ext cx="4076700" cy="3497474"/>
            <a:chOff x="533400" y="1680263"/>
            <a:chExt cx="4076700" cy="349747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3400" y="1946611"/>
              <a:ext cx="1828800" cy="2964778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781300" y="1680263"/>
              <a:ext cx="1828800" cy="34974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Inserting and Formatting Text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444061"/>
            <a:ext cx="3886200" cy="4427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To enter and format text, just click in the area and start typing.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To define a new text area, use text box icon.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Resize or move text box using click-and-drag.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Format individual contents, or format all contents of an item by clicking the edge.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Arrange menu allows you to choose alignment and distribute horizontally or vertically.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Inserting and Formatting Text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14463" y="1457023"/>
            <a:ext cx="3657600" cy="4401155"/>
            <a:chOff x="5014463" y="1371600"/>
            <a:chExt cx="3657600" cy="440115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14463" y="1371600"/>
              <a:ext cx="3657600" cy="2162048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14463" y="3733800"/>
              <a:ext cx="3657600" cy="2038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713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Inserting Graphics and Video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71600"/>
            <a:ext cx="36576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Insert images or videos from </a:t>
            </a:r>
            <a:r>
              <a:rPr lang="en-US" sz="2000" i="1" dirty="0"/>
              <a:t>your </a:t>
            </a:r>
            <a:r>
              <a:rPr lang="en-US" sz="2000" i="1" dirty="0" smtClean="0"/>
              <a:t>computer or online.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Insert basic shapes and modify fill color, border color, and border thickness.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Create your own shapes and figures use Line tools.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Google </a:t>
            </a:r>
            <a:r>
              <a:rPr lang="en-US" sz="2000" i="1" dirty="0"/>
              <a:t>Presentations </a:t>
            </a:r>
            <a:r>
              <a:rPr lang="en-US" sz="2000" i="1" dirty="0" smtClean="0"/>
              <a:t>allows </a:t>
            </a:r>
            <a:r>
              <a:rPr lang="en-US" sz="2000" i="1" dirty="0"/>
              <a:t>you to add video clips to your </a:t>
            </a:r>
            <a:r>
              <a:rPr lang="en-US" sz="2000" i="1" dirty="0" smtClean="0"/>
              <a:t>slides. NOTE: only </a:t>
            </a:r>
            <a:r>
              <a:rPr lang="en-US" sz="2000" i="1" dirty="0"/>
              <a:t>videos published to YouTube can be </a:t>
            </a:r>
            <a:r>
              <a:rPr lang="en-US" sz="2000" i="1" dirty="0" smtClean="0"/>
              <a:t>used.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Inserting Graphics and Video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9457" y="2235889"/>
            <a:ext cx="3657600" cy="24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83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Formatting Graphics Objects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94360" y="1676400"/>
            <a:ext cx="2529840" cy="3790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Change a slide’s background with the Slide menu.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Arrange objects using Order in the Arrange menu.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Animate objects by adding transitions, selecting when to animate, and setting speed of animation.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Formatting Graphics Objects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94582" y="2362513"/>
            <a:ext cx="5144618" cy="2454442"/>
            <a:chOff x="3694582" y="2362513"/>
            <a:chExt cx="5144618" cy="245444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694582" y="2362513"/>
              <a:ext cx="2745436" cy="2454442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10400" y="2399148"/>
              <a:ext cx="1828800" cy="2381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763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Working with Tables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757388"/>
            <a:ext cx="3657600" cy="3881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Insert a table via the Insert menu or Table menu, using the cursor to select number of rows and columns.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Table menu options allow you to insert rows or columns, and merge and format cell(s).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The </a:t>
            </a:r>
            <a:r>
              <a:rPr lang="en-US" sz="2000" i="1" dirty="0"/>
              <a:t>option to copy a table to the Web clipboard </a:t>
            </a:r>
            <a:r>
              <a:rPr lang="en-US" sz="2000" i="1" dirty="0" smtClean="0"/>
              <a:t>allows you to insert it into any Google Docs application.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Working with Tables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2971" y="2462418"/>
            <a:ext cx="1828800" cy="2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12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Collaborating on Presentations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59249"/>
            <a:ext cx="3886200" cy="396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Use the Share button to invite others to collaborate.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When other users are editing the </a:t>
            </a:r>
            <a:r>
              <a:rPr lang="en-US" sz="2000" i="1" dirty="0" smtClean="0"/>
              <a:t>presentation, </a:t>
            </a:r>
            <a:r>
              <a:rPr lang="en-US" sz="2000" i="1" dirty="0"/>
              <a:t>you will be </a:t>
            </a:r>
            <a:r>
              <a:rPr lang="en-US" sz="2000" i="1" dirty="0" smtClean="0"/>
              <a:t>notified.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As edits are made, the presentation will be refreshed automatically on each user’s screen to reflect the </a:t>
            </a:r>
            <a:r>
              <a:rPr lang="en-US" sz="2000" i="1" dirty="0" smtClean="0"/>
              <a:t>updates.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I</a:t>
            </a:r>
            <a:r>
              <a:rPr lang="en-US" sz="2000" i="1" dirty="0" smtClean="0"/>
              <a:t>n </a:t>
            </a:r>
            <a:r>
              <a:rPr lang="en-US" sz="2000" i="1" dirty="0"/>
              <a:t>the Revision history you can tell when and by whom an edit was </a:t>
            </a:r>
            <a:r>
              <a:rPr lang="en-US" sz="2000" i="1" dirty="0" smtClean="0"/>
              <a:t>made.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Collaborating on Presentations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374646"/>
            <a:ext cx="3657600" cy="3937810"/>
            <a:chOff x="4876800" y="1676400"/>
            <a:chExt cx="3657600" cy="393781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76800" y="1676400"/>
              <a:ext cx="3657600" cy="830424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91200" y="2645187"/>
              <a:ext cx="1828800" cy="2969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732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Viewing Presentations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585094"/>
            <a:ext cx="3657600" cy="37695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To view from beginning, choose “Start presentation.”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Navigate with onscreen navigation arrows or with arrow keys on keyboard.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Other options allow you to jump to different slides, view in full screen mode, open speaker notes, print, download, display slides at set time interval, and more.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Viewing Presentations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21964" y="1295400"/>
            <a:ext cx="3657600" cy="4348893"/>
            <a:chOff x="4821964" y="1201036"/>
            <a:chExt cx="3657600" cy="434889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36364" y="2552488"/>
              <a:ext cx="1828800" cy="107781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21964" y="3733800"/>
              <a:ext cx="3657600" cy="1816129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31288" y="1201036"/>
              <a:ext cx="3238952" cy="1247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331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Saving, Publishing, Downloading, and Printing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752600"/>
            <a:ext cx="3657600" cy="4196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Saving a presentation is automatically done.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You can easily publish online from the File menu, Publish to the Web, or embed into a Web site or blog with the embed code.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View or edit a presentation offline by downloading it.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Print options include PDF, hiding background, and multiple views.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Presentations &gt; Saving, Publishing, Downloading, and Printing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0" y="2042638"/>
            <a:ext cx="3657600" cy="36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1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Uploading Files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07429" y="1792700"/>
            <a:ext cx="3657600" cy="34658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i="1" dirty="0"/>
              <a:t>To upload a file to Google Docs, click the Upload </a:t>
            </a:r>
            <a:r>
              <a:rPr lang="en-US" sz="2000" i="1" dirty="0" smtClean="0"/>
              <a:t>button, locate </a:t>
            </a:r>
            <a:r>
              <a:rPr lang="en-US" sz="2000" i="1" dirty="0"/>
              <a:t>the file to upload by clicking “Files…,” browse your computer for the files you </a:t>
            </a:r>
            <a:r>
              <a:rPr lang="en-US" sz="2000" i="1" dirty="0" smtClean="0"/>
              <a:t>want, select </a:t>
            </a:r>
            <a:r>
              <a:rPr lang="en-US" sz="2000" i="1" dirty="0"/>
              <a:t>them, and click </a:t>
            </a:r>
            <a:r>
              <a:rPr lang="en-US" sz="2000" i="1" dirty="0" smtClean="0"/>
              <a:t>Open.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i="1" dirty="0" smtClean="0"/>
              <a:t>NOTE: do not </a:t>
            </a:r>
            <a:r>
              <a:rPr lang="en-US" sz="2000" i="1" dirty="0"/>
              <a:t>upload or share any copyrighted material that you do not have the rights </a:t>
            </a:r>
            <a:r>
              <a:rPr lang="en-US" sz="2000" i="1" dirty="0" smtClean="0"/>
              <a:t>to.</a:t>
            </a:r>
            <a:endParaRPr lang="en-US" sz="2000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Navigating in Google Docs &gt; Uploading Files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9600" y="1347651"/>
            <a:ext cx="3657600" cy="43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Sharing Documents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1580948"/>
            <a:ext cx="3733800" cy="37918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You can share individual docs or </a:t>
            </a:r>
            <a:r>
              <a:rPr lang="en-US" sz="2000" i="1" dirty="0" smtClean="0"/>
              <a:t>collections.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You can choose </a:t>
            </a:r>
            <a:r>
              <a:rPr lang="en-US" sz="2000" i="1" dirty="0"/>
              <a:t>to give </a:t>
            </a:r>
            <a:r>
              <a:rPr lang="en-US" sz="2000" i="1" dirty="0" smtClean="0"/>
              <a:t>collaborators editing </a:t>
            </a:r>
            <a:r>
              <a:rPr lang="en-US" sz="2000" i="1" dirty="0"/>
              <a:t>abilities, or only allow them to </a:t>
            </a:r>
            <a:r>
              <a:rPr lang="en-US" sz="2000" i="1" dirty="0" smtClean="0"/>
              <a:t>view.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If </a:t>
            </a:r>
            <a:r>
              <a:rPr lang="en-US" sz="2000" i="1" dirty="0"/>
              <a:t>you are collaborating on a shared </a:t>
            </a:r>
            <a:r>
              <a:rPr lang="en-US" sz="2000" i="1" dirty="0" smtClean="0"/>
              <a:t>doc, </a:t>
            </a:r>
            <a:r>
              <a:rPr lang="en-US" sz="2000" i="1" dirty="0"/>
              <a:t>as soon as </a:t>
            </a:r>
            <a:r>
              <a:rPr lang="en-US" sz="2000" i="1" dirty="0" smtClean="0"/>
              <a:t>an </a:t>
            </a:r>
            <a:r>
              <a:rPr lang="en-US" sz="2000" i="1" dirty="0"/>
              <a:t>edit </a:t>
            </a:r>
            <a:r>
              <a:rPr lang="en-US" sz="2000" i="1" dirty="0" smtClean="0"/>
              <a:t>is made, </a:t>
            </a:r>
            <a:r>
              <a:rPr lang="en-US" sz="2000" i="1" dirty="0"/>
              <a:t>the doc will be listed in </a:t>
            </a:r>
            <a:r>
              <a:rPr lang="en-US" sz="2000" i="1" dirty="0" smtClean="0"/>
              <a:t>bold. </a:t>
            </a:r>
            <a:r>
              <a:rPr lang="en-US" sz="2000" i="1" dirty="0"/>
              <a:t>Brand new docs shared with you will also appear in </a:t>
            </a:r>
            <a:r>
              <a:rPr lang="en-US" sz="2000" i="1" dirty="0" smtClean="0"/>
              <a:t>bold.</a:t>
            </a:r>
            <a:endParaRPr lang="en-US" sz="2000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Navigating in Google Docs &gt; Sharing Documents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7371" y="1545789"/>
            <a:ext cx="3657600" cy="3862141"/>
            <a:chOff x="431800" y="1558489"/>
            <a:chExt cx="3657600" cy="386214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1800" y="1558489"/>
              <a:ext cx="3657600" cy="2814492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46200" y="4495800"/>
              <a:ext cx="1828800" cy="924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569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Managing Documents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1217" y="1342199"/>
            <a:ext cx="3733800" cy="45538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Change listing </a:t>
            </a:r>
            <a:r>
              <a:rPr lang="en-US" sz="2000" i="1" dirty="0"/>
              <a:t>order </a:t>
            </a:r>
            <a:r>
              <a:rPr lang="en-US" sz="2000" i="1" dirty="0" smtClean="0"/>
              <a:t>(Sort drop-down menu).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Share selected docs/ collections (Share button).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Assign docs to collection(s) (Organize button).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Send docs to trash (Move to trash button).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 Preview selected doc (Preview button).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“More” menu holds doc-specific actions.</a:t>
            </a:r>
            <a:endParaRPr lang="en-US" sz="2000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Navigating in Google Docs &gt; Managing Documents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4543" y="1409700"/>
            <a:ext cx="3657600" cy="4429708"/>
            <a:chOff x="477520" y="1409700"/>
            <a:chExt cx="3657600" cy="442970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7520" y="1409700"/>
              <a:ext cx="2743200" cy="128995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7520" y="2799640"/>
              <a:ext cx="3657600" cy="376977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306320" y="3276600"/>
              <a:ext cx="1828800" cy="2562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713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Searching for Documents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13960" y="1198880"/>
            <a:ext cx="3733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/>
              <a:t>Home lists docs you are currently working 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Starred listing shows all starred docs.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“Owned by me” lists only </a:t>
            </a:r>
            <a:r>
              <a:rPr lang="en-US" sz="2000" i="1" dirty="0" smtClean="0"/>
              <a:t>docs </a:t>
            </a:r>
            <a:r>
              <a:rPr lang="en-US" sz="2000" i="1" dirty="0"/>
              <a:t>you </a:t>
            </a:r>
            <a:r>
              <a:rPr lang="en-US" sz="2000" i="1" dirty="0" smtClean="0"/>
              <a:t>own.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“All items” lists all </a:t>
            </a:r>
            <a:r>
              <a:rPr lang="en-US" sz="2000" i="1" dirty="0" smtClean="0"/>
              <a:t>docs</a:t>
            </a:r>
            <a:r>
              <a:rPr lang="en-US" sz="2000" i="1" dirty="0"/>
              <a:t>, including </a:t>
            </a:r>
            <a:r>
              <a:rPr lang="en-US" sz="2000" i="1" dirty="0" smtClean="0"/>
              <a:t>hidden ones.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“Trash” is where docs you delete end </a:t>
            </a:r>
            <a:r>
              <a:rPr lang="en-US" sz="2000" i="1" dirty="0" smtClean="0"/>
              <a:t>up.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Type in keywords to </a:t>
            </a:r>
            <a:r>
              <a:rPr lang="en-US" sz="2000" i="1" dirty="0"/>
              <a:t>use the Google Docs built-in </a:t>
            </a:r>
            <a:r>
              <a:rPr lang="en-US" sz="2000" i="1" dirty="0" smtClean="0"/>
              <a:t>search.</a:t>
            </a:r>
            <a:endParaRPr lang="en-US" sz="2000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Navigating in Google Docs &gt; Searching for Documents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437640"/>
            <a:ext cx="3657600" cy="4094480"/>
            <a:chOff x="838200" y="1676400"/>
            <a:chExt cx="3657600" cy="409448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95400" y="1676400"/>
              <a:ext cx="2743200" cy="303873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38200" y="4839667"/>
              <a:ext cx="3657600" cy="931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713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2734519"/>
              </p:ext>
            </p:extLst>
          </p:nvPr>
        </p:nvGraphicFramePr>
        <p:xfrm>
          <a:off x="457200" y="4724400"/>
          <a:ext cx="8077200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7023"/>
                <a:gridCol w="3380177"/>
              </a:tblGrid>
              <a:tr h="1676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Document View and Styles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Inserting</a:t>
                      </a:r>
                      <a:r>
                        <a:rPr lang="en-US" b="0" baseline="0" dirty="0" smtClean="0"/>
                        <a:t> Images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Paragraph Formatting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Tables, Tools, and Sharing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Table of Contents, Bookmarks,</a:t>
                      </a:r>
                      <a:r>
                        <a:rPr lang="en-US" b="0" baseline="0" dirty="0" smtClean="0"/>
                        <a:t> and Links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Printing, Saving,</a:t>
                      </a:r>
                      <a:r>
                        <a:rPr lang="en-US" b="0" baseline="0" dirty="0" smtClean="0"/>
                        <a:t> and Closing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219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Word Processing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Word Processing</a:t>
            </a:r>
            <a:endParaRPr lang="en-US" sz="1100" dirty="0">
              <a:solidFill>
                <a:srgbClr val="65AA3B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09600" y="1752600"/>
            <a:ext cx="39624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/>
              <a:t>Google Documents is an online alternative for word </a:t>
            </a:r>
            <a:r>
              <a:rPr lang="en-US" i="1" dirty="0" smtClean="0"/>
              <a:t>processing, containing </a:t>
            </a:r>
            <a:r>
              <a:rPr lang="en-US" i="1" dirty="0"/>
              <a:t>most of the tools needed to create professional-looking academic research </a:t>
            </a:r>
            <a:r>
              <a:rPr lang="en-US" i="1" dirty="0" smtClean="0"/>
              <a:t>papers.</a:t>
            </a:r>
            <a:endParaRPr lang="en-US" i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800" y="1752600"/>
            <a:ext cx="3657600" cy="29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2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Document View and Styles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95400"/>
            <a:ext cx="365760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 </a:t>
            </a:r>
            <a:r>
              <a:rPr lang="en-US" sz="2000" i="1" dirty="0"/>
              <a:t>Google Document </a:t>
            </a:r>
            <a:r>
              <a:rPr lang="en-US" sz="2000" i="1" dirty="0" smtClean="0"/>
              <a:t>looks like any word-processed </a:t>
            </a:r>
            <a:r>
              <a:rPr lang="en-US" sz="2000" i="1" dirty="0"/>
              <a:t>document with a toolbar, document ruler, and paginated </a:t>
            </a:r>
            <a:r>
              <a:rPr lang="en-US" sz="2000" i="1" dirty="0" smtClean="0"/>
              <a:t>pages.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Use the View menu to change the view, enable the ruler, compact document controls, or view in Full Screen.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You can change the font appearance (e.g., font style, size, bold)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T</a:t>
            </a:r>
            <a:r>
              <a:rPr lang="en-US" sz="2000" i="1" dirty="0" smtClean="0"/>
              <a:t>he Styles button changes text style.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Google Docs &gt; Word Processing &gt; Document View and Styles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0200" y="1576416"/>
            <a:ext cx="2743200" cy="3933769"/>
            <a:chOff x="4876800" y="1524001"/>
            <a:chExt cx="2743200" cy="393376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76800" y="1524001"/>
              <a:ext cx="2743200" cy="2143505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876800" y="3886200"/>
              <a:ext cx="2743200" cy="1571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42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</TotalTime>
  <Words>2556</Words>
  <Application>Microsoft Office PowerPoint</Application>
  <PresentationFormat>On-screen Show (4:3)</PresentationFormat>
  <Paragraphs>308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1_CT3_Theme1</vt:lpstr>
      <vt:lpstr>Image</vt:lpstr>
      <vt:lpstr>Slide 1</vt:lpstr>
      <vt:lpstr>Slide 2</vt:lpstr>
      <vt:lpstr>Creating Documents and Folders</vt:lpstr>
      <vt:lpstr>Slide 4</vt:lpstr>
      <vt:lpstr>Slide 5</vt:lpstr>
      <vt:lpstr>Slide 6</vt:lpstr>
      <vt:lpstr>Slide 7</vt:lpstr>
      <vt:lpstr>Slide 8</vt:lpstr>
      <vt:lpstr>Document View and Styles</vt:lpstr>
      <vt:lpstr>Paragraph Formatting</vt:lpstr>
      <vt:lpstr>Table of Contents, Bookmarks, and Links</vt:lpstr>
      <vt:lpstr>Inserting Images</vt:lpstr>
      <vt:lpstr>Tables, Tools, and Sharing</vt:lpstr>
      <vt:lpstr>Printing, Saving, and Closing</vt:lpstr>
      <vt:lpstr>Slide 15</vt:lpstr>
      <vt:lpstr>Basic Features</vt:lpstr>
      <vt:lpstr>Working with Data in Cells</vt:lpstr>
      <vt:lpstr>Formatting and Printing</vt:lpstr>
      <vt:lpstr>Functions and Formulas</vt:lpstr>
      <vt:lpstr>Graphics</vt:lpstr>
      <vt:lpstr>Slide 21</vt:lpstr>
      <vt:lpstr>Revision History</vt:lpstr>
      <vt:lpstr>Gadgets</vt:lpstr>
      <vt:lpstr>Drawings</vt:lpstr>
      <vt:lpstr>Scripts</vt:lpstr>
      <vt:lpstr>Forms</vt:lpstr>
      <vt:lpstr>Collaborating on Spreadsheets</vt:lpstr>
      <vt:lpstr>Slide 28</vt:lpstr>
      <vt:lpstr>Basic Features</vt:lpstr>
      <vt:lpstr>Inserting and Formatting Text</vt:lpstr>
      <vt:lpstr>Inserting Graphics and Video</vt:lpstr>
      <vt:lpstr>Formatting Graphics Objects</vt:lpstr>
      <vt:lpstr>Working with Tables</vt:lpstr>
      <vt:lpstr>Collaborating on Presentations</vt:lpstr>
      <vt:lpstr>Viewing Presentations</vt:lpstr>
      <vt:lpstr>Saving, Publishing, Downloading, and Printing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2008 for Mac</dc:title>
  <dc:subject>Word 2008 for Mac</dc:subject>
  <dc:creator>Brenda Jacobsen</dc:creator>
  <cp:lastModifiedBy>Julia</cp:lastModifiedBy>
  <cp:revision>262</cp:revision>
  <cp:lastPrinted>2012-05-17T20:36:55Z</cp:lastPrinted>
  <dcterms:created xsi:type="dcterms:W3CDTF">2009-02-17T16:51:53Z</dcterms:created>
  <dcterms:modified xsi:type="dcterms:W3CDTF">2012-06-13T15:58:22Z</dcterms:modified>
</cp:coreProperties>
</file>