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Lst>
  <p:notesMasterIdLst>
    <p:notesMasterId r:id="rId48"/>
  </p:notesMasterIdLst>
  <p:sldIdLst>
    <p:sldId id="292" r:id="rId2"/>
    <p:sldId id="314" r:id="rId3"/>
    <p:sldId id="406" r:id="rId4"/>
    <p:sldId id="359" r:id="rId5"/>
    <p:sldId id="431" r:id="rId6"/>
    <p:sldId id="433" r:id="rId7"/>
    <p:sldId id="414" r:id="rId8"/>
    <p:sldId id="434" r:id="rId9"/>
    <p:sldId id="435" r:id="rId10"/>
    <p:sldId id="436" r:id="rId11"/>
    <p:sldId id="437" r:id="rId12"/>
    <p:sldId id="438" r:id="rId13"/>
    <p:sldId id="479" r:id="rId14"/>
    <p:sldId id="480" r:id="rId15"/>
    <p:sldId id="439" r:id="rId16"/>
    <p:sldId id="440" r:id="rId17"/>
    <p:sldId id="441" r:id="rId18"/>
    <p:sldId id="442" r:id="rId19"/>
    <p:sldId id="445" r:id="rId20"/>
    <p:sldId id="446" r:id="rId21"/>
    <p:sldId id="447" r:id="rId22"/>
    <p:sldId id="448" r:id="rId23"/>
    <p:sldId id="449" r:id="rId24"/>
    <p:sldId id="450" r:id="rId25"/>
    <p:sldId id="481" r:id="rId26"/>
    <p:sldId id="482" r:id="rId27"/>
    <p:sldId id="483" r:id="rId28"/>
    <p:sldId id="451" r:id="rId29"/>
    <p:sldId id="452" r:id="rId30"/>
    <p:sldId id="453" r:id="rId31"/>
    <p:sldId id="454" r:id="rId32"/>
    <p:sldId id="455" r:id="rId33"/>
    <p:sldId id="484" r:id="rId34"/>
    <p:sldId id="485" r:id="rId35"/>
    <p:sldId id="456" r:id="rId36"/>
    <p:sldId id="457" r:id="rId37"/>
    <p:sldId id="458" r:id="rId38"/>
    <p:sldId id="459" r:id="rId39"/>
    <p:sldId id="486" r:id="rId40"/>
    <p:sldId id="487" r:id="rId41"/>
    <p:sldId id="488" r:id="rId42"/>
    <p:sldId id="489" r:id="rId43"/>
    <p:sldId id="460" r:id="rId44"/>
    <p:sldId id="461" r:id="rId45"/>
    <p:sldId id="462" r:id="rId46"/>
    <p:sldId id="463" r:id="rId47"/>
  </p:sldIdLst>
  <p:sldSz cx="9144000" cy="6858000" type="screen4x3"/>
  <p:notesSz cx="6858000" cy="9144000"/>
  <p:embeddedFontLst>
    <p:embeddedFont>
      <p:font typeface="Calibri" pitchFamily="34" charset="0"/>
      <p:regular r:id="rId49"/>
      <p:bold r:id="rId50"/>
      <p:italic r:id="rId51"/>
      <p:boldItalic r:id="rId5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86380" autoAdjust="0"/>
  </p:normalViewPr>
  <p:slideViewPr>
    <p:cSldViewPr>
      <p:cViewPr varScale="1">
        <p:scale>
          <a:sx n="91" d="100"/>
          <a:sy n="91" d="100"/>
        </p:scale>
        <p:origin x="-12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9CFCBB-F200-4919-BA6D-77BE6C986E51}" type="datetimeFigureOut">
              <a:rPr lang="en-US"/>
              <a:pPr>
                <a:defRPr/>
              </a:pPr>
              <a:t>6/12/2012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6EC40D-5022-47F7-B3DF-F0C52568786C}" type="slidenum">
              <a:rPr lang="en-US"/>
              <a:pPr>
                <a:defRPr/>
              </a:pPr>
              <a:t>‹#›</a:t>
            </a:fld>
            <a:endParaRPr lang="en-US" dirty="0"/>
          </a:p>
        </p:txBody>
      </p:sp>
    </p:spTree>
    <p:extLst>
      <p:ext uri="{BB962C8B-B14F-4D97-AF65-F5344CB8AC3E}">
        <p14:creationId xmlns:p14="http://schemas.microsoft.com/office/powerpoint/2010/main" xmlns="" val="73619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p:cNvSpPr>
            <a:spLocks noGrp="1" noRot="1" noChangeAspect="1"/>
          </p:cNvSpPr>
          <p:nvPr>
            <p:ph type="sldImg"/>
          </p:nvPr>
        </p:nvSpPr>
        <p:spPr bwMode="auto">
          <a:noFill/>
          <a:ln>
            <a:solidFill>
              <a:srgbClr val="000000"/>
            </a:solidFill>
            <a:miter lim="800000"/>
            <a:headEnd/>
            <a:tailEnd/>
          </a:ln>
        </p:spPr>
      </p:sp>
      <p:sp>
        <p:nvSpPr>
          <p:cNvPr id="445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5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413F57-1BCA-4C84-819F-D6D73A8E93C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46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Slide Image Placeholder 1"/>
          <p:cNvSpPr>
            <a:spLocks noGrp="1" noRot="1" noChangeAspect="1"/>
          </p:cNvSpPr>
          <p:nvPr>
            <p:ph type="sldImg"/>
          </p:nvPr>
        </p:nvSpPr>
        <p:spPr bwMode="auto">
          <a:noFill/>
          <a:ln>
            <a:solidFill>
              <a:srgbClr val="000000"/>
            </a:solidFill>
            <a:miter lim="800000"/>
            <a:headEnd/>
            <a:tailEnd/>
          </a:ln>
        </p:spPr>
      </p:sp>
      <p:sp>
        <p:nvSpPr>
          <p:cNvPr id="447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7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8321-E677-459F-8E14-4F9CA5EB4C2E}"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Slide Image Placeholder 1"/>
          <p:cNvSpPr>
            <a:spLocks noGrp="1" noRot="1" noChangeAspect="1"/>
          </p:cNvSpPr>
          <p:nvPr>
            <p:ph type="sldImg"/>
          </p:nvPr>
        </p:nvSpPr>
        <p:spPr bwMode="auto">
          <a:noFill/>
          <a:ln>
            <a:solidFill>
              <a:srgbClr val="000000"/>
            </a:solidFill>
            <a:miter lim="800000"/>
            <a:headEnd/>
            <a:tailEnd/>
          </a:ln>
        </p:spPr>
      </p:sp>
      <p:sp>
        <p:nvSpPr>
          <p:cNvPr id="449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49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CB73D-EC51-494D-AD3D-F1A5E2254FEE}"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85378" name="Object 16"/>
          <p:cNvGraphicFramePr>
            <a:graphicFrameLocks noChangeAspect="1"/>
          </p:cNvGraphicFramePr>
          <p:nvPr/>
        </p:nvGraphicFramePr>
        <p:xfrm>
          <a:off x="152400" y="1133475"/>
          <a:ext cx="8991600" cy="5724525"/>
        </p:xfrm>
        <a:graphic>
          <a:graphicData uri="http://schemas.openxmlformats.org/presentationml/2006/ole">
            <p:oleObj spid="_x0000_s485741" name="Image" r:id="rId14" imgW="13714286" imgH="8584127" progId="">
              <p:embed/>
            </p:oleObj>
          </a:graphicData>
        </a:graphic>
      </p:graphicFrame>
      <p:graphicFrame>
        <p:nvGraphicFramePr>
          <p:cNvPr id="485379" name="Object 13"/>
          <p:cNvGraphicFramePr>
            <a:graphicFrameLocks noChangeAspect="1"/>
          </p:cNvGraphicFramePr>
          <p:nvPr/>
        </p:nvGraphicFramePr>
        <p:xfrm>
          <a:off x="0" y="5976938"/>
          <a:ext cx="9144000" cy="881062"/>
        </p:xfrm>
        <a:graphic>
          <a:graphicData uri="http://schemas.openxmlformats.org/presentationml/2006/ole">
            <p:oleObj spid="_x0000_s485742" name="Image" r:id="rId15" imgW="13714286" imgH="1320635" progId="">
              <p:embed/>
            </p:oleObj>
          </a:graphicData>
        </a:graphic>
      </p:graphicFrame>
      <p:pic>
        <p:nvPicPr>
          <p:cNvPr id="485380" name="Picture 4" descr="EmergeGreen"/>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6553200" y="0"/>
            <a:ext cx="2590800" cy="663575"/>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4400" b="1">
          <a:solidFill>
            <a:srgbClr val="00AFD7"/>
          </a:solidFill>
          <a:latin typeface="+mj-lt"/>
          <a:ea typeface="+mj-ea"/>
          <a:cs typeface="+mj-cs"/>
        </a:defRPr>
      </a:lvl1pPr>
      <a:lvl2pPr algn="l" rtl="0" fontAlgn="base">
        <a:spcBef>
          <a:spcPct val="0"/>
        </a:spcBef>
        <a:spcAft>
          <a:spcPct val="0"/>
        </a:spcAft>
        <a:defRPr sz="4400" b="1">
          <a:solidFill>
            <a:srgbClr val="00AFD7"/>
          </a:solidFill>
          <a:latin typeface="Calibri" pitchFamily="34" charset="0"/>
          <a:cs typeface="Arial" charset="0"/>
        </a:defRPr>
      </a:lvl2pPr>
      <a:lvl3pPr algn="l" rtl="0" fontAlgn="base">
        <a:spcBef>
          <a:spcPct val="0"/>
        </a:spcBef>
        <a:spcAft>
          <a:spcPct val="0"/>
        </a:spcAft>
        <a:defRPr sz="4400" b="1">
          <a:solidFill>
            <a:srgbClr val="00AFD7"/>
          </a:solidFill>
          <a:latin typeface="Calibri" pitchFamily="34" charset="0"/>
          <a:cs typeface="Arial" charset="0"/>
        </a:defRPr>
      </a:lvl3pPr>
      <a:lvl4pPr algn="l" rtl="0" fontAlgn="base">
        <a:spcBef>
          <a:spcPct val="0"/>
        </a:spcBef>
        <a:spcAft>
          <a:spcPct val="0"/>
        </a:spcAft>
        <a:defRPr sz="4400" b="1">
          <a:solidFill>
            <a:srgbClr val="00AFD7"/>
          </a:solidFill>
          <a:latin typeface="Calibri" pitchFamily="34" charset="0"/>
          <a:cs typeface="Arial" charset="0"/>
        </a:defRPr>
      </a:lvl4pPr>
      <a:lvl5pPr algn="l" rtl="0" fontAlgn="base">
        <a:spcBef>
          <a:spcPct val="0"/>
        </a:spcBef>
        <a:spcAft>
          <a:spcPct val="0"/>
        </a:spcAft>
        <a:defRPr sz="4400" b="1">
          <a:solidFill>
            <a:srgbClr val="00AFD7"/>
          </a:solidFill>
          <a:latin typeface="Calibri" pitchFamily="34" charset="0"/>
          <a:cs typeface="Arial" charset="0"/>
        </a:defRPr>
      </a:lvl5pPr>
      <a:lvl6pPr marL="457200" algn="l" rtl="0" fontAlgn="base">
        <a:spcBef>
          <a:spcPct val="0"/>
        </a:spcBef>
        <a:spcAft>
          <a:spcPct val="0"/>
        </a:spcAft>
        <a:defRPr sz="4400" b="1">
          <a:solidFill>
            <a:srgbClr val="00AFD7"/>
          </a:solidFill>
          <a:latin typeface="Calibri" pitchFamily="34" charset="0"/>
          <a:cs typeface="Arial" charset="0"/>
        </a:defRPr>
      </a:lvl6pPr>
      <a:lvl7pPr marL="914400" algn="l" rtl="0" fontAlgn="base">
        <a:spcBef>
          <a:spcPct val="0"/>
        </a:spcBef>
        <a:spcAft>
          <a:spcPct val="0"/>
        </a:spcAft>
        <a:defRPr sz="4400" b="1">
          <a:solidFill>
            <a:srgbClr val="00AFD7"/>
          </a:solidFill>
          <a:latin typeface="Calibri" pitchFamily="34" charset="0"/>
          <a:cs typeface="Arial" charset="0"/>
        </a:defRPr>
      </a:lvl7pPr>
      <a:lvl8pPr marL="1371600" algn="l" rtl="0" fontAlgn="base">
        <a:spcBef>
          <a:spcPct val="0"/>
        </a:spcBef>
        <a:spcAft>
          <a:spcPct val="0"/>
        </a:spcAft>
        <a:defRPr sz="4400" b="1">
          <a:solidFill>
            <a:srgbClr val="00AFD7"/>
          </a:solidFill>
          <a:latin typeface="Calibri" pitchFamily="34" charset="0"/>
          <a:cs typeface="Arial" charset="0"/>
        </a:defRPr>
      </a:lvl8pPr>
      <a:lvl9pPr marL="1828800" algn="l" rtl="0" fontAlgn="base">
        <a:spcBef>
          <a:spcPct val="0"/>
        </a:spcBef>
        <a:spcAft>
          <a:spcPct val="0"/>
        </a:spcAft>
        <a:defRPr sz="4400" b="1">
          <a:solidFill>
            <a:srgbClr val="00AFD7"/>
          </a:solidFill>
          <a:latin typeface="Calibri" pitchFamily="34" charset="0"/>
          <a:cs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533400"/>
            <a:ext cx="9144000" cy="1219200"/>
          </a:xfrm>
          <a:prstGeom prst="rect">
            <a:avLst/>
          </a:prstGeom>
        </p:spPr>
        <p:txBody>
          <a:bodyPr/>
          <a:lstStyle/>
          <a:p>
            <a:pPr marL="681038" indent="-347663">
              <a:buFontTx/>
              <a:buNone/>
            </a:pPr>
            <a:r>
              <a:rPr lang="en-US" sz="6600" b="1" dirty="0" smtClean="0">
                <a:solidFill>
                  <a:srgbClr val="00AFD7"/>
                </a:solidFill>
                <a:latin typeface="Calibri" pitchFamily="34" charset="0"/>
              </a:rPr>
              <a:t>Excel for  Mac 2011</a:t>
            </a:r>
          </a:p>
        </p:txBody>
      </p:sp>
      <p:sp>
        <p:nvSpPr>
          <p:cNvPr id="6" name="Text Placeholder 5"/>
          <p:cNvSpPr>
            <a:spLocks noGrp="1"/>
          </p:cNvSpPr>
          <p:nvPr>
            <p:ph type="body" sz="quarter" idx="4294967295"/>
          </p:nvPr>
        </p:nvSpPr>
        <p:spPr>
          <a:xfrm>
            <a:off x="457200" y="6248400"/>
            <a:ext cx="5334000" cy="304800"/>
          </a:xfrm>
          <a:prstGeom prst="rect">
            <a:avLst/>
          </a:prstGeom>
        </p:spPr>
        <p:txBody>
          <a:bodyPr/>
          <a:lstStyle/>
          <a:p>
            <a:pPr>
              <a:buFontTx/>
              <a:buNone/>
            </a:pPr>
            <a:r>
              <a:rPr lang="en-US" sz="1100" b="1" dirty="0">
                <a:solidFill>
                  <a:srgbClr val="65AA3B"/>
                </a:solidFill>
              </a:rPr>
              <a:t>Skills &gt; </a:t>
            </a:r>
            <a:r>
              <a:rPr lang="en-US" sz="1100" b="1" dirty="0" smtClean="0">
                <a:solidFill>
                  <a:srgbClr val="65AA3B"/>
                </a:solidFill>
              </a:rPr>
              <a:t>Excel for Mac 2011</a:t>
            </a:r>
            <a:endParaRPr lang="en-US" sz="1100" dirty="0">
              <a:solidFill>
                <a:srgbClr val="65AA3B"/>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27487584"/>
              </p:ext>
            </p:extLst>
          </p:nvPr>
        </p:nvGraphicFramePr>
        <p:xfrm>
          <a:off x="457200" y="4648200"/>
          <a:ext cx="6781800" cy="1280160"/>
        </p:xfrm>
        <a:graphic>
          <a:graphicData uri="http://schemas.openxmlformats.org/drawingml/2006/table">
            <a:tbl>
              <a:tblPr>
                <a:tableStyleId>{5C22544A-7EE6-4342-B048-85BDC9FD1C3A}</a:tableStyleId>
              </a:tblPr>
              <a:tblGrid>
                <a:gridCol w="3352800"/>
                <a:gridCol w="3429000"/>
              </a:tblGrid>
              <a:tr h="320040">
                <a:tc>
                  <a:txBody>
                    <a:bodyPr/>
                    <a:lstStyle/>
                    <a:p>
                      <a:pPr marL="53975"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smtClean="0">
                          <a:solidFill>
                            <a:schemeClr val="tx1"/>
                          </a:solidFill>
                        </a:rPr>
                        <a:t>In this section: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Functions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Overview of Spreadsheets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Formatting</a:t>
                      </a:r>
                      <a:r>
                        <a:rPr lang="en-US" b="0" baseline="0" dirty="0" smtClean="0"/>
                        <a:t> Spreadsheets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Cells and Cell Data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Spreadsheet Graphics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Formulas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Advanced Spreadsheet</a:t>
                      </a:r>
                      <a:r>
                        <a:rPr lang="en-US" b="0" baseline="0" dirty="0" smtClean="0"/>
                        <a:t> Tools</a:t>
                      </a:r>
                      <a:endParaRPr lang="en-US"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442214" y="1807951"/>
            <a:ext cx="4038600" cy="2677656"/>
          </a:xfrm>
          <a:prstGeom prst="rect">
            <a:avLst/>
          </a:prstGeom>
          <a:noFill/>
        </p:spPr>
        <p:txBody>
          <a:bodyPr wrap="square" rtlCol="0">
            <a:spAutoFit/>
          </a:bodyPr>
          <a:lstStyle/>
          <a:p>
            <a:pPr algn="ctr"/>
            <a:r>
              <a:rPr lang="en-US" sz="2400" i="1" dirty="0" smtClean="0">
                <a:latin typeface="+mn-lt"/>
              </a:rPr>
              <a:t>One of the most important skills a working professional possesses is the ability to work with financial data and prepare quantitative analyses to support financial decision-making.</a:t>
            </a:r>
          </a:p>
        </p:txBody>
      </p:sp>
      <p:pic>
        <p:nvPicPr>
          <p:cNvPr id="486403" name="Picture 3" descr="C:\Users\syager\AppData\Local\Microsoft\Windows\Temporary Internet Files\Content.IE5\E9CAKVW9\MP900443263[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76800" y="1982114"/>
            <a:ext cx="3657600" cy="23302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Adjusting Rows and Columns</a:t>
            </a:r>
            <a:endParaRPr lang="en-US" sz="4000" dirty="0"/>
          </a:p>
        </p:txBody>
      </p:sp>
      <p:sp>
        <p:nvSpPr>
          <p:cNvPr id="6" name="Rectangle 5"/>
          <p:cNvSpPr/>
          <p:nvPr/>
        </p:nvSpPr>
        <p:spPr>
          <a:xfrm>
            <a:off x="457200" y="1632570"/>
            <a:ext cx="3886200" cy="3477875"/>
          </a:xfrm>
          <a:prstGeom prst="rect">
            <a:avLst/>
          </a:prstGeom>
        </p:spPr>
        <p:txBody>
          <a:bodyPr wrap="square">
            <a:spAutoFit/>
          </a:bodyPr>
          <a:lstStyle/>
          <a:p>
            <a:pPr>
              <a:spcBef>
                <a:spcPts val="1200"/>
              </a:spcBef>
            </a:pPr>
            <a:r>
              <a:rPr lang="en-US" sz="2000" i="1" dirty="0" smtClean="0">
                <a:latin typeface="+mn-lt"/>
              </a:rPr>
              <a:t>To adjust column width (or row height) to fit the data, use AutoFit: position pointer on the border, then double-click to automatically adjust the fit.</a:t>
            </a:r>
          </a:p>
          <a:p>
            <a:pPr>
              <a:spcBef>
                <a:spcPts val="1200"/>
              </a:spcBef>
            </a:pPr>
            <a:r>
              <a:rPr lang="en-US" sz="2000" i="1" dirty="0" smtClean="0">
                <a:latin typeface="+mn-lt"/>
              </a:rPr>
              <a:t>To manually set column width (or row height), drag pointer. </a:t>
            </a:r>
          </a:p>
          <a:p>
            <a:pPr>
              <a:spcBef>
                <a:spcPts val="1200"/>
              </a:spcBef>
            </a:pPr>
            <a:r>
              <a:rPr lang="en-US" sz="2000" i="1" dirty="0" smtClean="0">
                <a:latin typeface="+mn-lt"/>
              </a:rPr>
              <a:t>To adjust a group of columns (or rows), use Format button in Cells group on Home tab.</a:t>
            </a:r>
          </a:p>
        </p:txBody>
      </p:sp>
      <p:sp>
        <p:nvSpPr>
          <p:cNvPr id="7"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Adjusting Rows and Columns</a:t>
            </a:r>
            <a:endParaRPr lang="en-US" sz="1100" dirty="0">
              <a:solidFill>
                <a:srgbClr val="65AA3B"/>
              </a:solidFill>
            </a:endParaRPr>
          </a:p>
        </p:txBody>
      </p:sp>
      <p:grpSp>
        <p:nvGrpSpPr>
          <p:cNvPr id="5" name="Group 4"/>
          <p:cNvGrpSpPr/>
          <p:nvPr/>
        </p:nvGrpSpPr>
        <p:grpSpPr>
          <a:xfrm>
            <a:off x="4953000" y="1450079"/>
            <a:ext cx="3657600" cy="3842857"/>
            <a:chOff x="4800600" y="1450079"/>
            <a:chExt cx="3657600" cy="3842857"/>
          </a:xfrm>
        </p:grpSpPr>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800600" y="1450079"/>
              <a:ext cx="3657600" cy="1182532"/>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00600" y="2962092"/>
              <a:ext cx="3657600" cy="974578"/>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00600" y="4266152"/>
              <a:ext cx="3657600" cy="1026784"/>
            </a:xfrm>
            <a:prstGeom prst="rect">
              <a:avLst/>
            </a:prstGeom>
          </p:spPr>
        </p:pic>
      </p:grpSp>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Grouping Rows and Columns</a:t>
            </a:r>
            <a:endParaRPr lang="en-US" sz="4000" dirty="0"/>
          </a:p>
        </p:txBody>
      </p:sp>
      <p:sp>
        <p:nvSpPr>
          <p:cNvPr id="6" name="Rectangle 5"/>
          <p:cNvSpPr/>
          <p:nvPr/>
        </p:nvSpPr>
        <p:spPr>
          <a:xfrm>
            <a:off x="457200" y="1486911"/>
            <a:ext cx="3886200" cy="4401205"/>
          </a:xfrm>
          <a:prstGeom prst="rect">
            <a:avLst/>
          </a:prstGeom>
        </p:spPr>
        <p:txBody>
          <a:bodyPr wrap="square">
            <a:spAutoFit/>
          </a:bodyPr>
          <a:lstStyle/>
          <a:p>
            <a:pPr>
              <a:spcBef>
                <a:spcPts val="1200"/>
              </a:spcBef>
            </a:pPr>
            <a:r>
              <a:rPr lang="en-US" sz="2000" i="1" dirty="0">
                <a:latin typeface="+mn-lt"/>
              </a:rPr>
              <a:t>A group of specific cells in a worksheet is called a range</a:t>
            </a:r>
            <a:r>
              <a:rPr lang="en-US" sz="2000" i="1" dirty="0" smtClean="0">
                <a:latin typeface="+mn-lt"/>
              </a:rPr>
              <a:t>. To reference a range, include the beginning </a:t>
            </a:r>
            <a:r>
              <a:rPr lang="en-US" sz="2000" i="1" dirty="0">
                <a:latin typeface="+mn-lt"/>
              </a:rPr>
              <a:t>cell</a:t>
            </a:r>
            <a:r>
              <a:rPr lang="en-US" sz="2000" i="1" dirty="0" smtClean="0">
                <a:latin typeface="+mn-lt"/>
              </a:rPr>
              <a:t>, a colon, and the ending cell (e.g., B3:D3).</a:t>
            </a:r>
            <a:endParaRPr lang="en-US" sz="2000" i="1" dirty="0">
              <a:latin typeface="+mn-lt"/>
            </a:endParaRPr>
          </a:p>
          <a:p>
            <a:pPr>
              <a:spcBef>
                <a:spcPts val="1200"/>
              </a:spcBef>
            </a:pPr>
            <a:r>
              <a:rPr lang="en-US" sz="2000" i="1" dirty="0" smtClean="0">
                <a:latin typeface="+mn-lt"/>
              </a:rPr>
              <a:t>To select a range of adjacent cells, click a cell and drag the pointer to select additional cell(s).</a:t>
            </a:r>
          </a:p>
          <a:p>
            <a:pPr>
              <a:spcBef>
                <a:spcPts val="1200"/>
              </a:spcBef>
            </a:pPr>
            <a:r>
              <a:rPr lang="en-US" sz="2000" i="1" dirty="0" smtClean="0">
                <a:latin typeface="+mn-lt"/>
              </a:rPr>
              <a:t>To select a range of non-adjacent cells, click a cell, press and hold the Command key, then click additional cell(s).</a:t>
            </a:r>
          </a:p>
        </p:txBody>
      </p:sp>
      <p:sp>
        <p:nvSpPr>
          <p:cNvPr id="7"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Grouping Rows and Columns</a:t>
            </a:r>
            <a:endParaRPr lang="en-US" sz="1100" dirty="0">
              <a:solidFill>
                <a:srgbClr val="65AA3B"/>
              </a:solidFill>
            </a:endParaRPr>
          </a:p>
        </p:txBody>
      </p:sp>
      <p:grpSp>
        <p:nvGrpSpPr>
          <p:cNvPr id="5" name="Group 4"/>
          <p:cNvGrpSpPr/>
          <p:nvPr/>
        </p:nvGrpSpPr>
        <p:grpSpPr>
          <a:xfrm>
            <a:off x="4953000" y="1643488"/>
            <a:ext cx="3657600" cy="4088050"/>
            <a:chOff x="4822371" y="1481568"/>
            <a:chExt cx="3657600" cy="4088050"/>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2371" y="2667000"/>
              <a:ext cx="3657600" cy="1468191"/>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22371" y="4300968"/>
              <a:ext cx="3657600" cy="1268650"/>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22371" y="1481568"/>
              <a:ext cx="3657600" cy="1019654"/>
            </a:xfrm>
            <a:prstGeom prst="rect">
              <a:avLst/>
            </a:prstGeom>
          </p:spPr>
        </p:pic>
      </p:grpSp>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Copying Cell Data</a:t>
            </a:r>
            <a:endParaRPr lang="en-US" sz="4000" dirty="0"/>
          </a:p>
        </p:txBody>
      </p:sp>
      <p:sp>
        <p:nvSpPr>
          <p:cNvPr id="6" name="Rectangle 5"/>
          <p:cNvSpPr/>
          <p:nvPr/>
        </p:nvSpPr>
        <p:spPr>
          <a:xfrm>
            <a:off x="457200" y="1429432"/>
            <a:ext cx="3886200" cy="4247317"/>
          </a:xfrm>
          <a:prstGeom prst="rect">
            <a:avLst/>
          </a:prstGeom>
        </p:spPr>
        <p:txBody>
          <a:bodyPr wrap="square">
            <a:spAutoFit/>
          </a:bodyPr>
          <a:lstStyle/>
          <a:p>
            <a:pPr>
              <a:spcBef>
                <a:spcPts val="1200"/>
              </a:spcBef>
            </a:pPr>
            <a:r>
              <a:rPr lang="en-US" sz="2000" i="1" dirty="0" smtClean="0">
                <a:latin typeface="+mn-lt"/>
              </a:rPr>
              <a:t>To copy contents </a:t>
            </a:r>
            <a:r>
              <a:rPr lang="en-US" sz="2000" i="1" dirty="0">
                <a:latin typeface="+mn-lt"/>
              </a:rPr>
              <a:t>of a single </a:t>
            </a:r>
            <a:r>
              <a:rPr lang="en-US" sz="2000" i="1" dirty="0" smtClean="0">
                <a:latin typeface="+mn-lt"/>
              </a:rPr>
              <a:t>cell (or range </a:t>
            </a:r>
            <a:r>
              <a:rPr lang="en-US" sz="2000" i="1" dirty="0">
                <a:latin typeface="+mn-lt"/>
              </a:rPr>
              <a:t>of </a:t>
            </a:r>
            <a:r>
              <a:rPr lang="en-US" sz="2000" i="1" dirty="0" smtClean="0">
                <a:latin typeface="+mn-lt"/>
              </a:rPr>
              <a:t>cells), select cell(s), click Copy button, click destination, click Paste button. </a:t>
            </a:r>
            <a:endParaRPr lang="en-US" sz="2000" i="1" dirty="0">
              <a:latin typeface="+mn-lt"/>
            </a:endParaRPr>
          </a:p>
          <a:p>
            <a:pPr marL="457200" indent="-228600">
              <a:spcBef>
                <a:spcPts val="0"/>
              </a:spcBef>
            </a:pPr>
            <a:r>
              <a:rPr lang="en-US" sz="2000" i="1" dirty="0" smtClean="0">
                <a:latin typeface="+mn-lt"/>
              </a:rPr>
              <a:t>To copy adjacent cells, highlight cells to be copied.</a:t>
            </a:r>
          </a:p>
          <a:p>
            <a:pPr marL="457200" indent="-228600">
              <a:spcBef>
                <a:spcPts val="0"/>
              </a:spcBef>
            </a:pPr>
            <a:r>
              <a:rPr lang="en-US" sz="2000" i="1" dirty="0" smtClean="0">
                <a:latin typeface="+mn-lt"/>
              </a:rPr>
              <a:t>To </a:t>
            </a:r>
            <a:r>
              <a:rPr lang="en-US" sz="2000" i="1" dirty="0">
                <a:latin typeface="+mn-lt"/>
              </a:rPr>
              <a:t>copy </a:t>
            </a:r>
            <a:r>
              <a:rPr lang="en-US" sz="2000" i="1" dirty="0" smtClean="0">
                <a:latin typeface="+mn-lt"/>
              </a:rPr>
              <a:t>non-adjacent cells, select first cell, hold down Command key, select additional cell</a:t>
            </a:r>
            <a:r>
              <a:rPr lang="en-US" sz="2000" i="1" dirty="0">
                <a:latin typeface="+mn-lt"/>
              </a:rPr>
              <a:t>(s</a:t>
            </a:r>
            <a:r>
              <a:rPr lang="en-US" sz="2000" i="1" dirty="0" smtClean="0">
                <a:latin typeface="+mn-lt"/>
              </a:rPr>
              <a:t>) </a:t>
            </a:r>
            <a:r>
              <a:rPr lang="en-US" sz="2000" i="1" dirty="0">
                <a:latin typeface="+mn-lt"/>
              </a:rPr>
              <a:t>to </a:t>
            </a:r>
            <a:r>
              <a:rPr lang="en-US" sz="2000" i="1" dirty="0" smtClean="0">
                <a:latin typeface="+mn-lt"/>
              </a:rPr>
              <a:t>be copied.</a:t>
            </a:r>
          </a:p>
          <a:p>
            <a:pPr>
              <a:spcBef>
                <a:spcPts val="1200"/>
              </a:spcBef>
            </a:pPr>
            <a:r>
              <a:rPr lang="en-US" sz="2000" i="1" dirty="0" smtClean="0">
                <a:latin typeface="+mn-lt"/>
              </a:rPr>
              <a:t>Display Paste Options menu by clicking Paste button.</a:t>
            </a:r>
            <a:endParaRPr lang="en-US" sz="2000" i="1" dirty="0">
              <a:latin typeface="+mn-lt"/>
            </a:endParaRPr>
          </a:p>
        </p:txBody>
      </p:sp>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Copying Cell Data</a:t>
            </a:r>
            <a:endParaRPr lang="en-US" sz="1100" dirty="0">
              <a:solidFill>
                <a:srgbClr val="65AA3B"/>
              </a:solidFill>
            </a:endParaRPr>
          </a:p>
        </p:txBody>
      </p:sp>
      <p:grpSp>
        <p:nvGrpSpPr>
          <p:cNvPr id="2" name="Group 1"/>
          <p:cNvGrpSpPr/>
          <p:nvPr/>
        </p:nvGrpSpPr>
        <p:grpSpPr>
          <a:xfrm>
            <a:off x="4953000" y="1287606"/>
            <a:ext cx="3657600" cy="4530969"/>
            <a:chOff x="4724400" y="1287606"/>
            <a:chExt cx="3657600" cy="4530969"/>
          </a:xfrm>
        </p:grpSpPr>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181600" y="1287606"/>
              <a:ext cx="2743200" cy="1770726"/>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24400" y="3152155"/>
              <a:ext cx="3657600" cy="1013428"/>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096000" y="4259406"/>
              <a:ext cx="914400" cy="1559169"/>
            </a:xfrm>
            <a:prstGeom prst="rect">
              <a:avLst/>
            </a:prstGeom>
          </p:spPr>
        </p:pic>
      </p:grpSp>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the Fill Handle</a:t>
            </a:r>
            <a:endParaRPr lang="en-US" sz="4000" dirty="0"/>
          </a:p>
        </p:txBody>
      </p:sp>
      <p:sp>
        <p:nvSpPr>
          <p:cNvPr id="6" name="Rectangle 5"/>
          <p:cNvSpPr/>
          <p:nvPr/>
        </p:nvSpPr>
        <p:spPr>
          <a:xfrm>
            <a:off x="457200" y="1728915"/>
            <a:ext cx="3886200" cy="3170099"/>
          </a:xfrm>
          <a:prstGeom prst="rect">
            <a:avLst/>
          </a:prstGeom>
        </p:spPr>
        <p:txBody>
          <a:bodyPr wrap="square">
            <a:spAutoFit/>
          </a:bodyPr>
          <a:lstStyle/>
          <a:p>
            <a:pPr>
              <a:spcBef>
                <a:spcPts val="1200"/>
              </a:spcBef>
            </a:pPr>
            <a:r>
              <a:rPr lang="en-US" sz="2000" i="1" dirty="0" smtClean="0">
                <a:latin typeface="+mn-lt"/>
              </a:rPr>
              <a:t>The fill handle is the fastest way to copy and paste content from one cell or range to another.</a:t>
            </a:r>
          </a:p>
          <a:p>
            <a:pPr>
              <a:spcBef>
                <a:spcPts val="1200"/>
              </a:spcBef>
            </a:pPr>
            <a:r>
              <a:rPr lang="en-US" sz="2000" i="1" dirty="0" smtClean="0">
                <a:latin typeface="+mn-lt"/>
              </a:rPr>
              <a:t>To copy, click in cell, move mouse over fill handle, press and hold mouse, then drag through ending cell.</a:t>
            </a:r>
          </a:p>
          <a:p>
            <a:pPr>
              <a:spcBef>
                <a:spcPts val="1200"/>
              </a:spcBef>
            </a:pPr>
            <a:r>
              <a:rPr lang="en-US" sz="2000" i="1" dirty="0" smtClean="0">
                <a:latin typeface="+mn-lt"/>
              </a:rPr>
              <a:t>Use fill handle to complete a text series (e.g., month names).</a:t>
            </a:r>
          </a:p>
        </p:txBody>
      </p:sp>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Using the Fill Handle</a:t>
            </a:r>
            <a:endParaRPr lang="en-US" sz="1100" dirty="0">
              <a:solidFill>
                <a:srgbClr val="65AA3B"/>
              </a:solidFill>
            </a:endParaRPr>
          </a:p>
        </p:txBody>
      </p:sp>
      <p:grpSp>
        <p:nvGrpSpPr>
          <p:cNvPr id="3" name="Group 2"/>
          <p:cNvGrpSpPr/>
          <p:nvPr/>
        </p:nvGrpSpPr>
        <p:grpSpPr>
          <a:xfrm>
            <a:off x="4953000" y="1651211"/>
            <a:ext cx="3657600" cy="3325507"/>
            <a:chOff x="4865914" y="1676400"/>
            <a:chExt cx="3657600" cy="3325507"/>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80314" y="1676400"/>
              <a:ext cx="1828800" cy="937452"/>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80314" y="2853622"/>
              <a:ext cx="1828800" cy="1203366"/>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65914" y="4296758"/>
              <a:ext cx="3657600" cy="705149"/>
            </a:xfrm>
            <a:prstGeom prst="rect">
              <a:avLst/>
            </a:prstGeom>
          </p:spPr>
        </p:pic>
      </p:grpSp>
    </p:spTree>
    <p:extLst>
      <p:ext uri="{BB962C8B-B14F-4D97-AF65-F5344CB8AC3E}">
        <p14:creationId xmlns:p14="http://schemas.microsoft.com/office/powerpoint/2010/main" xmlns="" val="514755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Inserting and Deleting</a:t>
            </a:r>
            <a:endParaRPr lang="en-US" sz="4000" dirty="0"/>
          </a:p>
        </p:txBody>
      </p:sp>
      <p:sp>
        <p:nvSpPr>
          <p:cNvPr id="6" name="Rectangle 5"/>
          <p:cNvSpPr/>
          <p:nvPr/>
        </p:nvSpPr>
        <p:spPr>
          <a:xfrm>
            <a:off x="457200" y="1371600"/>
            <a:ext cx="3962400" cy="4247317"/>
          </a:xfrm>
          <a:prstGeom prst="rect">
            <a:avLst/>
          </a:prstGeom>
        </p:spPr>
        <p:txBody>
          <a:bodyPr wrap="square">
            <a:spAutoFit/>
          </a:bodyPr>
          <a:lstStyle/>
          <a:p>
            <a:pPr>
              <a:spcBef>
                <a:spcPts val="1200"/>
              </a:spcBef>
            </a:pPr>
            <a:r>
              <a:rPr lang="en-US" sz="2000" i="1" dirty="0" smtClean="0">
                <a:latin typeface="+mn-lt"/>
              </a:rPr>
              <a:t>To insert row, select row number </a:t>
            </a:r>
            <a:r>
              <a:rPr lang="en-US" sz="2000" b="1" i="1" dirty="0" smtClean="0">
                <a:latin typeface="+mn-lt"/>
              </a:rPr>
              <a:t>below</a:t>
            </a:r>
            <a:r>
              <a:rPr lang="en-US" sz="2000" i="1" dirty="0" smtClean="0">
                <a:latin typeface="+mn-lt"/>
              </a:rPr>
              <a:t> new row location, click Insert button.</a:t>
            </a:r>
          </a:p>
          <a:p>
            <a:pPr>
              <a:spcBef>
                <a:spcPts val="1200"/>
              </a:spcBef>
            </a:pPr>
            <a:r>
              <a:rPr lang="en-US" sz="2000" i="1" dirty="0">
                <a:latin typeface="+mn-lt"/>
              </a:rPr>
              <a:t>To insert </a:t>
            </a:r>
            <a:r>
              <a:rPr lang="en-US" sz="2000" i="1" dirty="0" smtClean="0">
                <a:latin typeface="+mn-lt"/>
              </a:rPr>
              <a:t>column, select column </a:t>
            </a:r>
            <a:r>
              <a:rPr lang="en-US" sz="2000" i="1" dirty="0">
                <a:latin typeface="+mn-lt"/>
              </a:rPr>
              <a:t>letter </a:t>
            </a:r>
            <a:r>
              <a:rPr lang="en-US" sz="2000" b="1" i="1" dirty="0" smtClean="0">
                <a:latin typeface="+mn-lt"/>
              </a:rPr>
              <a:t>right</a:t>
            </a:r>
            <a:r>
              <a:rPr lang="en-US" sz="2000" i="1" dirty="0" smtClean="0">
                <a:latin typeface="+mn-lt"/>
              </a:rPr>
              <a:t> </a:t>
            </a:r>
            <a:r>
              <a:rPr lang="en-US" sz="2000" i="1" dirty="0">
                <a:latin typeface="+mn-lt"/>
              </a:rPr>
              <a:t>of new </a:t>
            </a:r>
            <a:r>
              <a:rPr lang="en-US" sz="2000" i="1" dirty="0" smtClean="0">
                <a:latin typeface="+mn-lt"/>
              </a:rPr>
              <a:t>column, click Insert button.</a:t>
            </a:r>
          </a:p>
          <a:p>
            <a:pPr>
              <a:spcBef>
                <a:spcPts val="1200"/>
              </a:spcBef>
            </a:pPr>
            <a:r>
              <a:rPr lang="en-US" sz="2000" i="1" dirty="0" smtClean="0">
                <a:latin typeface="+mn-lt"/>
              </a:rPr>
              <a:t>To delete row (or column), select row number (or column letter) to delete, click Delete button.</a:t>
            </a:r>
          </a:p>
          <a:p>
            <a:pPr>
              <a:spcBef>
                <a:spcPts val="1200"/>
              </a:spcBef>
            </a:pPr>
            <a:r>
              <a:rPr lang="en-US" sz="2000" i="1" dirty="0" smtClean="0">
                <a:latin typeface="+mn-lt"/>
              </a:rPr>
              <a:t>To insert line break in cell, press and hold Control and Option keys, then press Return key.</a:t>
            </a:r>
          </a:p>
        </p:txBody>
      </p:sp>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Inserting and Deleting</a:t>
            </a:r>
            <a:endParaRPr lang="en-US" sz="1100" dirty="0">
              <a:solidFill>
                <a:srgbClr val="65AA3B"/>
              </a:solidFill>
            </a:endParaRPr>
          </a:p>
        </p:txBody>
      </p:sp>
      <p:grpSp>
        <p:nvGrpSpPr>
          <p:cNvPr id="2" name="Group 1"/>
          <p:cNvGrpSpPr/>
          <p:nvPr/>
        </p:nvGrpSpPr>
        <p:grpSpPr>
          <a:xfrm>
            <a:off x="4903192" y="1371600"/>
            <a:ext cx="3657600" cy="4247317"/>
            <a:chOff x="4903192" y="1371600"/>
            <a:chExt cx="3657600" cy="4247317"/>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03192" y="1371600"/>
              <a:ext cx="3657600" cy="1197621"/>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03192" y="2751060"/>
              <a:ext cx="3657600" cy="1674636"/>
            </a:xfrm>
            <a:prstGeom prst="rect">
              <a:avLst/>
            </a:prstGeom>
          </p:spPr>
        </p:pic>
        <p:pic>
          <p:nvPicPr>
            <p:cNvPr id="8" name="Picture 7"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7592" y="4607535"/>
              <a:ext cx="1828800" cy="1011382"/>
            </a:xfrm>
            <a:prstGeom prst="rect">
              <a:avLst/>
            </a:prstGeom>
          </p:spPr>
        </p:pic>
      </p:grpSp>
    </p:spTree>
    <p:extLst>
      <p:ext uri="{BB962C8B-B14F-4D97-AF65-F5344CB8AC3E}">
        <p14:creationId xmlns:p14="http://schemas.microsoft.com/office/powerpoint/2010/main" xmlns="" val="514755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Formulas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052047780"/>
              </p:ext>
            </p:extLst>
          </p:nvPr>
        </p:nvGraphicFramePr>
        <p:xfrm>
          <a:off x="457200" y="4648200"/>
          <a:ext cx="4191000" cy="1280160"/>
        </p:xfrm>
        <a:graphic>
          <a:graphicData uri="http://schemas.openxmlformats.org/drawingml/2006/table">
            <a:tbl>
              <a:tblPr>
                <a:tableStyleId>{5C22544A-7EE6-4342-B048-85BDC9FD1C3A}</a:tableStyleId>
              </a:tblPr>
              <a:tblGrid>
                <a:gridCol w="41910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Using Arithmetic Formulas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Formula Auditing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Named</a:t>
                      </a:r>
                      <a:r>
                        <a:rPr lang="en-US" b="0" baseline="0" dirty="0" smtClean="0"/>
                        <a:t> Ranges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4572000" y="1535661"/>
            <a:ext cx="4114800" cy="2677656"/>
          </a:xfrm>
          <a:prstGeom prst="rect">
            <a:avLst/>
          </a:prstGeom>
          <a:noFill/>
        </p:spPr>
        <p:txBody>
          <a:bodyPr wrap="square" rtlCol="0">
            <a:spAutoFit/>
          </a:bodyPr>
          <a:lstStyle/>
          <a:p>
            <a:pPr marL="223838" indent="-223838" algn="ctr"/>
            <a:r>
              <a:rPr lang="en-US" sz="2400" i="1" dirty="0" smtClean="0">
                <a:latin typeface="+mn-lt"/>
              </a:rPr>
              <a:t>A formula is an expression that usually results in a numerical value. Every Excel formula starts with an equal sign (=), followed by the expression needed to calculate the value.</a:t>
            </a:r>
          </a:p>
        </p:txBody>
      </p:sp>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Formulas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2108232"/>
            <a:ext cx="3657600" cy="1532514"/>
          </a:xfrm>
          <a:prstGeom prst="rect">
            <a:avLst/>
          </a:prstGeom>
        </p:spPr>
      </p:pic>
    </p:spTree>
    <p:extLst>
      <p:ext uri="{BB962C8B-B14F-4D97-AF65-F5344CB8AC3E}">
        <p14:creationId xmlns:p14="http://schemas.microsoft.com/office/powerpoint/2010/main" xmlns="" val="321291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Arithmetic Formulas</a:t>
            </a:r>
            <a:endParaRPr lang="en-US" sz="4000" dirty="0"/>
          </a:p>
        </p:txBody>
      </p:sp>
      <p:sp>
        <p:nvSpPr>
          <p:cNvPr id="8" name="Rectangle 7"/>
          <p:cNvSpPr/>
          <p:nvPr/>
        </p:nvSpPr>
        <p:spPr>
          <a:xfrm>
            <a:off x="5486400" y="1903512"/>
            <a:ext cx="3200400" cy="3323987"/>
          </a:xfrm>
          <a:prstGeom prst="rect">
            <a:avLst/>
          </a:prstGeom>
        </p:spPr>
        <p:txBody>
          <a:bodyPr wrap="square">
            <a:spAutoFit/>
          </a:bodyPr>
          <a:lstStyle/>
          <a:p>
            <a:pPr>
              <a:spcBef>
                <a:spcPts val="1200"/>
              </a:spcBef>
            </a:pPr>
            <a:r>
              <a:rPr lang="en-US" sz="2000" i="1" dirty="0" smtClean="0">
                <a:latin typeface="+mn-lt"/>
              </a:rPr>
              <a:t>The name box tells which cell is currently selected.</a:t>
            </a:r>
          </a:p>
          <a:p>
            <a:pPr>
              <a:spcBef>
                <a:spcPts val="1200"/>
              </a:spcBef>
            </a:pPr>
            <a:r>
              <a:rPr lang="en-US" sz="2000" i="1" dirty="0" smtClean="0">
                <a:latin typeface="+mn-lt"/>
              </a:rPr>
              <a:t>Most Excel formulas contain cell references, either a cell address or a range of cells. As a result, when a cell value changes, the formula results display the new value.</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Formulas &gt; Using Arithmetic Formulas</a:t>
            </a:r>
            <a:endParaRPr lang="en-US" sz="1100" dirty="0">
              <a:solidFill>
                <a:srgbClr val="65AA3B"/>
              </a:solidFill>
            </a:endParaRPr>
          </a:p>
        </p:txBody>
      </p:sp>
      <p:grpSp>
        <p:nvGrpSpPr>
          <p:cNvPr id="9" name="Group 8"/>
          <p:cNvGrpSpPr/>
          <p:nvPr/>
        </p:nvGrpSpPr>
        <p:grpSpPr>
          <a:xfrm>
            <a:off x="2966357" y="1606431"/>
            <a:ext cx="1828800" cy="3918148"/>
            <a:chOff x="3124200" y="1752600"/>
            <a:chExt cx="1828800" cy="3918148"/>
          </a:xfrm>
        </p:grpSpPr>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24200" y="1752600"/>
              <a:ext cx="1828800" cy="1335093"/>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124200" y="3233419"/>
              <a:ext cx="1828800" cy="1461510"/>
            </a:xfrm>
            <a:prstGeom prst="rect">
              <a:avLst/>
            </a:prstGeom>
          </p:spPr>
        </p:pic>
        <p:pic>
          <p:nvPicPr>
            <p:cNvPr id="7" name="Picture 6"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124200" y="4840655"/>
              <a:ext cx="1828800" cy="830093"/>
            </a:xfrm>
            <a:prstGeom prst="rect">
              <a:avLst/>
            </a:prstGeom>
          </p:spPr>
        </p:pic>
      </p:grpSp>
      <p:grpSp>
        <p:nvGrpSpPr>
          <p:cNvPr id="3" name="Group 2"/>
          <p:cNvGrpSpPr/>
          <p:nvPr/>
        </p:nvGrpSpPr>
        <p:grpSpPr>
          <a:xfrm>
            <a:off x="446314" y="1606431"/>
            <a:ext cx="1828800" cy="3918148"/>
            <a:chOff x="297180" y="1752600"/>
            <a:chExt cx="1828800" cy="3918148"/>
          </a:xfrm>
        </p:grpSpPr>
        <p:pic>
          <p:nvPicPr>
            <p:cNvPr id="2" name="Picture 1" descr="Screen Clipping"/>
            <p:cNvPicPr>
              <a:picLocks noChangeAspect="1"/>
            </p:cNvPicPr>
            <p:nvPr/>
          </p:nvPicPr>
          <p:blipFill rotWithShape="1">
            <a:blip r:embed="rId6" cstate="email">
              <a:extLst>
                <a:ext uri="{28A0092B-C50C-407E-A947-70E740481C1C}">
                  <a14:useLocalDpi xmlns:a14="http://schemas.microsoft.com/office/drawing/2010/main" xmlns=""/>
                </a:ext>
              </a:extLst>
            </a:blip>
            <a:srcRect t="5379"/>
            <a:stretch/>
          </p:blipFill>
          <p:spPr>
            <a:xfrm>
              <a:off x="304800" y="1752600"/>
              <a:ext cx="1813560" cy="1340370"/>
            </a:xfrm>
            <a:prstGeom prst="rect">
              <a:avLst/>
            </a:prstGeom>
          </p:spPr>
        </p:pic>
        <p:pic>
          <p:nvPicPr>
            <p:cNvPr id="10" name="Picture 9" descr="Screen Clippin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297180" y="3791147"/>
              <a:ext cx="1828800" cy="1879601"/>
            </a:xfrm>
            <a:prstGeom prst="rect">
              <a:avLst/>
            </a:prstGeom>
          </p:spPr>
        </p:pic>
      </p:grpSp>
    </p:spTree>
    <p:extLst>
      <p:ext uri="{BB962C8B-B14F-4D97-AF65-F5344CB8AC3E}">
        <p14:creationId xmlns:p14="http://schemas.microsoft.com/office/powerpoint/2010/main" xmlns="" val="3063406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Formula Auditing</a:t>
            </a:r>
            <a:endParaRPr lang="en-US" sz="4000" dirty="0"/>
          </a:p>
        </p:txBody>
      </p:sp>
      <p:sp>
        <p:nvSpPr>
          <p:cNvPr id="4" name="Rectangle 3"/>
          <p:cNvSpPr/>
          <p:nvPr/>
        </p:nvSpPr>
        <p:spPr>
          <a:xfrm>
            <a:off x="4572000" y="1157387"/>
            <a:ext cx="4201160" cy="4862870"/>
          </a:xfrm>
          <a:prstGeom prst="rect">
            <a:avLst/>
          </a:prstGeom>
        </p:spPr>
        <p:txBody>
          <a:bodyPr wrap="square">
            <a:spAutoFit/>
          </a:bodyPr>
          <a:lstStyle/>
          <a:p>
            <a:pPr>
              <a:spcBef>
                <a:spcPts val="1200"/>
              </a:spcBef>
            </a:pPr>
            <a:r>
              <a:rPr lang="en-US" sz="2000" i="1" dirty="0" smtClean="0">
                <a:latin typeface="+mn-lt"/>
              </a:rPr>
              <a:t>To examine contents of a formula, click a cell and the formula is visible in the Formula bar OR </a:t>
            </a:r>
            <a:r>
              <a:rPr lang="en-US" sz="2000" i="1" dirty="0">
                <a:latin typeface="+mn-lt"/>
              </a:rPr>
              <a:t>d</a:t>
            </a:r>
            <a:r>
              <a:rPr lang="en-US" sz="2000" i="1" dirty="0" smtClean="0">
                <a:latin typeface="+mn-lt"/>
              </a:rPr>
              <a:t>ouble-click a cell and a color-coded formula is also visible in the cell plus referenced cells are color-coded.</a:t>
            </a:r>
          </a:p>
          <a:p>
            <a:pPr>
              <a:spcBef>
                <a:spcPts val="1200"/>
              </a:spcBef>
            </a:pPr>
            <a:r>
              <a:rPr lang="en-US" sz="2000" i="1" dirty="0" smtClean="0">
                <a:latin typeface="+mn-lt"/>
              </a:rPr>
              <a:t>To display formulas instead of results:</a:t>
            </a:r>
          </a:p>
          <a:p>
            <a:pPr marL="457200" indent="-228600">
              <a:spcBef>
                <a:spcPts val="0"/>
              </a:spcBef>
            </a:pPr>
            <a:r>
              <a:rPr lang="en-US" sz="2000" i="1" dirty="0" smtClean="0">
                <a:latin typeface="+mn-lt"/>
              </a:rPr>
              <a:t>Click Show button and choose Show Formulas, then again to display results.</a:t>
            </a:r>
          </a:p>
          <a:p>
            <a:pPr marL="457200" indent="-228600">
              <a:spcBef>
                <a:spcPts val="0"/>
              </a:spcBef>
            </a:pPr>
            <a:r>
              <a:rPr lang="en-US" sz="2000" i="1" dirty="0" smtClean="0">
                <a:latin typeface="+mn-lt"/>
              </a:rPr>
              <a:t>Press Control+grave accent key to display formulas, then again to display results.</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Formulas &gt; Formula Auditing</a:t>
            </a:r>
            <a:endParaRPr lang="en-US" sz="1100" dirty="0">
              <a:solidFill>
                <a:srgbClr val="65AA3B"/>
              </a:solidFill>
            </a:endParaRPr>
          </a:p>
        </p:txBody>
      </p:sp>
      <p:grpSp>
        <p:nvGrpSpPr>
          <p:cNvPr id="2" name="Group 1"/>
          <p:cNvGrpSpPr/>
          <p:nvPr/>
        </p:nvGrpSpPr>
        <p:grpSpPr>
          <a:xfrm>
            <a:off x="402772" y="1307315"/>
            <a:ext cx="3657600" cy="4563014"/>
            <a:chOff x="315686" y="1258324"/>
            <a:chExt cx="3657600" cy="4563014"/>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30086" y="1258324"/>
              <a:ext cx="1828800" cy="1398494"/>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15686" y="2755346"/>
              <a:ext cx="3657600" cy="1341591"/>
            </a:xfrm>
            <a:prstGeom prst="rect">
              <a:avLst/>
            </a:prstGeom>
          </p:spPr>
        </p:pic>
        <p:pic>
          <p:nvPicPr>
            <p:cNvPr id="7" name="Picture 6"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15686" y="4195465"/>
              <a:ext cx="3657600" cy="588880"/>
            </a:xfrm>
            <a:prstGeom prst="rect">
              <a:avLst/>
            </a:prstGeom>
          </p:spPr>
        </p:pic>
        <p:pic>
          <p:nvPicPr>
            <p:cNvPr id="8" name="Picture 7"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72886" y="4882873"/>
              <a:ext cx="2743200" cy="938465"/>
            </a:xfrm>
            <a:prstGeom prst="rect">
              <a:avLst/>
            </a:prstGeom>
          </p:spPr>
        </p:pic>
      </p:grpSp>
    </p:spTree>
    <p:extLst>
      <p:ext uri="{BB962C8B-B14F-4D97-AF65-F5344CB8AC3E}">
        <p14:creationId xmlns:p14="http://schemas.microsoft.com/office/powerpoint/2010/main" xmlns="" val="176411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Named Ranges</a:t>
            </a:r>
            <a:endParaRPr lang="en-US" sz="4000" dirty="0"/>
          </a:p>
        </p:txBody>
      </p:sp>
      <p:sp>
        <p:nvSpPr>
          <p:cNvPr id="7" name="Rectangle 6"/>
          <p:cNvSpPr/>
          <p:nvPr/>
        </p:nvSpPr>
        <p:spPr>
          <a:xfrm>
            <a:off x="4572000" y="2078484"/>
            <a:ext cx="4185920" cy="3016210"/>
          </a:xfrm>
          <a:prstGeom prst="rect">
            <a:avLst/>
          </a:prstGeom>
        </p:spPr>
        <p:txBody>
          <a:bodyPr wrap="square">
            <a:spAutoFit/>
          </a:bodyPr>
          <a:lstStyle/>
          <a:p>
            <a:pPr>
              <a:spcBef>
                <a:spcPts val="1200"/>
              </a:spcBef>
            </a:pPr>
            <a:r>
              <a:rPr lang="en-US" sz="2000" i="1" dirty="0" smtClean="0">
                <a:latin typeface="+mn-lt"/>
              </a:rPr>
              <a:t>To create a defined name, select the cell or range, click Insert menu, point to Name, and click Define.</a:t>
            </a:r>
          </a:p>
          <a:p>
            <a:pPr>
              <a:spcBef>
                <a:spcPts val="0"/>
              </a:spcBef>
            </a:pPr>
            <a:endParaRPr lang="en-US" sz="2000" i="1" dirty="0" smtClean="0">
              <a:latin typeface="+mn-lt"/>
            </a:endParaRPr>
          </a:p>
          <a:p>
            <a:pPr>
              <a:spcBef>
                <a:spcPts val="0"/>
              </a:spcBef>
            </a:pPr>
            <a:endParaRPr lang="en-US" sz="2000" i="1" dirty="0">
              <a:latin typeface="+mn-lt"/>
            </a:endParaRPr>
          </a:p>
          <a:p>
            <a:pPr>
              <a:spcBef>
                <a:spcPts val="1200"/>
              </a:spcBef>
            </a:pPr>
            <a:r>
              <a:rPr lang="en-US" sz="2000" i="1" dirty="0" smtClean="0">
                <a:latin typeface="+mn-lt"/>
              </a:rPr>
              <a:t>To use a defined name in a formula, type equal sign (=), click Insert menu, point to Name, click Paste, and select a defined name.</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Formulas &gt; Using Named Ranges</a:t>
            </a:r>
            <a:endParaRPr lang="en-US" sz="1100" dirty="0">
              <a:solidFill>
                <a:srgbClr val="65AA3B"/>
              </a:solidFill>
            </a:endParaRPr>
          </a:p>
        </p:txBody>
      </p:sp>
      <p:grpSp>
        <p:nvGrpSpPr>
          <p:cNvPr id="4" name="Group 3"/>
          <p:cNvGrpSpPr/>
          <p:nvPr/>
        </p:nvGrpSpPr>
        <p:grpSpPr>
          <a:xfrm>
            <a:off x="431074" y="1600200"/>
            <a:ext cx="3657600" cy="3972779"/>
            <a:chOff x="487680" y="1600200"/>
            <a:chExt cx="3657600" cy="3972779"/>
          </a:xfrm>
        </p:grpSpPr>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87680" y="1600200"/>
              <a:ext cx="3657600" cy="1969392"/>
            </a:xfrm>
            <a:prstGeom prst="rect">
              <a:avLst/>
            </a:prstGeom>
          </p:spPr>
        </p:pic>
        <p:pic>
          <p:nvPicPr>
            <p:cNvPr id="3" name="Picture 2"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44880" y="3742307"/>
              <a:ext cx="2743200" cy="1830672"/>
            </a:xfrm>
            <a:prstGeom prst="rect">
              <a:avLst/>
            </a:prstGeom>
          </p:spPr>
        </p:pic>
      </p:grpSp>
    </p:spTree>
    <p:extLst>
      <p:ext uri="{BB962C8B-B14F-4D97-AF65-F5344CB8AC3E}">
        <p14:creationId xmlns:p14="http://schemas.microsoft.com/office/powerpoint/2010/main" xmlns="" val="307696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1430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Functions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45927818"/>
              </p:ext>
            </p:extLst>
          </p:nvPr>
        </p:nvGraphicFramePr>
        <p:xfrm>
          <a:off x="457200" y="4343400"/>
          <a:ext cx="7315200" cy="1600200"/>
        </p:xfrm>
        <a:graphic>
          <a:graphicData uri="http://schemas.openxmlformats.org/drawingml/2006/table">
            <a:tbl>
              <a:tblPr>
                <a:tableStyleId>{5C22544A-7EE6-4342-B048-85BDC9FD1C3A}</a:tableStyleId>
              </a:tblPr>
              <a:tblGrid>
                <a:gridCol w="2895600"/>
                <a:gridCol w="44196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Using Functions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Using Logical Functions (IF)</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Copying Functions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Advanced Functions (VLOOKUP)</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3D Functions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Advanced Functions</a:t>
                      </a:r>
                      <a:r>
                        <a:rPr lang="en-US" b="0" baseline="0" dirty="0" smtClean="0"/>
                        <a:t> (PMT)</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Absolute References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Function</a:t>
                      </a:r>
                      <a:r>
                        <a:rPr lang="en-US" b="0" baseline="0" dirty="0" smtClean="0"/>
                        <a:t> and Formula Troubleshooting</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09457" y="1524000"/>
            <a:ext cx="3657600" cy="2627146"/>
          </a:xfrm>
          <a:prstGeom prst="rect">
            <a:avLst/>
          </a:prstGeom>
        </p:spPr>
      </p:pic>
      <p:sp>
        <p:nvSpPr>
          <p:cNvPr id="6" name="TextBox 5"/>
          <p:cNvSpPr txBox="1"/>
          <p:nvPr/>
        </p:nvSpPr>
        <p:spPr>
          <a:xfrm>
            <a:off x="457200" y="1683411"/>
            <a:ext cx="3886200" cy="2308324"/>
          </a:xfrm>
          <a:prstGeom prst="rect">
            <a:avLst/>
          </a:prstGeom>
          <a:noFill/>
        </p:spPr>
        <p:txBody>
          <a:bodyPr wrap="square" rtlCol="0">
            <a:spAutoFit/>
          </a:bodyPr>
          <a:lstStyle/>
          <a:p>
            <a:pPr algn="ctr">
              <a:spcBef>
                <a:spcPts val="1200"/>
              </a:spcBef>
            </a:pPr>
            <a:r>
              <a:rPr lang="en-US" sz="2400" i="1" dirty="0">
                <a:latin typeface="+mn-lt"/>
              </a:rPr>
              <a:t>A function is a pre-made formula that computes a value. Functions are the fastest and most accurate way to include formulas in a spreadsheet.</a:t>
            </a:r>
          </a:p>
        </p:txBody>
      </p:sp>
    </p:spTree>
    <p:extLst>
      <p:ext uri="{BB962C8B-B14F-4D97-AF65-F5344CB8AC3E}">
        <p14:creationId xmlns:p14="http://schemas.microsoft.com/office/powerpoint/2010/main" xmlns="" val="102930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752600"/>
          </a:xfrm>
          <a:prstGeom prst="rect">
            <a:avLst/>
          </a:prstGeom>
        </p:spPr>
        <p:txBody>
          <a:bodyPr/>
          <a:lstStyle/>
          <a:p>
            <a:pPr marL="582613" indent="-249238">
              <a:lnSpc>
                <a:spcPct val="80000"/>
              </a:lnSpc>
              <a:buFontTx/>
              <a:buNone/>
            </a:pPr>
            <a:r>
              <a:rPr lang="en-US" sz="6600" b="1" dirty="0" smtClean="0">
                <a:solidFill>
                  <a:srgbClr val="00AFD7"/>
                </a:solidFill>
                <a:latin typeface="Calibri" pitchFamily="34" charset="0"/>
              </a:rPr>
              <a:t>Overview of Spreadsheets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231775588"/>
              </p:ext>
            </p:extLst>
          </p:nvPr>
        </p:nvGraphicFramePr>
        <p:xfrm>
          <a:off x="457200" y="4648200"/>
          <a:ext cx="7924800" cy="1280160"/>
        </p:xfrm>
        <a:graphic>
          <a:graphicData uri="http://schemas.openxmlformats.org/drawingml/2006/table">
            <a:tbl>
              <a:tblPr>
                <a:tableStyleId>{5C22544A-7EE6-4342-B048-85BDC9FD1C3A}</a:tableStyleId>
              </a:tblPr>
              <a:tblGrid>
                <a:gridCol w="3657600"/>
                <a:gridCol w="42672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Spreadsheet Tools and Features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Well-Formed Spreadsheets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Spreadsheet Uses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3429000" y="2205226"/>
            <a:ext cx="5257800" cy="2308324"/>
          </a:xfrm>
          <a:prstGeom prst="rect">
            <a:avLst/>
          </a:prstGeom>
          <a:noFill/>
        </p:spPr>
        <p:txBody>
          <a:bodyPr wrap="square" rtlCol="0">
            <a:spAutoFit/>
          </a:bodyPr>
          <a:lstStyle/>
          <a:p>
            <a:pPr algn="ctr">
              <a:spcBef>
                <a:spcPts val="0"/>
              </a:spcBef>
            </a:pPr>
            <a:r>
              <a:rPr lang="en-US" sz="2400" i="1" dirty="0" smtClean="0">
                <a:latin typeface="+mn-lt"/>
              </a:rPr>
              <a:t>Excel worksheets are grids:</a:t>
            </a:r>
          </a:p>
          <a:p>
            <a:pPr algn="ctr">
              <a:spcBef>
                <a:spcPts val="0"/>
              </a:spcBef>
            </a:pPr>
            <a:r>
              <a:rPr lang="en-US" sz="2400" b="1" i="1" dirty="0" smtClean="0">
                <a:latin typeface="+mn-lt"/>
              </a:rPr>
              <a:t>Rows</a:t>
            </a:r>
            <a:r>
              <a:rPr lang="en-US" sz="2400" i="1" dirty="0" smtClean="0">
                <a:latin typeface="+mn-lt"/>
              </a:rPr>
              <a:t> are numbered</a:t>
            </a:r>
            <a:r>
              <a:rPr lang="en-US" sz="2400" i="1" dirty="0">
                <a:latin typeface="+mn-lt"/>
              </a:rPr>
              <a:t>, starting with </a:t>
            </a:r>
            <a:r>
              <a:rPr lang="en-US" sz="2400" i="1" dirty="0" smtClean="0">
                <a:latin typeface="+mn-lt"/>
              </a:rPr>
              <a:t>1.</a:t>
            </a:r>
          </a:p>
          <a:p>
            <a:pPr algn="ctr">
              <a:spcBef>
                <a:spcPts val="0"/>
              </a:spcBef>
            </a:pPr>
            <a:r>
              <a:rPr lang="en-US" sz="2400" b="1" i="1" dirty="0" smtClean="0">
                <a:latin typeface="+mn-lt"/>
              </a:rPr>
              <a:t>Columns</a:t>
            </a:r>
            <a:r>
              <a:rPr lang="en-US" sz="2400" i="1" dirty="0" smtClean="0">
                <a:latin typeface="+mn-lt"/>
              </a:rPr>
              <a:t> are named </a:t>
            </a:r>
            <a:r>
              <a:rPr lang="en-US" sz="2400" i="1" dirty="0">
                <a:latin typeface="+mn-lt"/>
              </a:rPr>
              <a:t>with </a:t>
            </a:r>
            <a:r>
              <a:rPr lang="en-US" sz="2400" i="1" dirty="0" smtClean="0">
                <a:latin typeface="+mn-lt"/>
              </a:rPr>
              <a:t>letters, </a:t>
            </a:r>
            <a:r>
              <a:rPr lang="en-US" sz="2400" i="1" dirty="0">
                <a:latin typeface="+mn-lt"/>
              </a:rPr>
              <a:t>starting with </a:t>
            </a:r>
            <a:r>
              <a:rPr lang="en-US" sz="2400" i="1" dirty="0" smtClean="0">
                <a:latin typeface="+mn-lt"/>
              </a:rPr>
              <a:t>A.</a:t>
            </a:r>
          </a:p>
          <a:p>
            <a:pPr algn="ctr">
              <a:spcBef>
                <a:spcPts val="0"/>
              </a:spcBef>
            </a:pPr>
            <a:r>
              <a:rPr lang="en-US" sz="2400" b="1" i="1" dirty="0" smtClean="0">
                <a:latin typeface="+mn-lt"/>
              </a:rPr>
              <a:t>Cells</a:t>
            </a:r>
            <a:r>
              <a:rPr lang="en-US" sz="2400" i="1" dirty="0" smtClean="0">
                <a:latin typeface="+mn-lt"/>
              </a:rPr>
              <a:t> are the intersection </a:t>
            </a:r>
            <a:r>
              <a:rPr lang="en-US" sz="2400" i="1" dirty="0">
                <a:latin typeface="+mn-lt"/>
              </a:rPr>
              <a:t>of a row and column </a:t>
            </a:r>
            <a:r>
              <a:rPr lang="en-US" sz="2400" i="1" dirty="0" smtClean="0">
                <a:latin typeface="+mn-lt"/>
              </a:rPr>
              <a:t>(</a:t>
            </a:r>
            <a:r>
              <a:rPr lang="en-US" sz="2400" i="1" dirty="0">
                <a:latin typeface="+mn-lt"/>
              </a:rPr>
              <a:t>e.g., E6</a:t>
            </a:r>
            <a:r>
              <a:rPr lang="en-US" sz="2400" i="1" dirty="0" smtClean="0">
                <a:latin typeface="+mn-lt"/>
              </a:rPr>
              <a:t>).</a:t>
            </a:r>
            <a:endParaRPr lang="en-US" sz="2400" i="1" dirty="0">
              <a:latin typeface="+mn-lt"/>
            </a:endParaRPr>
          </a:p>
        </p:txBody>
      </p:sp>
      <p:sp>
        <p:nvSpPr>
          <p:cNvPr id="8"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Overview of Spreadsheets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8971" y="2343105"/>
            <a:ext cx="2743200" cy="203256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Using Functions</a:t>
            </a:r>
            <a:endParaRPr lang="en-US" sz="4000" dirty="0"/>
          </a:p>
        </p:txBody>
      </p:sp>
      <p:sp>
        <p:nvSpPr>
          <p:cNvPr id="4" name="Rectangle 3"/>
          <p:cNvSpPr/>
          <p:nvPr/>
        </p:nvSpPr>
        <p:spPr>
          <a:xfrm>
            <a:off x="457200" y="1589417"/>
            <a:ext cx="5181600" cy="3477875"/>
          </a:xfrm>
          <a:prstGeom prst="rect">
            <a:avLst/>
          </a:prstGeom>
        </p:spPr>
        <p:txBody>
          <a:bodyPr wrap="square">
            <a:spAutoFit/>
          </a:bodyPr>
          <a:lstStyle/>
          <a:p>
            <a:pPr marL="228600" indent="-228600">
              <a:spcBef>
                <a:spcPts val="1200"/>
              </a:spcBef>
            </a:pPr>
            <a:r>
              <a:rPr lang="en-US" sz="2000" i="1" dirty="0" smtClean="0">
                <a:latin typeface="+mn-lt"/>
              </a:rPr>
              <a:t>SUM adds the values in specified range.</a:t>
            </a:r>
          </a:p>
          <a:p>
            <a:pPr marL="228600" indent="-228600">
              <a:spcBef>
                <a:spcPts val="1200"/>
              </a:spcBef>
            </a:pPr>
            <a:r>
              <a:rPr lang="en-US" sz="2000" i="1" dirty="0" smtClean="0">
                <a:latin typeface="+mn-lt"/>
              </a:rPr>
              <a:t>MIN determines lowest (minimum) value.</a:t>
            </a:r>
          </a:p>
          <a:p>
            <a:pPr marL="228600" indent="-228600">
              <a:spcBef>
                <a:spcPts val="1200"/>
              </a:spcBef>
            </a:pPr>
            <a:r>
              <a:rPr lang="en-US" sz="2000" i="1" dirty="0" smtClean="0">
                <a:latin typeface="+mn-lt"/>
              </a:rPr>
              <a:t>MAX determines highest (maximum) value.</a:t>
            </a:r>
          </a:p>
          <a:p>
            <a:pPr marL="228600" indent="-228600">
              <a:spcBef>
                <a:spcPts val="1200"/>
              </a:spcBef>
            </a:pPr>
            <a:r>
              <a:rPr lang="en-US" sz="2000" i="1" dirty="0" smtClean="0">
                <a:latin typeface="+mn-lt"/>
              </a:rPr>
              <a:t>AVERAGE calculates average value.</a:t>
            </a:r>
          </a:p>
          <a:p>
            <a:pPr marL="228600" indent="-228600">
              <a:spcBef>
                <a:spcPts val="1200"/>
              </a:spcBef>
            </a:pPr>
            <a:r>
              <a:rPr lang="en-US" sz="2000" i="1" dirty="0" smtClean="0">
                <a:latin typeface="+mn-lt"/>
              </a:rPr>
              <a:t>MEDIAN calculates median value.</a:t>
            </a:r>
          </a:p>
          <a:p>
            <a:pPr marL="228600" indent="-228600">
              <a:spcBef>
                <a:spcPts val="1200"/>
              </a:spcBef>
            </a:pPr>
            <a:r>
              <a:rPr lang="en-US" sz="2000" i="1" dirty="0" smtClean="0">
                <a:latin typeface="+mn-lt"/>
              </a:rPr>
              <a:t>COUNTA counts number of cells not empty.</a:t>
            </a:r>
          </a:p>
          <a:p>
            <a:pPr marL="228600" indent="-228600">
              <a:spcBef>
                <a:spcPts val="1200"/>
              </a:spcBef>
            </a:pPr>
            <a:r>
              <a:rPr lang="en-US" sz="2000" i="1" dirty="0" smtClean="0">
                <a:latin typeface="+mn-lt"/>
              </a:rPr>
              <a:t>COUNTIF counts number of cells that meet a certain condition.</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Using Functions</a:t>
            </a:r>
            <a:endParaRPr lang="en-US" sz="1100" dirty="0">
              <a:solidFill>
                <a:srgbClr val="65AA3B"/>
              </a:solidFill>
            </a:endParaRPr>
          </a:p>
        </p:txBody>
      </p:sp>
      <p:grpSp>
        <p:nvGrpSpPr>
          <p:cNvPr id="8" name="Group 7"/>
          <p:cNvGrpSpPr/>
          <p:nvPr/>
        </p:nvGrpSpPr>
        <p:grpSpPr>
          <a:xfrm>
            <a:off x="5867400" y="1382285"/>
            <a:ext cx="2743200" cy="4507692"/>
            <a:chOff x="5638800" y="1382285"/>
            <a:chExt cx="2743200" cy="4507692"/>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638800" y="5161655"/>
              <a:ext cx="2743200" cy="728322"/>
            </a:xfrm>
            <a:prstGeom prst="rect">
              <a:avLst/>
            </a:prstGeom>
          </p:spPr>
        </p:pic>
        <p:pic>
          <p:nvPicPr>
            <p:cNvPr id="2" name="Picture 1"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638800" y="3885592"/>
              <a:ext cx="2743200" cy="1194099"/>
            </a:xfrm>
            <a:prstGeom prst="rect">
              <a:avLst/>
            </a:prstGeom>
          </p:spPr>
        </p:pic>
        <p:pic>
          <p:nvPicPr>
            <p:cNvPr id="6" name="Picture 5"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638800" y="1382285"/>
              <a:ext cx="2743200" cy="2421344"/>
            </a:xfrm>
            <a:prstGeom prst="rect">
              <a:avLst/>
            </a:prstGeom>
          </p:spPr>
        </p:pic>
      </p:grpSp>
    </p:spTree>
    <p:extLst>
      <p:ext uri="{BB962C8B-B14F-4D97-AF65-F5344CB8AC3E}">
        <p14:creationId xmlns:p14="http://schemas.microsoft.com/office/powerpoint/2010/main" xmlns="" val="2086288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Copying Functions</a:t>
            </a:r>
            <a:endParaRPr lang="en-US" sz="4000" dirty="0"/>
          </a:p>
        </p:txBody>
      </p:sp>
      <p:sp>
        <p:nvSpPr>
          <p:cNvPr id="4" name="Rectangle 3"/>
          <p:cNvSpPr/>
          <p:nvPr/>
        </p:nvSpPr>
        <p:spPr>
          <a:xfrm>
            <a:off x="457200" y="2346012"/>
            <a:ext cx="3886200" cy="2554545"/>
          </a:xfrm>
          <a:prstGeom prst="rect">
            <a:avLst/>
          </a:prstGeom>
        </p:spPr>
        <p:txBody>
          <a:bodyPr wrap="square">
            <a:spAutoFit/>
          </a:bodyPr>
          <a:lstStyle/>
          <a:p>
            <a:pPr>
              <a:spcBef>
                <a:spcPts val="1200"/>
              </a:spcBef>
            </a:pPr>
            <a:r>
              <a:rPr lang="en-US" sz="2000" i="1" dirty="0">
                <a:latin typeface="+mn-lt"/>
              </a:rPr>
              <a:t>Copying a formula is just like copying a number or value</a:t>
            </a:r>
            <a:r>
              <a:rPr lang="en-US" sz="2000" i="1" dirty="0" smtClean="0">
                <a:latin typeface="+mn-lt"/>
              </a:rPr>
              <a:t>.</a:t>
            </a:r>
          </a:p>
          <a:p>
            <a:pPr>
              <a:spcBef>
                <a:spcPts val="1200"/>
              </a:spcBef>
            </a:pPr>
            <a:endParaRPr lang="en-US" sz="2000" i="1" dirty="0" smtClean="0">
              <a:latin typeface="+mn-lt"/>
            </a:endParaRPr>
          </a:p>
          <a:p>
            <a:pPr>
              <a:spcBef>
                <a:spcPts val="1200"/>
              </a:spcBef>
            </a:pPr>
            <a:r>
              <a:rPr lang="en-US" sz="2000" i="1" dirty="0" smtClean="0">
                <a:latin typeface="+mn-lt"/>
              </a:rPr>
              <a:t>You can use Copy and Paste buttons on the Standard toolbar OR you can grab the fill handle and drag it.</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Copying Functions</a:t>
            </a:r>
            <a:endParaRPr lang="en-US" sz="1100" dirty="0">
              <a:solidFill>
                <a:srgbClr val="65AA3B"/>
              </a:solidFill>
            </a:endParaRPr>
          </a:p>
        </p:txBody>
      </p:sp>
      <p:grpSp>
        <p:nvGrpSpPr>
          <p:cNvPr id="7" name="Group 6"/>
          <p:cNvGrpSpPr/>
          <p:nvPr/>
        </p:nvGrpSpPr>
        <p:grpSpPr>
          <a:xfrm>
            <a:off x="4953000" y="1590910"/>
            <a:ext cx="3657600" cy="4064748"/>
            <a:chOff x="4648200" y="1590910"/>
            <a:chExt cx="3657600" cy="4064748"/>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48200" y="4495800"/>
              <a:ext cx="3657600" cy="1159858"/>
            </a:xfrm>
            <a:prstGeom prst="rect">
              <a:avLst/>
            </a:prstGeom>
          </p:spPr>
        </p:pic>
        <p:pic>
          <p:nvPicPr>
            <p:cNvPr id="3" name="Picture 2" descr="Screen Clipping"/>
            <p:cNvPicPr>
              <a:picLocks/>
            </p:cNvPicPr>
            <p:nvPr/>
          </p:nvPicPr>
          <p:blipFill rotWithShape="1">
            <a:blip r:embed="rId4" cstate="email">
              <a:extLst>
                <a:ext uri="{28A0092B-C50C-407E-A947-70E740481C1C}">
                  <a14:useLocalDpi xmlns:a14="http://schemas.microsoft.com/office/drawing/2010/main" xmlns=""/>
                </a:ext>
              </a:extLst>
            </a:blip>
            <a:srcRect/>
            <a:stretch/>
          </p:blipFill>
          <p:spPr>
            <a:xfrm>
              <a:off x="4648200" y="1594276"/>
              <a:ext cx="1600200" cy="2736468"/>
            </a:xfrm>
            <a:prstGeom prst="rect">
              <a:avLst/>
            </a:prstGeom>
          </p:spPr>
        </p:pic>
        <p:pic>
          <p:nvPicPr>
            <p:cNvPr id="6" name="Picture 5" descr="Screen Clipping"/>
            <p:cNvPicPr>
              <a:picLocks/>
            </p:cNvPicPr>
            <p:nvPr/>
          </p:nvPicPr>
          <p:blipFill rotWithShape="1">
            <a:blip r:embed="rId5" cstate="email">
              <a:extLst>
                <a:ext uri="{28A0092B-C50C-407E-A947-70E740481C1C}">
                  <a14:useLocalDpi xmlns:a14="http://schemas.microsoft.com/office/drawing/2010/main" xmlns=""/>
                </a:ext>
              </a:extLst>
            </a:blip>
            <a:srcRect/>
            <a:stretch/>
          </p:blipFill>
          <p:spPr>
            <a:xfrm>
              <a:off x="6705600" y="1590910"/>
              <a:ext cx="1600200" cy="2743200"/>
            </a:xfrm>
            <a:prstGeom prst="rect">
              <a:avLst/>
            </a:prstGeom>
          </p:spPr>
        </p:pic>
      </p:grpSp>
    </p:spTree>
    <p:extLst>
      <p:ext uri="{BB962C8B-B14F-4D97-AF65-F5344CB8AC3E}">
        <p14:creationId xmlns:p14="http://schemas.microsoft.com/office/powerpoint/2010/main" xmlns="" val="294670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3D Functions</a:t>
            </a:r>
            <a:endParaRPr lang="en-US" sz="4000" dirty="0"/>
          </a:p>
        </p:txBody>
      </p:sp>
      <p:sp>
        <p:nvSpPr>
          <p:cNvPr id="4" name="Rectangle 3"/>
          <p:cNvSpPr/>
          <p:nvPr/>
        </p:nvSpPr>
        <p:spPr>
          <a:xfrm>
            <a:off x="478971" y="2057400"/>
            <a:ext cx="3886200" cy="2400657"/>
          </a:xfrm>
          <a:prstGeom prst="rect">
            <a:avLst/>
          </a:prstGeom>
        </p:spPr>
        <p:txBody>
          <a:bodyPr wrap="square">
            <a:spAutoFit/>
          </a:bodyPr>
          <a:lstStyle/>
          <a:p>
            <a:pPr>
              <a:spcBef>
                <a:spcPts val="1200"/>
              </a:spcBef>
            </a:pPr>
            <a:r>
              <a:rPr lang="en-US" sz="2000" i="1" dirty="0">
                <a:latin typeface="+mn-lt"/>
              </a:rPr>
              <a:t>A 3-D reference refers to the same cell or range of cells on multiple worksheets</a:t>
            </a:r>
            <a:r>
              <a:rPr lang="en-US" sz="2000" i="1" dirty="0" smtClean="0">
                <a:latin typeface="+mn-lt"/>
              </a:rPr>
              <a:t>.</a:t>
            </a:r>
          </a:p>
          <a:p>
            <a:pPr>
              <a:spcBef>
                <a:spcPts val="1200"/>
              </a:spcBef>
            </a:pPr>
            <a:r>
              <a:rPr lang="en-US" sz="2000" i="1" dirty="0" smtClean="0">
                <a:latin typeface="+mn-lt"/>
              </a:rPr>
              <a:t>In </a:t>
            </a:r>
            <a:r>
              <a:rPr lang="en-US" sz="2000" i="1" dirty="0">
                <a:latin typeface="+mn-lt"/>
              </a:rPr>
              <a:t>addition to summing, you can use 3-D references to compute </a:t>
            </a:r>
            <a:r>
              <a:rPr lang="en-US" sz="2000" i="1" dirty="0" smtClean="0">
                <a:latin typeface="+mn-lt"/>
              </a:rPr>
              <a:t>statistics, </a:t>
            </a:r>
            <a:r>
              <a:rPr lang="en-US" sz="2000" i="1" dirty="0">
                <a:latin typeface="+mn-lt"/>
              </a:rPr>
              <a:t>such as averages, and much more</a:t>
            </a:r>
            <a:r>
              <a:rPr lang="en-US" sz="2000" i="1" dirty="0" smtClean="0">
                <a:latin typeface="+mn-lt"/>
              </a:rPr>
              <a:t>.</a:t>
            </a:r>
            <a:endParaRPr lang="en-US" sz="2000" i="1" dirty="0">
              <a:latin typeface="+mn-lt"/>
            </a:endParaRP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3D Functions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98571" y="2510283"/>
            <a:ext cx="3657600" cy="1494890"/>
          </a:xfrm>
          <a:prstGeom prst="rect">
            <a:avLst/>
          </a:prstGeom>
        </p:spPr>
      </p:pic>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Absolute References</a:t>
            </a:r>
            <a:endParaRPr lang="en-US" sz="4000" dirty="0"/>
          </a:p>
        </p:txBody>
      </p:sp>
      <p:sp>
        <p:nvSpPr>
          <p:cNvPr id="4" name="Rectangle 3"/>
          <p:cNvSpPr/>
          <p:nvPr/>
        </p:nvSpPr>
        <p:spPr>
          <a:xfrm>
            <a:off x="457200" y="1305342"/>
            <a:ext cx="3886200" cy="4247317"/>
          </a:xfrm>
          <a:prstGeom prst="rect">
            <a:avLst/>
          </a:prstGeom>
        </p:spPr>
        <p:txBody>
          <a:bodyPr wrap="square">
            <a:spAutoFit/>
          </a:bodyPr>
          <a:lstStyle/>
          <a:p>
            <a:pPr>
              <a:spcBef>
                <a:spcPts val="1200"/>
              </a:spcBef>
            </a:pPr>
            <a:r>
              <a:rPr lang="en-US" sz="2000" i="1" dirty="0" smtClean="0">
                <a:latin typeface="+mn-lt"/>
              </a:rPr>
              <a:t>So far you have used relative references, which means that when you </a:t>
            </a:r>
            <a:r>
              <a:rPr lang="en-US" sz="2000" i="1" dirty="0">
                <a:latin typeface="+mn-lt"/>
              </a:rPr>
              <a:t>copy a formula from one cell to another, the cell ranges automatically adjust to reflect the new position of the formula in the </a:t>
            </a:r>
            <a:r>
              <a:rPr lang="en-US" sz="2000" i="1" dirty="0" smtClean="0">
                <a:latin typeface="+mn-lt"/>
              </a:rPr>
              <a:t>worksheet.</a:t>
            </a:r>
          </a:p>
          <a:p>
            <a:pPr>
              <a:spcBef>
                <a:spcPts val="1200"/>
              </a:spcBef>
            </a:pPr>
            <a:r>
              <a:rPr lang="en-US" sz="2000" i="1" dirty="0" smtClean="0">
                <a:latin typeface="+mn-lt"/>
              </a:rPr>
              <a:t>An absolute reference doesn’t change when the formula is copied to another cell. Adding dollar signs before the column and row of a cell reference tells Excel to “always go to” that cell.</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Absolute References</a:t>
            </a:r>
            <a:endParaRPr lang="en-US" sz="1100" dirty="0">
              <a:solidFill>
                <a:srgbClr val="65AA3B"/>
              </a:solidFill>
            </a:endParaRPr>
          </a:p>
        </p:txBody>
      </p:sp>
      <p:grpSp>
        <p:nvGrpSpPr>
          <p:cNvPr id="2" name="Group 1"/>
          <p:cNvGrpSpPr/>
          <p:nvPr/>
        </p:nvGrpSpPr>
        <p:grpSpPr>
          <a:xfrm>
            <a:off x="4953000" y="1429203"/>
            <a:ext cx="3657600" cy="3999594"/>
            <a:chOff x="4856480" y="1447800"/>
            <a:chExt cx="3657600" cy="3999594"/>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56480" y="1447800"/>
              <a:ext cx="3657600" cy="708711"/>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56480" y="2484628"/>
              <a:ext cx="3657600" cy="632627"/>
            </a:xfrm>
            <a:prstGeom prst="rect">
              <a:avLst/>
            </a:prstGeom>
          </p:spPr>
        </p:pic>
        <p:pic>
          <p:nvPicPr>
            <p:cNvPr id="7" name="Picture 6"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313680" y="3445372"/>
              <a:ext cx="2743200" cy="733097"/>
            </a:xfrm>
            <a:prstGeom prst="rect">
              <a:avLst/>
            </a:prstGeom>
          </p:spPr>
        </p:pic>
        <p:pic>
          <p:nvPicPr>
            <p:cNvPr id="8" name="Picture 7" descr="Screen Clippin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5313680" y="4506586"/>
              <a:ext cx="2743200" cy="940808"/>
            </a:xfrm>
            <a:prstGeom prst="rect">
              <a:avLst/>
            </a:prstGeom>
          </p:spPr>
        </p:pic>
      </p:grpSp>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Using Logical Functions (IF)</a:t>
            </a:r>
            <a:endParaRPr lang="en-US" sz="4000" dirty="0"/>
          </a:p>
        </p:txBody>
      </p:sp>
      <p:sp>
        <p:nvSpPr>
          <p:cNvPr id="4" name="Rectangle 3"/>
          <p:cNvSpPr/>
          <p:nvPr/>
        </p:nvSpPr>
        <p:spPr>
          <a:xfrm>
            <a:off x="457200" y="1255776"/>
            <a:ext cx="3200400" cy="4708981"/>
          </a:xfrm>
          <a:prstGeom prst="rect">
            <a:avLst/>
          </a:prstGeom>
        </p:spPr>
        <p:txBody>
          <a:bodyPr wrap="square">
            <a:spAutoFit/>
          </a:bodyPr>
          <a:lstStyle/>
          <a:p>
            <a:pPr>
              <a:spcBef>
                <a:spcPts val="1200"/>
              </a:spcBef>
            </a:pPr>
            <a:r>
              <a:rPr lang="en-US" sz="2000" i="1" dirty="0">
                <a:latin typeface="+mn-lt"/>
              </a:rPr>
              <a:t>A logical function is a formula that tests a condition that can either be true or </a:t>
            </a:r>
            <a:r>
              <a:rPr lang="en-US" sz="2000" i="1" dirty="0" smtClean="0">
                <a:latin typeface="+mn-lt"/>
              </a:rPr>
              <a:t>false </a:t>
            </a:r>
            <a:r>
              <a:rPr lang="en-US" sz="2000" i="1" dirty="0">
                <a:latin typeface="+mn-lt"/>
              </a:rPr>
              <a:t>and then returns a value based on the result of the condition</a:t>
            </a:r>
            <a:r>
              <a:rPr lang="en-US" sz="2000" i="1" dirty="0" smtClean="0">
                <a:latin typeface="+mn-lt"/>
              </a:rPr>
              <a:t>.</a:t>
            </a:r>
          </a:p>
          <a:p>
            <a:pPr>
              <a:spcBef>
                <a:spcPts val="1200"/>
              </a:spcBef>
            </a:pPr>
            <a:r>
              <a:rPr lang="en-US" sz="2000" i="1" dirty="0" smtClean="0">
                <a:latin typeface="+mn-lt"/>
              </a:rPr>
              <a:t>The IF function returns one value if the condition is true, and another if the condition is false.</a:t>
            </a:r>
          </a:p>
          <a:p>
            <a:pPr>
              <a:spcBef>
                <a:spcPts val="1200"/>
              </a:spcBef>
            </a:pPr>
            <a:r>
              <a:rPr lang="en-US" sz="2000" i="1" dirty="0" smtClean="0">
                <a:latin typeface="+mn-lt"/>
              </a:rPr>
              <a:t>The Formula Builder button in the Function group on Formulas tab can help!</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Using Logical Functions (IF)</a:t>
            </a:r>
            <a:endParaRPr lang="en-US" sz="1100" dirty="0">
              <a:solidFill>
                <a:srgbClr val="65AA3B"/>
              </a:solidFill>
            </a:endParaRPr>
          </a:p>
        </p:txBody>
      </p:sp>
      <p:grpSp>
        <p:nvGrpSpPr>
          <p:cNvPr id="6" name="Group 5"/>
          <p:cNvGrpSpPr/>
          <p:nvPr/>
        </p:nvGrpSpPr>
        <p:grpSpPr>
          <a:xfrm>
            <a:off x="4000500" y="1409664"/>
            <a:ext cx="4610100" cy="4401205"/>
            <a:chOff x="4000500" y="1255776"/>
            <a:chExt cx="4610100" cy="4401205"/>
          </a:xfrm>
        </p:grpSpPr>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t="3093"/>
            <a:stretch/>
          </p:blipFill>
          <p:spPr>
            <a:xfrm>
              <a:off x="4000500" y="1255776"/>
              <a:ext cx="2743200" cy="2415355"/>
            </a:xfrm>
            <a:prstGeom prst="rect">
              <a:avLst/>
            </a:prstGeom>
          </p:spPr>
        </p:pic>
        <p:pic>
          <p:nvPicPr>
            <p:cNvPr id="3" name="Picture 2"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l="4762"/>
            <a:stretch/>
          </p:blipFill>
          <p:spPr>
            <a:xfrm>
              <a:off x="7010400" y="2824808"/>
              <a:ext cx="1600200" cy="2832173"/>
            </a:xfrm>
            <a:prstGeom prst="rect">
              <a:avLst/>
            </a:prstGeom>
          </p:spPr>
        </p:pic>
      </p:grpSp>
    </p:spTree>
    <p:extLst>
      <p:ext uri="{BB962C8B-B14F-4D97-AF65-F5344CB8AC3E}">
        <p14:creationId xmlns:p14="http://schemas.microsoft.com/office/powerpoint/2010/main" xmlns="" val="4150804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Advanced Functions (VLOOKUP)</a:t>
            </a:r>
            <a:endParaRPr lang="en-US" sz="4000" dirty="0"/>
          </a:p>
        </p:txBody>
      </p:sp>
      <p:sp>
        <p:nvSpPr>
          <p:cNvPr id="4" name="Rectangle 3"/>
          <p:cNvSpPr/>
          <p:nvPr/>
        </p:nvSpPr>
        <p:spPr>
          <a:xfrm>
            <a:off x="457200" y="1613119"/>
            <a:ext cx="3886200" cy="3631763"/>
          </a:xfrm>
          <a:prstGeom prst="rect">
            <a:avLst/>
          </a:prstGeom>
        </p:spPr>
        <p:txBody>
          <a:bodyPr wrap="square">
            <a:spAutoFit/>
          </a:bodyPr>
          <a:lstStyle/>
          <a:p>
            <a:pPr>
              <a:spcBef>
                <a:spcPts val="1200"/>
              </a:spcBef>
            </a:pPr>
            <a:r>
              <a:rPr lang="en-US" sz="2000" i="1" dirty="0">
                <a:latin typeface="+mn-lt"/>
              </a:rPr>
              <a:t>VLOOKUP looks up values in a table of data and then inserts those values in another location in a </a:t>
            </a:r>
            <a:r>
              <a:rPr lang="en-US" sz="2000" i="1" dirty="0" smtClean="0">
                <a:latin typeface="+mn-lt"/>
              </a:rPr>
              <a:t>worksheet.</a:t>
            </a:r>
          </a:p>
          <a:p>
            <a:pPr>
              <a:spcBef>
                <a:spcPts val="1200"/>
              </a:spcBef>
            </a:pPr>
            <a:r>
              <a:rPr lang="en-US" sz="2000" i="1" dirty="0">
                <a:latin typeface="+mn-lt"/>
              </a:rPr>
              <a:t>The VLOOKUP function requires three pieces of information:</a:t>
            </a:r>
          </a:p>
          <a:p>
            <a:pPr marL="457200" indent="-233363">
              <a:spcBef>
                <a:spcPts val="0"/>
              </a:spcBef>
              <a:buFont typeface="Wingdings" pitchFamily="2" charset="2"/>
              <a:buChar char="§"/>
            </a:pPr>
            <a:r>
              <a:rPr lang="en-US" sz="2000" i="1" dirty="0">
                <a:latin typeface="+mn-lt"/>
              </a:rPr>
              <a:t>Value you want to look up.</a:t>
            </a:r>
          </a:p>
          <a:p>
            <a:pPr marL="457200" indent="-233363">
              <a:spcBef>
                <a:spcPts val="0"/>
              </a:spcBef>
              <a:buFont typeface="Wingdings" pitchFamily="2" charset="2"/>
              <a:buChar char="§"/>
            </a:pPr>
            <a:r>
              <a:rPr lang="en-US" sz="2000" i="1" dirty="0">
                <a:latin typeface="+mn-lt"/>
              </a:rPr>
              <a:t>Range of cells where the lookup table is </a:t>
            </a:r>
            <a:r>
              <a:rPr lang="en-US" sz="2000" i="1" dirty="0" smtClean="0">
                <a:latin typeface="+mn-lt"/>
              </a:rPr>
              <a:t>located.</a:t>
            </a:r>
            <a:endParaRPr lang="en-US" sz="2000" i="1" dirty="0">
              <a:latin typeface="+mn-lt"/>
            </a:endParaRPr>
          </a:p>
          <a:p>
            <a:pPr marL="457200" indent="-233363">
              <a:spcBef>
                <a:spcPts val="0"/>
              </a:spcBef>
              <a:buFont typeface="Wingdings" pitchFamily="2" charset="2"/>
              <a:buChar char="§"/>
            </a:pPr>
            <a:r>
              <a:rPr lang="en-US" sz="2000" i="1" dirty="0">
                <a:latin typeface="+mn-lt"/>
              </a:rPr>
              <a:t>Table column with the value </a:t>
            </a:r>
            <a:r>
              <a:rPr lang="en-US" sz="2000" i="1" dirty="0" smtClean="0">
                <a:latin typeface="+mn-lt"/>
              </a:rPr>
              <a:t>you want.</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Advanced Functions (VLOOKUP)</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76800" y="2400827"/>
            <a:ext cx="3657600" cy="2056347"/>
          </a:xfrm>
          <a:prstGeom prst="rect">
            <a:avLst/>
          </a:prstGeom>
        </p:spPr>
      </p:pic>
    </p:spTree>
    <p:extLst>
      <p:ext uri="{BB962C8B-B14F-4D97-AF65-F5344CB8AC3E}">
        <p14:creationId xmlns:p14="http://schemas.microsoft.com/office/powerpoint/2010/main" xmlns="" val="2081109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Advanced Functions (PMT)</a:t>
            </a:r>
            <a:endParaRPr lang="en-US" sz="4000" dirty="0"/>
          </a:p>
        </p:txBody>
      </p:sp>
      <p:sp>
        <p:nvSpPr>
          <p:cNvPr id="4" name="Rectangle 3"/>
          <p:cNvSpPr/>
          <p:nvPr/>
        </p:nvSpPr>
        <p:spPr>
          <a:xfrm>
            <a:off x="467360" y="1536174"/>
            <a:ext cx="3876040" cy="4093428"/>
          </a:xfrm>
          <a:prstGeom prst="rect">
            <a:avLst/>
          </a:prstGeom>
        </p:spPr>
        <p:txBody>
          <a:bodyPr wrap="square">
            <a:spAutoFit/>
          </a:bodyPr>
          <a:lstStyle/>
          <a:p>
            <a:pPr>
              <a:spcBef>
                <a:spcPts val="1200"/>
              </a:spcBef>
            </a:pPr>
            <a:r>
              <a:rPr lang="en-US" sz="2000" i="1" dirty="0">
                <a:latin typeface="+mn-lt"/>
              </a:rPr>
              <a:t>The </a:t>
            </a:r>
            <a:r>
              <a:rPr lang="en-US" sz="2000" i="1" dirty="0" smtClean="0">
                <a:latin typeface="+mn-lt"/>
              </a:rPr>
              <a:t>PMT, or Payment, function calculates what a series of loan payments will be before you commit to the decision.</a:t>
            </a:r>
            <a:endParaRPr lang="en-US" sz="2000" i="1" dirty="0">
              <a:latin typeface="+mn-lt"/>
            </a:endParaRPr>
          </a:p>
          <a:p>
            <a:pPr>
              <a:spcBef>
                <a:spcPts val="1200"/>
              </a:spcBef>
            </a:pPr>
            <a:r>
              <a:rPr lang="en-US" sz="2000" i="1" dirty="0">
                <a:latin typeface="+mn-lt"/>
              </a:rPr>
              <a:t>The PMT function requires three pieces of information:</a:t>
            </a:r>
          </a:p>
          <a:p>
            <a:pPr marL="457200" indent="-233363">
              <a:spcBef>
                <a:spcPts val="0"/>
              </a:spcBef>
              <a:buFont typeface="Wingdings" pitchFamily="2" charset="2"/>
              <a:buChar char="§"/>
            </a:pPr>
            <a:r>
              <a:rPr lang="en-US" sz="2000" i="1" dirty="0">
                <a:latin typeface="+mn-lt"/>
              </a:rPr>
              <a:t>Amount borrowed.</a:t>
            </a:r>
          </a:p>
          <a:p>
            <a:pPr marL="457200" indent="-233363">
              <a:spcBef>
                <a:spcPts val="0"/>
              </a:spcBef>
              <a:buFont typeface="Wingdings" pitchFamily="2" charset="2"/>
              <a:buChar char="§"/>
            </a:pPr>
            <a:r>
              <a:rPr lang="en-US" sz="2000" i="1" dirty="0">
                <a:latin typeface="+mn-lt"/>
              </a:rPr>
              <a:t>Annual interest rate.</a:t>
            </a:r>
          </a:p>
          <a:p>
            <a:pPr marL="457200" indent="-233363">
              <a:spcBef>
                <a:spcPts val="0"/>
              </a:spcBef>
              <a:buFont typeface="Wingdings" pitchFamily="2" charset="2"/>
              <a:buChar char="§"/>
            </a:pPr>
            <a:r>
              <a:rPr lang="en-US" sz="2000" i="1" dirty="0">
                <a:latin typeface="+mn-lt"/>
              </a:rPr>
              <a:t>Duration of loan</a:t>
            </a:r>
            <a:r>
              <a:rPr lang="en-US" sz="2000" i="1" dirty="0" smtClean="0">
                <a:latin typeface="+mn-lt"/>
              </a:rPr>
              <a:t>.</a:t>
            </a:r>
          </a:p>
          <a:p>
            <a:pPr>
              <a:spcBef>
                <a:spcPts val="1200"/>
              </a:spcBef>
            </a:pPr>
            <a:r>
              <a:rPr lang="en-US" sz="2000" i="1" dirty="0" smtClean="0">
                <a:latin typeface="+mn-lt"/>
              </a:rPr>
              <a:t>NOTE: Be careful with annual/monthly and negative values!</a:t>
            </a:r>
            <a:endParaRPr lang="en-US" sz="2000" i="1" dirty="0">
              <a:latin typeface="+mn-lt"/>
            </a:endParaRP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Advanced Functions (PMT)</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76800" y="2490844"/>
            <a:ext cx="3657600" cy="2184088"/>
          </a:xfrm>
          <a:prstGeom prst="rect">
            <a:avLst/>
          </a:prstGeom>
        </p:spPr>
      </p:pic>
    </p:spTree>
    <p:extLst>
      <p:ext uri="{BB962C8B-B14F-4D97-AF65-F5344CB8AC3E}">
        <p14:creationId xmlns:p14="http://schemas.microsoft.com/office/powerpoint/2010/main" xmlns="" val="2081109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Function and Formula Troubleshooting</a:t>
            </a:r>
            <a:endParaRPr lang="en-US" sz="4000" dirty="0"/>
          </a:p>
        </p:txBody>
      </p:sp>
      <p:sp>
        <p:nvSpPr>
          <p:cNvPr id="4" name="Rectangle 3"/>
          <p:cNvSpPr/>
          <p:nvPr/>
        </p:nvSpPr>
        <p:spPr>
          <a:xfrm>
            <a:off x="457200" y="1785331"/>
            <a:ext cx="3886200" cy="3631763"/>
          </a:xfrm>
          <a:prstGeom prst="rect">
            <a:avLst/>
          </a:prstGeom>
        </p:spPr>
        <p:txBody>
          <a:bodyPr wrap="square">
            <a:spAutoFit/>
          </a:bodyPr>
          <a:lstStyle/>
          <a:p>
            <a:pPr>
              <a:spcBef>
                <a:spcPts val="1200"/>
              </a:spcBef>
            </a:pPr>
            <a:r>
              <a:rPr lang="en-US" sz="2000" i="1" dirty="0" smtClean="0">
                <a:latin typeface="+mn-lt"/>
              </a:rPr>
              <a:t>A </a:t>
            </a:r>
            <a:r>
              <a:rPr lang="en-US" sz="2000" i="1" dirty="0">
                <a:latin typeface="+mn-lt"/>
              </a:rPr>
              <a:t>green triangle in the upper left corner </a:t>
            </a:r>
            <a:r>
              <a:rPr lang="en-US" sz="2000" i="1" dirty="0" smtClean="0">
                <a:latin typeface="+mn-lt"/>
              </a:rPr>
              <a:t>lets you know that Excel </a:t>
            </a:r>
            <a:r>
              <a:rPr lang="en-US" sz="2000" i="1" dirty="0">
                <a:latin typeface="+mn-lt"/>
              </a:rPr>
              <a:t>can provide information about </a:t>
            </a:r>
            <a:r>
              <a:rPr lang="en-US" sz="2000" i="1" dirty="0" smtClean="0">
                <a:latin typeface="+mn-lt"/>
              </a:rPr>
              <a:t>an error. </a:t>
            </a:r>
            <a:r>
              <a:rPr lang="en-US" sz="2000" i="1" dirty="0">
                <a:latin typeface="+mn-lt"/>
              </a:rPr>
              <a:t>Holding the mouse pointer over the information icon displays a screentip.</a:t>
            </a:r>
          </a:p>
          <a:p>
            <a:pPr>
              <a:spcBef>
                <a:spcPts val="1200"/>
              </a:spcBef>
            </a:pPr>
            <a:r>
              <a:rPr lang="en-US" sz="2000" i="1" dirty="0" smtClean="0">
                <a:latin typeface="+mn-lt"/>
              </a:rPr>
              <a:t>Tools on the Formulas tab in the Audit Formulas group include:</a:t>
            </a:r>
          </a:p>
          <a:p>
            <a:pPr marL="466725" indent="-242888">
              <a:spcBef>
                <a:spcPts val="0"/>
              </a:spcBef>
              <a:buFont typeface="Arial" pitchFamily="34" charset="0"/>
              <a:buChar char="•"/>
            </a:pPr>
            <a:r>
              <a:rPr lang="en-US" sz="2000" i="1" dirty="0" smtClean="0">
                <a:latin typeface="+mn-lt"/>
              </a:rPr>
              <a:t>Trace Precedents</a:t>
            </a:r>
          </a:p>
          <a:p>
            <a:pPr marL="466725" indent="-242888">
              <a:spcBef>
                <a:spcPts val="0"/>
              </a:spcBef>
              <a:buFont typeface="Arial" pitchFamily="34" charset="0"/>
              <a:buChar char="•"/>
            </a:pPr>
            <a:r>
              <a:rPr lang="en-US" sz="2000" i="1" dirty="0" smtClean="0">
                <a:latin typeface="+mn-lt"/>
              </a:rPr>
              <a:t>Trace Dependents</a:t>
            </a:r>
          </a:p>
          <a:p>
            <a:pPr marL="466725" indent="-242888">
              <a:spcBef>
                <a:spcPts val="0"/>
              </a:spcBef>
              <a:buFont typeface="Arial" pitchFamily="34" charset="0"/>
              <a:buChar char="•"/>
            </a:pPr>
            <a:r>
              <a:rPr lang="en-US" sz="2000" i="1" dirty="0" smtClean="0">
                <a:latin typeface="+mn-lt"/>
              </a:rPr>
              <a:t>Check for Errors</a:t>
            </a: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Functions &gt; Function and Formula Troubleshooting</a:t>
            </a:r>
            <a:endParaRPr lang="en-US" sz="1100" dirty="0">
              <a:solidFill>
                <a:srgbClr val="65AA3B"/>
              </a:solidFill>
            </a:endParaRPr>
          </a:p>
        </p:txBody>
      </p:sp>
      <p:grpSp>
        <p:nvGrpSpPr>
          <p:cNvPr id="6" name="Group 5"/>
          <p:cNvGrpSpPr/>
          <p:nvPr/>
        </p:nvGrpSpPr>
        <p:grpSpPr>
          <a:xfrm>
            <a:off x="4953000" y="1295400"/>
            <a:ext cx="3657600" cy="4611624"/>
            <a:chOff x="4800600" y="1295400"/>
            <a:chExt cx="3657600" cy="4611624"/>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00600" y="1295400"/>
              <a:ext cx="3657600" cy="809860"/>
            </a:xfrm>
            <a:prstGeom prst="rect">
              <a:avLst/>
            </a:prstGeom>
          </p:spPr>
        </p:pic>
        <p:grpSp>
          <p:nvGrpSpPr>
            <p:cNvPr id="2" name="Group 1"/>
            <p:cNvGrpSpPr/>
            <p:nvPr/>
          </p:nvGrpSpPr>
          <p:grpSpPr>
            <a:xfrm>
              <a:off x="4800600" y="2195630"/>
              <a:ext cx="3657600" cy="1828800"/>
              <a:chOff x="4800600" y="2209800"/>
              <a:chExt cx="3657600" cy="1828800"/>
            </a:xfrm>
          </p:grpSpPr>
          <p:pic>
            <p:nvPicPr>
              <p:cNvPr id="7" name="Picture 6" descr="Screen Clipping"/>
              <p:cNvPicPr>
                <a:picLocks/>
              </p:cNvPicPr>
              <p:nvPr/>
            </p:nvPicPr>
            <p:blipFill rotWithShape="1">
              <a:blip r:embed="rId4" cstate="email">
                <a:extLst>
                  <a:ext uri="{28A0092B-C50C-407E-A947-70E740481C1C}">
                    <a14:useLocalDpi xmlns:a14="http://schemas.microsoft.com/office/drawing/2010/main" xmlns=""/>
                  </a:ext>
                </a:extLst>
              </a:blip>
              <a:srcRect/>
              <a:stretch/>
            </p:blipFill>
            <p:spPr>
              <a:xfrm>
                <a:off x="4800600" y="2209800"/>
                <a:ext cx="1600200" cy="1828800"/>
              </a:xfrm>
              <a:prstGeom prst="rect">
                <a:avLst/>
              </a:prstGeom>
            </p:spPr>
          </p:pic>
          <p:pic>
            <p:nvPicPr>
              <p:cNvPr id="9" name="Picture 8" descr="Screen Clipping"/>
              <p:cNvPicPr>
                <a:picLocks/>
              </p:cNvPicPr>
              <p:nvPr/>
            </p:nvPicPr>
            <p:blipFill rotWithShape="1">
              <a:blip r:embed="rId5" cstate="email">
                <a:extLst>
                  <a:ext uri="{28A0092B-C50C-407E-A947-70E740481C1C}">
                    <a14:useLocalDpi xmlns:a14="http://schemas.microsoft.com/office/drawing/2010/main" xmlns=""/>
                  </a:ext>
                </a:extLst>
              </a:blip>
              <a:srcRect/>
              <a:stretch/>
            </p:blipFill>
            <p:spPr>
              <a:xfrm>
                <a:off x="6858000" y="2209800"/>
                <a:ext cx="1600200" cy="1828800"/>
              </a:xfrm>
              <a:prstGeom prst="rect">
                <a:avLst/>
              </a:prstGeom>
            </p:spPr>
          </p:pic>
        </p:grpSp>
        <p:pic>
          <p:nvPicPr>
            <p:cNvPr id="10" name="Picture 9"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257800" y="4114800"/>
              <a:ext cx="2743200" cy="1792224"/>
            </a:xfrm>
            <a:prstGeom prst="rect">
              <a:avLst/>
            </a:prstGeom>
          </p:spPr>
        </p:pic>
      </p:grpSp>
    </p:spTree>
    <p:extLst>
      <p:ext uri="{BB962C8B-B14F-4D97-AF65-F5344CB8AC3E}">
        <p14:creationId xmlns:p14="http://schemas.microsoft.com/office/powerpoint/2010/main" xmlns="" val="2081109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7526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Formatting Spreadsheets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052175543"/>
              </p:ext>
            </p:extLst>
          </p:nvPr>
        </p:nvGraphicFramePr>
        <p:xfrm>
          <a:off x="457200" y="4648200"/>
          <a:ext cx="7239000" cy="1280160"/>
        </p:xfrm>
        <a:graphic>
          <a:graphicData uri="http://schemas.openxmlformats.org/drawingml/2006/table">
            <a:tbl>
              <a:tblPr>
                <a:tableStyleId>{5C22544A-7EE6-4342-B048-85BDC9FD1C3A}</a:tableStyleId>
              </a:tblPr>
              <a:tblGrid>
                <a:gridCol w="3352800"/>
                <a:gridCol w="38862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Number Formats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Working With</a:t>
                      </a:r>
                      <a:r>
                        <a:rPr lang="en-US" b="0" baseline="0" dirty="0" smtClean="0"/>
                        <a:t> Tables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Aligning Cell Contents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Applying Borders and Shading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Sorting and Filtering</a:t>
                      </a:r>
                      <a:r>
                        <a:rPr lang="en-US" b="0" baseline="0" dirty="0" smtClean="0"/>
                        <a:t> Data</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Applying Conditional Formatting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43200" y="2286000"/>
            <a:ext cx="3657600" cy="1921883"/>
          </a:xfrm>
          <a:prstGeom prst="rect">
            <a:avLst/>
          </a:prstGeom>
        </p:spPr>
      </p:pic>
    </p:spTree>
    <p:extLst>
      <p:ext uri="{BB962C8B-B14F-4D97-AF65-F5344CB8AC3E}">
        <p14:creationId xmlns:p14="http://schemas.microsoft.com/office/powerpoint/2010/main" xmlns="" val="3672788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Number Formats</a:t>
            </a:r>
            <a:endParaRPr lang="en-US" sz="4000" dirty="0"/>
          </a:p>
        </p:txBody>
      </p:sp>
      <p:sp>
        <p:nvSpPr>
          <p:cNvPr id="8" name="Rectangle 7"/>
          <p:cNvSpPr/>
          <p:nvPr/>
        </p:nvSpPr>
        <p:spPr>
          <a:xfrm>
            <a:off x="4572000" y="914400"/>
            <a:ext cx="4114800" cy="5016758"/>
          </a:xfrm>
          <a:prstGeom prst="rect">
            <a:avLst/>
          </a:prstGeom>
        </p:spPr>
        <p:txBody>
          <a:bodyPr wrap="square">
            <a:spAutoFit/>
          </a:bodyPr>
          <a:lstStyle/>
          <a:p>
            <a:pPr>
              <a:spcBef>
                <a:spcPts val="1200"/>
              </a:spcBef>
            </a:pPr>
            <a:r>
              <a:rPr lang="en-US" sz="2000" i="1" dirty="0" smtClean="0">
                <a:latin typeface="+mn-lt"/>
              </a:rPr>
              <a:t>Currency format includes dollar sign at left, commas, zero, and 2 decimal places.</a:t>
            </a:r>
          </a:p>
          <a:p>
            <a:pPr>
              <a:spcBef>
                <a:spcPts val="1200"/>
              </a:spcBef>
            </a:pPr>
            <a:r>
              <a:rPr lang="en-US" sz="2000" i="1" dirty="0" smtClean="0">
                <a:latin typeface="+mn-lt"/>
              </a:rPr>
              <a:t>Accounting format changes dollar sign to be aligned on left margin and cells with zero show a dash.</a:t>
            </a:r>
          </a:p>
          <a:p>
            <a:pPr>
              <a:spcBef>
                <a:spcPts val="1200"/>
              </a:spcBef>
            </a:pPr>
            <a:r>
              <a:rPr lang="en-US" sz="2000" i="1" dirty="0" smtClean="0">
                <a:latin typeface="+mn-lt"/>
              </a:rPr>
              <a:t>Percent format includes percentage sign.</a:t>
            </a:r>
          </a:p>
          <a:p>
            <a:pPr>
              <a:spcBef>
                <a:spcPts val="1200"/>
              </a:spcBef>
            </a:pPr>
            <a:r>
              <a:rPr lang="en-US" sz="2000" i="1" dirty="0" smtClean="0">
                <a:latin typeface="+mn-lt"/>
              </a:rPr>
              <a:t>Comma format applies Accounting format without dollar signs and aligns decimals.</a:t>
            </a:r>
          </a:p>
          <a:p>
            <a:pPr>
              <a:spcBef>
                <a:spcPts val="1200"/>
              </a:spcBef>
            </a:pPr>
            <a:r>
              <a:rPr lang="en-US" sz="2000" i="1" dirty="0" smtClean="0">
                <a:latin typeface="+mn-lt"/>
              </a:rPr>
              <a:t>Increase/Decrease decimal places with buttons in Number group on Home tab.</a:t>
            </a:r>
            <a:endParaRPr lang="en-US" sz="2000" i="1" dirty="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Number Formats</a:t>
            </a:r>
            <a:endParaRPr lang="en-US" sz="1100" dirty="0">
              <a:solidFill>
                <a:srgbClr val="65AA3B"/>
              </a:solidFill>
            </a:endParaRPr>
          </a:p>
        </p:txBody>
      </p:sp>
      <p:grpSp>
        <p:nvGrpSpPr>
          <p:cNvPr id="4" name="Group 3"/>
          <p:cNvGrpSpPr/>
          <p:nvPr/>
        </p:nvGrpSpPr>
        <p:grpSpPr>
          <a:xfrm>
            <a:off x="402046" y="1201199"/>
            <a:ext cx="3657600" cy="4443161"/>
            <a:chOff x="462280" y="1408820"/>
            <a:chExt cx="3657600" cy="4443161"/>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19480" y="4281974"/>
              <a:ext cx="2743200" cy="1570007"/>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2280" y="1408820"/>
              <a:ext cx="3657600" cy="2813538"/>
            </a:xfrm>
            <a:prstGeom prst="rect">
              <a:avLst/>
            </a:prstGeom>
          </p:spPr>
        </p:pic>
      </p:grpSp>
    </p:spTree>
    <p:extLst>
      <p:ext uri="{BB962C8B-B14F-4D97-AF65-F5344CB8AC3E}">
        <p14:creationId xmlns:p14="http://schemas.microsoft.com/office/powerpoint/2010/main" xmlns="" val="2674293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Spreadsheet Tools and Features</a:t>
            </a:r>
            <a:endParaRPr lang="en-US" sz="4000" dirty="0"/>
          </a:p>
        </p:txBody>
      </p:sp>
      <p:sp>
        <p:nvSpPr>
          <p:cNvPr id="4" name="Rectangle 3"/>
          <p:cNvSpPr/>
          <p:nvPr/>
        </p:nvSpPr>
        <p:spPr>
          <a:xfrm>
            <a:off x="4572000" y="1703709"/>
            <a:ext cx="4114800" cy="3785652"/>
          </a:xfrm>
          <a:prstGeom prst="rect">
            <a:avLst/>
          </a:prstGeom>
        </p:spPr>
        <p:txBody>
          <a:bodyPr wrap="square">
            <a:spAutoFit/>
          </a:bodyPr>
          <a:lstStyle/>
          <a:p>
            <a:pPr>
              <a:spcBef>
                <a:spcPts val="1200"/>
              </a:spcBef>
            </a:pPr>
            <a:r>
              <a:rPr lang="en-US" sz="2000" i="1" dirty="0" smtClean="0">
                <a:latin typeface="+mn-lt"/>
              </a:rPr>
              <a:t>Tools </a:t>
            </a:r>
            <a:r>
              <a:rPr lang="en-US" sz="2000" i="1" dirty="0">
                <a:latin typeface="+mn-lt"/>
              </a:rPr>
              <a:t>on the Formulas tab allow </a:t>
            </a:r>
            <a:r>
              <a:rPr lang="en-US" sz="2000" i="1" dirty="0" smtClean="0">
                <a:latin typeface="+mn-lt"/>
              </a:rPr>
              <a:t>use of </a:t>
            </a:r>
            <a:r>
              <a:rPr lang="en-US" sz="2000" i="1" dirty="0">
                <a:latin typeface="+mn-lt"/>
              </a:rPr>
              <a:t>pre-made functions to generate formulas efficiently and accurately. </a:t>
            </a:r>
            <a:endParaRPr lang="en-US" sz="2000" i="1" dirty="0" smtClean="0">
              <a:latin typeface="+mn-lt"/>
            </a:endParaRPr>
          </a:p>
          <a:p>
            <a:pPr>
              <a:spcBef>
                <a:spcPts val="1200"/>
              </a:spcBef>
            </a:pPr>
            <a:r>
              <a:rPr lang="en-US" sz="2000" i="1" dirty="0" smtClean="0">
                <a:latin typeface="+mn-lt"/>
              </a:rPr>
              <a:t>Other tools (e.g., SmartArt graphics, charts, and </a:t>
            </a:r>
            <a:r>
              <a:rPr lang="en-US" sz="2000" i="1" dirty="0" err="1" smtClean="0">
                <a:latin typeface="+mn-lt"/>
              </a:rPr>
              <a:t>Sparklines</a:t>
            </a:r>
            <a:r>
              <a:rPr lang="en-US" sz="2000" i="1" dirty="0" smtClean="0">
                <a:latin typeface="+mn-lt"/>
              </a:rPr>
              <a:t>) </a:t>
            </a:r>
            <a:r>
              <a:rPr lang="en-US" sz="2000" i="1" dirty="0">
                <a:latin typeface="+mn-lt"/>
              </a:rPr>
              <a:t>are used for displaying information graphically</a:t>
            </a:r>
            <a:r>
              <a:rPr lang="en-US" sz="2000" i="1" dirty="0" smtClean="0">
                <a:latin typeface="+mn-lt"/>
              </a:rPr>
              <a:t>.</a:t>
            </a:r>
          </a:p>
          <a:p>
            <a:pPr>
              <a:spcBef>
                <a:spcPts val="1200"/>
              </a:spcBef>
            </a:pPr>
            <a:r>
              <a:rPr lang="en-US" sz="2000" i="1" dirty="0" smtClean="0">
                <a:latin typeface="+mn-lt"/>
              </a:rPr>
              <a:t>Home tab tools enhance </a:t>
            </a:r>
            <a:r>
              <a:rPr lang="en-US" sz="2000" i="1" dirty="0">
                <a:latin typeface="+mn-lt"/>
              </a:rPr>
              <a:t>worksheet formatting, with </a:t>
            </a:r>
            <a:r>
              <a:rPr lang="en-US" sz="2000" i="1" dirty="0" smtClean="0">
                <a:latin typeface="+mn-lt"/>
              </a:rPr>
              <a:t>a variety of number </a:t>
            </a:r>
            <a:r>
              <a:rPr lang="en-US" sz="2000" i="1" dirty="0">
                <a:latin typeface="+mn-lt"/>
              </a:rPr>
              <a:t>and cell formats. </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Overview of Spreadsheets &gt; Spreadsheet Tools and Features</a:t>
            </a:r>
            <a:endParaRPr lang="en-US" sz="1100" dirty="0">
              <a:solidFill>
                <a:srgbClr val="65AA3B"/>
              </a:solidFill>
            </a:endParaRPr>
          </a:p>
        </p:txBody>
      </p:sp>
      <p:grpSp>
        <p:nvGrpSpPr>
          <p:cNvPr id="2" name="Group 1"/>
          <p:cNvGrpSpPr/>
          <p:nvPr/>
        </p:nvGrpSpPr>
        <p:grpSpPr>
          <a:xfrm>
            <a:off x="457200" y="1564982"/>
            <a:ext cx="3657600" cy="4063106"/>
            <a:chOff x="326571" y="1458686"/>
            <a:chExt cx="3657600" cy="4063106"/>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26571" y="1458686"/>
              <a:ext cx="3657600" cy="1238730"/>
            </a:xfrm>
            <a:prstGeom prst="rect">
              <a:avLst/>
            </a:prstGeom>
          </p:spPr>
        </p:pic>
        <p:pic>
          <p:nvPicPr>
            <p:cNvPr id="5" name="Picture 4"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827314" y="2906486"/>
              <a:ext cx="2743200" cy="2615306"/>
            </a:xfrm>
            <a:prstGeom prst="rect">
              <a:avLst/>
            </a:prstGeom>
          </p:spPr>
        </p:pic>
      </p:grpSp>
    </p:spTree>
    <p:extLst>
      <p:ext uri="{BB962C8B-B14F-4D97-AF65-F5344CB8AC3E}">
        <p14:creationId xmlns:p14="http://schemas.microsoft.com/office/powerpoint/2010/main" xmlns="" val="254440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Aligning Cell Contents</a:t>
            </a:r>
            <a:endParaRPr lang="en-US" sz="4000" dirty="0"/>
          </a:p>
        </p:txBody>
      </p:sp>
      <p:sp>
        <p:nvSpPr>
          <p:cNvPr id="8" name="Rectangle 7"/>
          <p:cNvSpPr/>
          <p:nvPr/>
        </p:nvSpPr>
        <p:spPr>
          <a:xfrm>
            <a:off x="4572000" y="1482054"/>
            <a:ext cx="4114800" cy="4247317"/>
          </a:xfrm>
          <a:prstGeom prst="rect">
            <a:avLst/>
          </a:prstGeom>
        </p:spPr>
        <p:txBody>
          <a:bodyPr wrap="square">
            <a:spAutoFit/>
          </a:bodyPr>
          <a:lstStyle/>
          <a:p>
            <a:pPr>
              <a:spcBef>
                <a:spcPts val="1200"/>
              </a:spcBef>
            </a:pPr>
            <a:r>
              <a:rPr lang="en-US" sz="2000" i="1" dirty="0" smtClean="0">
                <a:latin typeface="+mn-lt"/>
              </a:rPr>
              <a:t>The </a:t>
            </a:r>
            <a:r>
              <a:rPr lang="en-US" sz="2000" i="1" dirty="0">
                <a:latin typeface="+mn-lt"/>
              </a:rPr>
              <a:t>general rule for formatting is to center column </a:t>
            </a:r>
            <a:r>
              <a:rPr lang="en-US" sz="2000" i="1" dirty="0" smtClean="0">
                <a:latin typeface="+mn-lt"/>
              </a:rPr>
              <a:t>headings, </a:t>
            </a:r>
            <a:r>
              <a:rPr lang="en-US" sz="2000" i="1" dirty="0">
                <a:latin typeface="+mn-lt"/>
              </a:rPr>
              <a:t>keep text </a:t>
            </a:r>
            <a:r>
              <a:rPr lang="en-US" sz="2000" i="1" dirty="0" smtClean="0">
                <a:latin typeface="+mn-lt"/>
              </a:rPr>
              <a:t>left-aligned, </a:t>
            </a:r>
            <a:r>
              <a:rPr lang="en-US" sz="2000" i="1" dirty="0">
                <a:latin typeface="+mn-lt"/>
              </a:rPr>
              <a:t>and keep numbers right-aligned, with decimal places </a:t>
            </a:r>
            <a:r>
              <a:rPr lang="en-US" sz="2000" i="1" dirty="0" smtClean="0">
                <a:latin typeface="+mn-lt"/>
              </a:rPr>
              <a:t>aligned. </a:t>
            </a:r>
          </a:p>
          <a:p>
            <a:pPr>
              <a:spcBef>
                <a:spcPts val="1200"/>
              </a:spcBef>
            </a:pPr>
            <a:r>
              <a:rPr lang="en-US" sz="2000" i="1" dirty="0">
                <a:latin typeface="+mn-lt"/>
              </a:rPr>
              <a:t>To fully display text in </a:t>
            </a:r>
            <a:r>
              <a:rPr lang="en-US" sz="2000" i="1" dirty="0" smtClean="0">
                <a:latin typeface="+mn-lt"/>
              </a:rPr>
              <a:t>a cell, you may need the </a:t>
            </a:r>
            <a:r>
              <a:rPr lang="en-US" sz="2000" i="1" dirty="0">
                <a:latin typeface="+mn-lt"/>
              </a:rPr>
              <a:t>Wrap Text </a:t>
            </a:r>
            <a:r>
              <a:rPr lang="en-US" sz="2000" i="1" dirty="0" smtClean="0">
                <a:latin typeface="+mn-lt"/>
              </a:rPr>
              <a:t>button.</a:t>
            </a:r>
            <a:endParaRPr lang="en-US" sz="2000" i="1" dirty="0">
              <a:latin typeface="+mn-lt"/>
            </a:endParaRPr>
          </a:p>
          <a:p>
            <a:pPr>
              <a:spcBef>
                <a:spcPts val="1200"/>
              </a:spcBef>
            </a:pPr>
            <a:r>
              <a:rPr lang="en-US" sz="2000" i="1" dirty="0" smtClean="0">
                <a:latin typeface="+mn-lt"/>
              </a:rPr>
              <a:t>Adjust vertical </a:t>
            </a:r>
            <a:r>
              <a:rPr lang="en-US" sz="2000" i="1" dirty="0">
                <a:latin typeface="+mn-lt"/>
              </a:rPr>
              <a:t>alignment </a:t>
            </a:r>
            <a:r>
              <a:rPr lang="en-US" sz="2000" i="1" dirty="0" smtClean="0">
                <a:latin typeface="+mn-lt"/>
              </a:rPr>
              <a:t> with the Align Top, Align Middle, and Align Bottom buttons.</a:t>
            </a:r>
          </a:p>
          <a:p>
            <a:pPr>
              <a:spcBef>
                <a:spcPts val="1200"/>
              </a:spcBef>
            </a:pPr>
            <a:r>
              <a:rPr lang="en-US" sz="2000" i="1" dirty="0" smtClean="0">
                <a:latin typeface="+mn-lt"/>
              </a:rPr>
              <a:t>Center text over multiple columns with the Merge </a:t>
            </a:r>
            <a:r>
              <a:rPr lang="en-US" sz="2000" i="1" dirty="0">
                <a:latin typeface="+mn-lt"/>
              </a:rPr>
              <a:t>button. </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Aligning Cell Contents</a:t>
            </a:r>
            <a:endParaRPr lang="en-US" sz="1100" dirty="0">
              <a:solidFill>
                <a:srgbClr val="65AA3B"/>
              </a:solidFill>
            </a:endParaRPr>
          </a:p>
        </p:txBody>
      </p:sp>
      <p:grpSp>
        <p:nvGrpSpPr>
          <p:cNvPr id="5" name="Group 4"/>
          <p:cNvGrpSpPr/>
          <p:nvPr/>
        </p:nvGrpSpPr>
        <p:grpSpPr>
          <a:xfrm>
            <a:off x="402771" y="1591383"/>
            <a:ext cx="3657600" cy="4028659"/>
            <a:chOff x="457200" y="1524000"/>
            <a:chExt cx="3657600" cy="4028659"/>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524000"/>
              <a:ext cx="3657600" cy="1312269"/>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2980750"/>
              <a:ext cx="3657600" cy="1021080"/>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873642" y="4146311"/>
              <a:ext cx="1828800" cy="645916"/>
            </a:xfrm>
            <a:prstGeom prst="rect">
              <a:avLst/>
            </a:prstGeom>
          </p:spPr>
        </p:pic>
        <p:pic>
          <p:nvPicPr>
            <p:cNvPr id="7" name="Picture 6"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905000" y="4936709"/>
              <a:ext cx="1828800" cy="615950"/>
            </a:xfrm>
            <a:prstGeom prst="rect">
              <a:avLst/>
            </a:prstGeom>
          </p:spPr>
        </p:pic>
      </p:grpSp>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Sorting and Filtering Data</a:t>
            </a:r>
            <a:endParaRPr lang="en-US" sz="4000" dirty="0"/>
          </a:p>
        </p:txBody>
      </p:sp>
      <p:sp>
        <p:nvSpPr>
          <p:cNvPr id="8" name="Rectangle 7"/>
          <p:cNvSpPr/>
          <p:nvPr/>
        </p:nvSpPr>
        <p:spPr>
          <a:xfrm>
            <a:off x="4571999" y="1884479"/>
            <a:ext cx="4114801" cy="3170099"/>
          </a:xfrm>
          <a:prstGeom prst="rect">
            <a:avLst/>
          </a:prstGeom>
        </p:spPr>
        <p:txBody>
          <a:bodyPr wrap="square">
            <a:spAutoFit/>
          </a:bodyPr>
          <a:lstStyle/>
          <a:p>
            <a:pPr>
              <a:spcBef>
                <a:spcPts val="1200"/>
              </a:spcBef>
            </a:pPr>
            <a:r>
              <a:rPr lang="en-US" sz="2000" i="1" dirty="0">
                <a:latin typeface="+mn-lt"/>
              </a:rPr>
              <a:t>When working with large sets of data, it can be useful to </a:t>
            </a:r>
            <a:r>
              <a:rPr lang="en-US" sz="2000" i="1" dirty="0" smtClean="0">
                <a:latin typeface="+mn-lt"/>
              </a:rPr>
              <a:t>sort (rearrange</a:t>
            </a:r>
            <a:r>
              <a:rPr lang="en-US" sz="2000" i="1" dirty="0">
                <a:latin typeface="+mn-lt"/>
              </a:rPr>
              <a:t>)</a:t>
            </a:r>
            <a:r>
              <a:rPr lang="en-US" sz="2000" i="1" dirty="0" smtClean="0">
                <a:latin typeface="+mn-lt"/>
              </a:rPr>
              <a:t> </a:t>
            </a:r>
            <a:r>
              <a:rPr lang="en-US" sz="2000" i="1" dirty="0">
                <a:latin typeface="+mn-lt"/>
              </a:rPr>
              <a:t>the data to make it easier to read. You can also filter data to show only the data you need at the moment. Both sorting and filtering can make data easier to use when making decisions</a:t>
            </a:r>
            <a:r>
              <a:rPr lang="en-US" sz="2000" i="1" dirty="0" smtClean="0">
                <a:latin typeface="+mn-lt"/>
              </a:rPr>
              <a:t>. The tools are in the Sort &amp; Filter group on the Data tab.</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Sorting and Filtering Data</a:t>
            </a:r>
            <a:endParaRPr lang="en-US" sz="1100" dirty="0">
              <a:solidFill>
                <a:srgbClr val="65AA3B"/>
              </a:solidFill>
            </a:endParaRPr>
          </a:p>
        </p:txBody>
      </p:sp>
      <p:grpSp>
        <p:nvGrpSpPr>
          <p:cNvPr id="2" name="Group 1"/>
          <p:cNvGrpSpPr/>
          <p:nvPr/>
        </p:nvGrpSpPr>
        <p:grpSpPr>
          <a:xfrm>
            <a:off x="413657" y="1181858"/>
            <a:ext cx="3657600" cy="4575340"/>
            <a:chOff x="451884" y="1306440"/>
            <a:chExt cx="3657600" cy="4575340"/>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1884" y="1306440"/>
              <a:ext cx="3657600" cy="1038845"/>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1884" y="2424973"/>
              <a:ext cx="3657600" cy="2067339"/>
            </a:xfrm>
            <a:prstGeom prst="rect">
              <a:avLst/>
            </a:prstGeom>
          </p:spPr>
        </p:pic>
        <p:pic>
          <p:nvPicPr>
            <p:cNvPr id="7" name="Picture 6"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1884" y="4572000"/>
              <a:ext cx="3657600" cy="1309780"/>
            </a:xfrm>
            <a:prstGeom prst="rect">
              <a:avLst/>
            </a:prstGeom>
          </p:spPr>
        </p:pic>
      </p:grpSp>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Working with Tables</a:t>
            </a:r>
            <a:endParaRPr lang="en-US" sz="4000" dirty="0"/>
          </a:p>
        </p:txBody>
      </p:sp>
      <p:sp>
        <p:nvSpPr>
          <p:cNvPr id="8" name="Rectangle 7"/>
          <p:cNvSpPr/>
          <p:nvPr/>
        </p:nvSpPr>
        <p:spPr>
          <a:xfrm>
            <a:off x="4572000" y="1767007"/>
            <a:ext cx="4114800" cy="3631763"/>
          </a:xfrm>
          <a:prstGeom prst="rect">
            <a:avLst/>
          </a:prstGeom>
        </p:spPr>
        <p:txBody>
          <a:bodyPr wrap="square">
            <a:spAutoFit/>
          </a:bodyPr>
          <a:lstStyle/>
          <a:p>
            <a:pPr>
              <a:spcBef>
                <a:spcPts val="1200"/>
              </a:spcBef>
            </a:pPr>
            <a:r>
              <a:rPr lang="en-US" sz="2000" i="1" dirty="0">
                <a:latin typeface="+mn-lt"/>
              </a:rPr>
              <a:t>A table style gives the range a cohesive look; with coordinated font colors, fill colors, and more. This formatting makes a table easier to read and work with</a:t>
            </a:r>
            <a:r>
              <a:rPr lang="en-US" sz="2000" i="1" dirty="0" smtClean="0">
                <a:latin typeface="+mn-lt"/>
              </a:rPr>
              <a:t>.</a:t>
            </a:r>
          </a:p>
          <a:p>
            <a:pPr>
              <a:spcBef>
                <a:spcPts val="1200"/>
              </a:spcBef>
            </a:pPr>
            <a:r>
              <a:rPr lang="en-US" sz="2000" i="1" dirty="0" smtClean="0">
                <a:latin typeface="+mn-lt"/>
              </a:rPr>
              <a:t>More </a:t>
            </a:r>
            <a:r>
              <a:rPr lang="en-US" sz="2000" i="1" dirty="0">
                <a:latin typeface="+mn-lt"/>
              </a:rPr>
              <a:t>importantly, a range designated as an Excel table can be analyzed, sorted, transferred, filtered, and otherwise treated as separate from the rest of the Excel </a:t>
            </a:r>
            <a:r>
              <a:rPr lang="en-US" sz="2000" i="1" dirty="0" smtClean="0">
                <a:latin typeface="+mn-lt"/>
              </a:rPr>
              <a:t>worksheet.</a:t>
            </a:r>
            <a:endParaRPr lang="en-US" sz="2000" i="1" dirty="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Working with Tables</a:t>
            </a:r>
            <a:endParaRPr lang="en-US" sz="1100" dirty="0">
              <a:solidFill>
                <a:srgbClr val="65AA3B"/>
              </a:solidFill>
            </a:endParaRPr>
          </a:p>
        </p:txBody>
      </p:sp>
      <p:grpSp>
        <p:nvGrpSpPr>
          <p:cNvPr id="4" name="Group 3"/>
          <p:cNvGrpSpPr/>
          <p:nvPr/>
        </p:nvGrpSpPr>
        <p:grpSpPr>
          <a:xfrm>
            <a:off x="446314" y="2239677"/>
            <a:ext cx="3657600" cy="2686423"/>
            <a:chOff x="457200" y="1767007"/>
            <a:chExt cx="3657600" cy="2686423"/>
          </a:xfrm>
        </p:grpSpPr>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57200" y="1767007"/>
              <a:ext cx="3657600" cy="1548926"/>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657600"/>
              <a:ext cx="3657600" cy="795830"/>
            </a:xfrm>
            <a:prstGeom prst="rect">
              <a:avLst/>
            </a:prstGeom>
          </p:spPr>
        </p:pic>
      </p:grpSp>
    </p:spTree>
    <p:extLst>
      <p:ext uri="{BB962C8B-B14F-4D97-AF65-F5344CB8AC3E}">
        <p14:creationId xmlns:p14="http://schemas.microsoft.com/office/powerpoint/2010/main" xmlns="" val="2574464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Applying Borders and Shading</a:t>
            </a:r>
            <a:endParaRPr lang="en-US" sz="4000" dirty="0"/>
          </a:p>
        </p:txBody>
      </p:sp>
      <p:sp>
        <p:nvSpPr>
          <p:cNvPr id="8" name="Rectangle 7"/>
          <p:cNvSpPr/>
          <p:nvPr/>
        </p:nvSpPr>
        <p:spPr>
          <a:xfrm>
            <a:off x="4495800" y="1522740"/>
            <a:ext cx="4191000" cy="3939540"/>
          </a:xfrm>
          <a:prstGeom prst="rect">
            <a:avLst/>
          </a:prstGeom>
        </p:spPr>
        <p:txBody>
          <a:bodyPr wrap="square">
            <a:spAutoFit/>
          </a:bodyPr>
          <a:lstStyle/>
          <a:p>
            <a:pPr>
              <a:spcBef>
                <a:spcPts val="1200"/>
              </a:spcBef>
            </a:pPr>
            <a:r>
              <a:rPr lang="en-US" sz="2000" i="1" dirty="0">
                <a:latin typeface="+mn-lt"/>
              </a:rPr>
              <a:t>One way to draw attention to the contents of a cell or range is to add a </a:t>
            </a:r>
            <a:r>
              <a:rPr lang="en-US" sz="2000" i="1" dirty="0" smtClean="0">
                <a:latin typeface="+mn-lt"/>
              </a:rPr>
              <a:t>border – to the top</a:t>
            </a:r>
            <a:r>
              <a:rPr lang="en-US" sz="2000" i="1" dirty="0">
                <a:latin typeface="+mn-lt"/>
              </a:rPr>
              <a:t>, left, bottom, or right sides, or </a:t>
            </a:r>
            <a:r>
              <a:rPr lang="en-US" sz="2000" i="1" dirty="0" smtClean="0">
                <a:latin typeface="+mn-lt"/>
              </a:rPr>
              <a:t>to all sides </a:t>
            </a:r>
            <a:r>
              <a:rPr lang="en-US" sz="2000" i="1" dirty="0">
                <a:latin typeface="+mn-lt"/>
              </a:rPr>
              <a:t>at once. You can add borders to one cell at a time, or to a range of </a:t>
            </a:r>
            <a:r>
              <a:rPr lang="en-US" sz="2000" i="1" dirty="0" smtClean="0">
                <a:latin typeface="+mn-lt"/>
              </a:rPr>
              <a:t>cells.</a:t>
            </a:r>
          </a:p>
          <a:p>
            <a:pPr>
              <a:spcBef>
                <a:spcPts val="1200"/>
              </a:spcBef>
            </a:pPr>
            <a:r>
              <a:rPr lang="en-US" sz="2000" i="1" dirty="0">
                <a:latin typeface="+mn-lt"/>
              </a:rPr>
              <a:t>Shading is another way to draw attention to individual cells or </a:t>
            </a:r>
            <a:r>
              <a:rPr lang="en-US" sz="2000" i="1" dirty="0" smtClean="0">
                <a:latin typeface="+mn-lt"/>
              </a:rPr>
              <a:t>ranges. Using tools on the </a:t>
            </a:r>
            <a:r>
              <a:rPr lang="en-US" sz="2000" i="1" dirty="0">
                <a:latin typeface="+mn-lt"/>
              </a:rPr>
              <a:t>Fill </a:t>
            </a:r>
            <a:r>
              <a:rPr lang="en-US" sz="2000" i="1" dirty="0" smtClean="0">
                <a:latin typeface="+mn-lt"/>
              </a:rPr>
              <a:t>tab, you can modify fill colors (background or foreground) and pattern style. </a:t>
            </a:r>
            <a:endParaRPr lang="en-US" sz="2000" i="1" dirty="0">
              <a:latin typeface="+mn-lt"/>
            </a:endParaRP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Applying Borders and Shading</a:t>
            </a:r>
            <a:endParaRPr lang="en-US" sz="1100" dirty="0">
              <a:solidFill>
                <a:srgbClr val="65AA3B"/>
              </a:solidFill>
            </a:endParaRPr>
          </a:p>
        </p:txBody>
      </p:sp>
      <p:grpSp>
        <p:nvGrpSpPr>
          <p:cNvPr id="3" name="Group 2"/>
          <p:cNvGrpSpPr/>
          <p:nvPr/>
        </p:nvGrpSpPr>
        <p:grpSpPr>
          <a:xfrm>
            <a:off x="391886" y="1284249"/>
            <a:ext cx="3657600" cy="4416523"/>
            <a:chOff x="457200" y="1305342"/>
            <a:chExt cx="3657600" cy="4416523"/>
          </a:xfrm>
        </p:grpSpPr>
        <p:pic>
          <p:nvPicPr>
            <p:cNvPr id="2" name="Picture 1" descr="Screen Clippi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57200" y="1305342"/>
              <a:ext cx="3657600" cy="2187169"/>
            </a:xfrm>
            <a:prstGeom prst="rect">
              <a:avLst/>
            </a:prstGeom>
          </p:spPr>
        </p:pic>
        <p:pic>
          <p:nvPicPr>
            <p:cNvPr id="4" name="Picture 3" descr="Screen Clippin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57200" y="3657600"/>
              <a:ext cx="3657600" cy="2064265"/>
            </a:xfrm>
            <a:prstGeom prst="rect">
              <a:avLst/>
            </a:prstGeom>
          </p:spPr>
        </p:pic>
      </p:grpSp>
    </p:spTree>
    <p:extLst>
      <p:ext uri="{BB962C8B-B14F-4D97-AF65-F5344CB8AC3E}">
        <p14:creationId xmlns:p14="http://schemas.microsoft.com/office/powerpoint/2010/main" xmlns="" val="3629784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Applying Conditional Formatting</a:t>
            </a:r>
            <a:endParaRPr lang="en-US" sz="4000" dirty="0"/>
          </a:p>
        </p:txBody>
      </p:sp>
      <p:sp>
        <p:nvSpPr>
          <p:cNvPr id="8" name="Rectangle 7"/>
          <p:cNvSpPr/>
          <p:nvPr/>
        </p:nvSpPr>
        <p:spPr>
          <a:xfrm>
            <a:off x="4572000" y="1896884"/>
            <a:ext cx="4114800" cy="3016210"/>
          </a:xfrm>
          <a:prstGeom prst="rect">
            <a:avLst/>
          </a:prstGeom>
        </p:spPr>
        <p:txBody>
          <a:bodyPr wrap="square">
            <a:spAutoFit/>
          </a:bodyPr>
          <a:lstStyle/>
          <a:p>
            <a:pPr>
              <a:spcBef>
                <a:spcPts val="1200"/>
              </a:spcBef>
            </a:pPr>
            <a:r>
              <a:rPr lang="en-US" sz="2000" i="1" dirty="0">
                <a:latin typeface="+mn-lt"/>
              </a:rPr>
              <a:t>Conditional formatting is useful for highlighting trends in data that might otherwise be difficult to see. </a:t>
            </a:r>
            <a:endParaRPr lang="en-US" sz="2000" i="1" dirty="0" smtClean="0">
              <a:latin typeface="+mn-lt"/>
            </a:endParaRPr>
          </a:p>
          <a:p>
            <a:pPr>
              <a:spcBef>
                <a:spcPts val="1200"/>
              </a:spcBef>
            </a:pPr>
            <a:endParaRPr lang="en-US" sz="2000" i="1" dirty="0" smtClean="0">
              <a:latin typeface="+mn-lt"/>
            </a:endParaRPr>
          </a:p>
          <a:p>
            <a:pPr>
              <a:spcBef>
                <a:spcPts val="1200"/>
              </a:spcBef>
            </a:pPr>
            <a:endParaRPr lang="en-US" sz="2000" i="1" dirty="0" smtClean="0">
              <a:latin typeface="+mn-lt"/>
            </a:endParaRPr>
          </a:p>
          <a:p>
            <a:pPr>
              <a:spcBef>
                <a:spcPts val="1200"/>
              </a:spcBef>
            </a:pPr>
            <a:r>
              <a:rPr lang="en-US" sz="2000" i="1" dirty="0">
                <a:latin typeface="+mn-lt"/>
              </a:rPr>
              <a:t>Conditional formatting can also be used to highlight cells containing data that meet certain criteria. </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Formatting Spreadsheets &gt; Applying Conditional Formatting</a:t>
            </a:r>
            <a:endParaRPr lang="en-US" sz="1100" dirty="0">
              <a:solidFill>
                <a:srgbClr val="65AA3B"/>
              </a:solidFill>
            </a:endParaRPr>
          </a:p>
        </p:txBody>
      </p:sp>
      <p:grpSp>
        <p:nvGrpSpPr>
          <p:cNvPr id="2" name="Group 1"/>
          <p:cNvGrpSpPr/>
          <p:nvPr/>
        </p:nvGrpSpPr>
        <p:grpSpPr>
          <a:xfrm>
            <a:off x="391886" y="1742978"/>
            <a:ext cx="3657600" cy="3324023"/>
            <a:chOff x="457200" y="1742978"/>
            <a:chExt cx="3657600" cy="3324023"/>
          </a:xfrm>
        </p:grpSpPr>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742978"/>
              <a:ext cx="3657600" cy="1391920"/>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 y="3505200"/>
              <a:ext cx="3657600" cy="1561801"/>
            </a:xfrm>
            <a:prstGeom prst="rect">
              <a:avLst/>
            </a:prstGeom>
          </p:spPr>
        </p:pic>
      </p:grpSp>
    </p:spTree>
    <p:extLst>
      <p:ext uri="{BB962C8B-B14F-4D97-AF65-F5344CB8AC3E}">
        <p14:creationId xmlns:p14="http://schemas.microsoft.com/office/powerpoint/2010/main" xmlns="" val="3629784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10668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Spreadsheet Graphics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402720617"/>
              </p:ext>
            </p:extLst>
          </p:nvPr>
        </p:nvGraphicFramePr>
        <p:xfrm>
          <a:off x="457200" y="4343400"/>
          <a:ext cx="7848600" cy="1600200"/>
        </p:xfrm>
        <a:graphic>
          <a:graphicData uri="http://schemas.openxmlformats.org/drawingml/2006/table">
            <a:tbl>
              <a:tblPr>
                <a:tableStyleId>{5C22544A-7EE6-4342-B048-85BDC9FD1C3A}</a:tableStyleId>
              </a:tblPr>
              <a:tblGrid>
                <a:gridCol w="2590800"/>
                <a:gridCol w="5257800"/>
              </a:tblGrid>
              <a:tr h="320040">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53975"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smtClean="0">
                          <a:solidFill>
                            <a:schemeClr val="tx1"/>
                          </a:solidFill>
                        </a:rPr>
                        <a:t>In this section: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Inserting</a:t>
                      </a:r>
                      <a:r>
                        <a:rPr lang="en-US" b="0" baseline="0" dirty="0" smtClean="0"/>
                        <a:t> Pictures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Creating Charts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Integration: Inserting Graphics From</a:t>
                      </a:r>
                      <a:r>
                        <a:rPr lang="en-US" b="0" baseline="0" dirty="0" smtClean="0"/>
                        <a:t> PowerPoint</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Chart</a:t>
                      </a:r>
                      <a:r>
                        <a:rPr lang="en-US" b="0" baseline="0" dirty="0" smtClean="0"/>
                        <a:t> Types</a:t>
                      </a:r>
                      <a:endParaRPr lang="en-US" b="0"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Adjusting Page Layout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Creating Sparklines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Printing Spreadsheets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a:t>
            </a:r>
            <a:endParaRPr lang="en-US" sz="1100" dirty="0">
              <a:solidFill>
                <a:srgbClr val="65AA3B"/>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0" y="1676400"/>
            <a:ext cx="4572000" cy="2387872"/>
          </a:xfrm>
          <a:prstGeom prst="rect">
            <a:avLst/>
          </a:prstGeom>
        </p:spPr>
      </p:pic>
    </p:spTree>
    <p:extLst>
      <p:ext uri="{BB962C8B-B14F-4D97-AF65-F5344CB8AC3E}">
        <p14:creationId xmlns:p14="http://schemas.microsoft.com/office/powerpoint/2010/main" xmlns="" val="2807623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Creating Charts</a:t>
            </a:r>
            <a:endParaRPr lang="en-US" sz="4000" dirty="0"/>
          </a:p>
        </p:txBody>
      </p:sp>
      <p:sp>
        <p:nvSpPr>
          <p:cNvPr id="4" name="Rectangle 3"/>
          <p:cNvSpPr/>
          <p:nvPr/>
        </p:nvSpPr>
        <p:spPr>
          <a:xfrm>
            <a:off x="457200" y="1613119"/>
            <a:ext cx="3962400" cy="3631763"/>
          </a:xfrm>
          <a:prstGeom prst="rect">
            <a:avLst/>
          </a:prstGeom>
        </p:spPr>
        <p:txBody>
          <a:bodyPr wrap="square">
            <a:spAutoFit/>
          </a:bodyPr>
          <a:lstStyle/>
          <a:p>
            <a:pPr>
              <a:spcBef>
                <a:spcPts val="1200"/>
              </a:spcBef>
            </a:pPr>
            <a:r>
              <a:rPr lang="en-US" sz="2000" i="1" dirty="0">
                <a:latin typeface="+mn-lt"/>
              </a:rPr>
              <a:t>Charts add visual interest to data- and text-intensive </a:t>
            </a:r>
            <a:r>
              <a:rPr lang="en-US" sz="2000" i="1" dirty="0" smtClean="0">
                <a:latin typeface="+mn-lt"/>
              </a:rPr>
              <a:t>worksheets, showing  </a:t>
            </a:r>
            <a:r>
              <a:rPr lang="en-US" sz="2000" i="1" dirty="0">
                <a:latin typeface="+mn-lt"/>
              </a:rPr>
              <a:t>trends and relationships in the </a:t>
            </a:r>
            <a:r>
              <a:rPr lang="en-US" sz="2000" i="1" dirty="0" smtClean="0">
                <a:latin typeface="+mn-lt"/>
              </a:rPr>
              <a:t>data.</a:t>
            </a:r>
          </a:p>
          <a:p>
            <a:pPr>
              <a:spcBef>
                <a:spcPts val="1200"/>
              </a:spcBef>
            </a:pPr>
            <a:r>
              <a:rPr lang="en-US" sz="2000" i="1" dirty="0" smtClean="0">
                <a:latin typeface="+mn-lt"/>
              </a:rPr>
              <a:t>Four </a:t>
            </a:r>
            <a:r>
              <a:rPr lang="en-US" sz="2000" i="1" dirty="0">
                <a:latin typeface="+mn-lt"/>
              </a:rPr>
              <a:t>steps to creating </a:t>
            </a:r>
            <a:r>
              <a:rPr lang="en-US" sz="2000" i="1" dirty="0" smtClean="0">
                <a:latin typeface="+mn-lt"/>
              </a:rPr>
              <a:t>charts:</a:t>
            </a:r>
          </a:p>
          <a:p>
            <a:pPr marL="468313" indent="-192088">
              <a:spcBef>
                <a:spcPts val="0"/>
              </a:spcBef>
            </a:pPr>
            <a:r>
              <a:rPr lang="en-US" sz="2000" i="1" dirty="0" smtClean="0">
                <a:latin typeface="+mn-lt"/>
              </a:rPr>
              <a:t>Select </a:t>
            </a:r>
            <a:r>
              <a:rPr lang="en-US" sz="2000" i="1" dirty="0">
                <a:latin typeface="+mn-lt"/>
              </a:rPr>
              <a:t>the range of </a:t>
            </a:r>
            <a:r>
              <a:rPr lang="en-US" sz="2000" i="1" dirty="0" smtClean="0">
                <a:latin typeface="+mn-lt"/>
              </a:rPr>
              <a:t>cells. </a:t>
            </a:r>
          </a:p>
          <a:p>
            <a:pPr marL="468313" indent="-192088">
              <a:spcBef>
                <a:spcPts val="0"/>
              </a:spcBef>
            </a:pPr>
            <a:r>
              <a:rPr lang="en-US" sz="2000" i="1" dirty="0" smtClean="0">
                <a:latin typeface="+mn-lt"/>
              </a:rPr>
              <a:t>Choose </a:t>
            </a:r>
            <a:r>
              <a:rPr lang="en-US" sz="2000" i="1" dirty="0">
                <a:latin typeface="+mn-lt"/>
              </a:rPr>
              <a:t>a chart </a:t>
            </a:r>
            <a:r>
              <a:rPr lang="en-US" sz="2000" i="1" dirty="0" smtClean="0">
                <a:latin typeface="+mn-lt"/>
              </a:rPr>
              <a:t>style.</a:t>
            </a:r>
          </a:p>
          <a:p>
            <a:pPr marL="468313" indent="-192088">
              <a:spcBef>
                <a:spcPts val="0"/>
              </a:spcBef>
            </a:pPr>
            <a:r>
              <a:rPr lang="en-US" sz="2000" i="1" dirty="0" smtClean="0">
                <a:latin typeface="+mn-lt"/>
              </a:rPr>
              <a:t>Modify formatting </a:t>
            </a:r>
            <a:r>
              <a:rPr lang="en-US" sz="2000" i="1" dirty="0">
                <a:latin typeface="+mn-lt"/>
              </a:rPr>
              <a:t>and titles</a:t>
            </a:r>
            <a:r>
              <a:rPr lang="en-US" sz="2000" i="1" dirty="0" smtClean="0">
                <a:latin typeface="+mn-lt"/>
              </a:rPr>
              <a:t>.</a:t>
            </a:r>
          </a:p>
          <a:p>
            <a:pPr marL="468313" indent="-192088">
              <a:spcBef>
                <a:spcPts val="0"/>
              </a:spcBef>
            </a:pPr>
            <a:r>
              <a:rPr lang="en-US" sz="2000" i="1" dirty="0" smtClean="0">
                <a:latin typeface="+mn-lt"/>
              </a:rPr>
              <a:t>Position </a:t>
            </a:r>
            <a:r>
              <a:rPr lang="en-US" sz="2000" i="1" dirty="0">
                <a:latin typeface="+mn-lt"/>
              </a:rPr>
              <a:t>the finished chart on </a:t>
            </a:r>
            <a:r>
              <a:rPr lang="en-US" sz="2000" i="1" dirty="0" smtClean="0">
                <a:latin typeface="+mn-lt"/>
              </a:rPr>
              <a:t>worksheet </a:t>
            </a:r>
            <a:r>
              <a:rPr lang="en-US" sz="2000" i="1" dirty="0">
                <a:latin typeface="+mn-lt"/>
              </a:rPr>
              <a:t>or move </a:t>
            </a:r>
            <a:r>
              <a:rPr lang="en-US" sz="2000" i="1" dirty="0" smtClean="0">
                <a:latin typeface="+mn-lt"/>
              </a:rPr>
              <a:t>to new </a:t>
            </a:r>
            <a:r>
              <a:rPr lang="en-US" sz="2000" i="1" dirty="0">
                <a:latin typeface="+mn-lt"/>
              </a:rPr>
              <a:t>sheet.</a:t>
            </a:r>
            <a:endParaRPr lang="en-US" sz="2000" i="1" dirty="0" smtClean="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Creating Charts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53000" y="1890365"/>
            <a:ext cx="3657600" cy="3077271"/>
          </a:xfrm>
          <a:prstGeom prst="rect">
            <a:avLst/>
          </a:prstGeom>
        </p:spPr>
      </p:pic>
    </p:spTree>
    <p:extLst>
      <p:ext uri="{BB962C8B-B14F-4D97-AF65-F5344CB8AC3E}">
        <p14:creationId xmlns:p14="http://schemas.microsoft.com/office/powerpoint/2010/main" xmlns="" val="2220697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Chart Types</a:t>
            </a:r>
            <a:endParaRPr lang="en-US" sz="4000" dirty="0"/>
          </a:p>
        </p:txBody>
      </p:sp>
      <p:sp>
        <p:nvSpPr>
          <p:cNvPr id="4" name="Rectangle 3"/>
          <p:cNvSpPr/>
          <p:nvPr/>
        </p:nvSpPr>
        <p:spPr>
          <a:xfrm>
            <a:off x="457200" y="1524000"/>
            <a:ext cx="3886200" cy="3939540"/>
          </a:xfrm>
          <a:prstGeom prst="rect">
            <a:avLst/>
          </a:prstGeom>
        </p:spPr>
        <p:txBody>
          <a:bodyPr wrap="square">
            <a:spAutoFit/>
          </a:bodyPr>
          <a:lstStyle/>
          <a:p>
            <a:pPr>
              <a:spcBef>
                <a:spcPts val="1200"/>
              </a:spcBef>
            </a:pPr>
            <a:r>
              <a:rPr lang="en-US" sz="2000" i="1" dirty="0" smtClean="0">
                <a:latin typeface="+mn-lt"/>
              </a:rPr>
              <a:t>The </a:t>
            </a:r>
            <a:r>
              <a:rPr lang="en-US" sz="2000" i="1" dirty="0">
                <a:latin typeface="+mn-lt"/>
              </a:rPr>
              <a:t>best type of chart depends on the data you want to illustrate. </a:t>
            </a:r>
            <a:r>
              <a:rPr lang="en-US" sz="2000" i="1" dirty="0" smtClean="0">
                <a:latin typeface="+mn-lt"/>
              </a:rPr>
              <a:t>For example, pie charts are </a:t>
            </a:r>
            <a:r>
              <a:rPr lang="en-US" sz="2000" i="1" dirty="0">
                <a:latin typeface="+mn-lt"/>
              </a:rPr>
              <a:t>best for showing each data value as a percentage of the whole. </a:t>
            </a:r>
            <a:endParaRPr lang="en-US" sz="2000" i="1" dirty="0" smtClean="0">
              <a:latin typeface="+mn-lt"/>
            </a:endParaRPr>
          </a:p>
          <a:p>
            <a:pPr>
              <a:spcBef>
                <a:spcPts val="1200"/>
              </a:spcBef>
            </a:pPr>
            <a:r>
              <a:rPr lang="en-US" sz="2000" i="1" dirty="0" smtClean="0">
                <a:latin typeface="+mn-lt"/>
              </a:rPr>
              <a:t>When you select a chart, </a:t>
            </a:r>
            <a:r>
              <a:rPr lang="en-US" sz="2000" i="1" dirty="0">
                <a:latin typeface="+mn-lt"/>
              </a:rPr>
              <a:t>two contextual chart tabs are </a:t>
            </a:r>
            <a:r>
              <a:rPr lang="en-US" sz="2000" i="1" dirty="0" smtClean="0">
                <a:latin typeface="+mn-lt"/>
              </a:rPr>
              <a:t>visible</a:t>
            </a:r>
            <a:r>
              <a:rPr lang="en-US" sz="2000" i="1" dirty="0">
                <a:latin typeface="+mn-lt"/>
              </a:rPr>
              <a:t>; the Chart Layout </a:t>
            </a:r>
            <a:r>
              <a:rPr lang="en-US" sz="2000" i="1" dirty="0" smtClean="0">
                <a:latin typeface="+mn-lt"/>
              </a:rPr>
              <a:t>tab (e.g., chart title and labels) </a:t>
            </a:r>
            <a:r>
              <a:rPr lang="en-US" sz="2000" i="1" dirty="0">
                <a:latin typeface="+mn-lt"/>
              </a:rPr>
              <a:t>and the Format </a:t>
            </a:r>
            <a:r>
              <a:rPr lang="en-US" sz="2000" i="1" dirty="0" smtClean="0">
                <a:latin typeface="+mn-lt"/>
              </a:rPr>
              <a:t>tab (e.g., style and background fill</a:t>
            </a:r>
            <a:r>
              <a:rPr lang="en-US" sz="2000" i="1" dirty="0" smtClean="0">
                <a:latin typeface="+mn-lt"/>
              </a:rPr>
              <a:t>).</a:t>
            </a:r>
            <a:endParaRPr lang="en-US" sz="2000" i="1" dirty="0" smtClean="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Chart Types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76800" y="2198833"/>
            <a:ext cx="3657600" cy="2638738"/>
          </a:xfrm>
          <a:prstGeom prst="rect">
            <a:avLst/>
          </a:prstGeom>
        </p:spPr>
      </p:pic>
    </p:spTree>
    <p:extLst>
      <p:ext uri="{BB962C8B-B14F-4D97-AF65-F5344CB8AC3E}">
        <p14:creationId xmlns:p14="http://schemas.microsoft.com/office/powerpoint/2010/main" xmlns="" val="1340582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Creating Sparklines</a:t>
            </a:r>
            <a:endParaRPr lang="en-US" sz="4000" dirty="0"/>
          </a:p>
        </p:txBody>
      </p:sp>
      <p:sp>
        <p:nvSpPr>
          <p:cNvPr id="4" name="Rectangle 3"/>
          <p:cNvSpPr/>
          <p:nvPr/>
        </p:nvSpPr>
        <p:spPr>
          <a:xfrm>
            <a:off x="457200" y="1506507"/>
            <a:ext cx="3886200" cy="4247317"/>
          </a:xfrm>
          <a:prstGeom prst="rect">
            <a:avLst/>
          </a:prstGeom>
        </p:spPr>
        <p:txBody>
          <a:bodyPr wrap="square">
            <a:spAutoFit/>
          </a:bodyPr>
          <a:lstStyle/>
          <a:p>
            <a:pPr>
              <a:spcBef>
                <a:spcPts val="1200"/>
              </a:spcBef>
            </a:pPr>
            <a:r>
              <a:rPr lang="en-US" sz="2000" i="1" dirty="0" smtClean="0">
                <a:latin typeface="+mn-lt"/>
              </a:rPr>
              <a:t>A </a:t>
            </a:r>
            <a:r>
              <a:rPr lang="en-US" sz="2000" i="1" dirty="0">
                <a:latin typeface="+mn-lt"/>
              </a:rPr>
              <a:t>sparkline is a mini-chart within an Excel worksheet </a:t>
            </a:r>
            <a:r>
              <a:rPr lang="en-US" sz="2000" i="1" dirty="0" smtClean="0">
                <a:latin typeface="+mn-lt"/>
              </a:rPr>
              <a:t>cell </a:t>
            </a:r>
            <a:r>
              <a:rPr lang="en-US" sz="2000" i="1" dirty="0">
                <a:latin typeface="+mn-lt"/>
              </a:rPr>
              <a:t>meant to show a large amount of graphical information in limited </a:t>
            </a:r>
            <a:r>
              <a:rPr lang="en-US" sz="2000" i="1" dirty="0" smtClean="0">
                <a:latin typeface="+mn-lt"/>
              </a:rPr>
              <a:t>space.</a:t>
            </a:r>
          </a:p>
          <a:p>
            <a:pPr>
              <a:spcBef>
                <a:spcPts val="1200"/>
              </a:spcBef>
            </a:pPr>
            <a:r>
              <a:rPr lang="en-US" sz="2000" i="1" dirty="0" smtClean="0">
                <a:latin typeface="+mn-lt"/>
              </a:rPr>
              <a:t>Three types of </a:t>
            </a:r>
            <a:r>
              <a:rPr lang="en-US" sz="2000" i="1" dirty="0" err="1" smtClean="0">
                <a:latin typeface="+mn-lt"/>
              </a:rPr>
              <a:t>sparklines</a:t>
            </a:r>
            <a:r>
              <a:rPr lang="en-US" sz="2000" i="1" dirty="0" smtClean="0">
                <a:latin typeface="+mn-lt"/>
              </a:rPr>
              <a:t>:</a:t>
            </a:r>
          </a:p>
          <a:p>
            <a:pPr marL="468313" indent="-234950">
              <a:spcBef>
                <a:spcPts val="0"/>
              </a:spcBef>
            </a:pPr>
            <a:r>
              <a:rPr lang="en-US" sz="2000" i="1" dirty="0" smtClean="0">
                <a:latin typeface="+mn-lt"/>
              </a:rPr>
              <a:t>A </a:t>
            </a:r>
            <a:r>
              <a:rPr lang="en-US" sz="2000" i="1" dirty="0">
                <a:latin typeface="+mn-lt"/>
              </a:rPr>
              <a:t>line sparkline shows a trend over </a:t>
            </a:r>
            <a:r>
              <a:rPr lang="en-US" sz="2000" i="1" dirty="0" smtClean="0">
                <a:latin typeface="+mn-lt"/>
              </a:rPr>
              <a:t>time.</a:t>
            </a:r>
          </a:p>
          <a:p>
            <a:pPr marL="468313" indent="-234950">
              <a:spcBef>
                <a:spcPts val="0"/>
              </a:spcBef>
            </a:pPr>
            <a:r>
              <a:rPr lang="en-US" sz="2000" i="1" dirty="0" smtClean="0">
                <a:latin typeface="+mn-lt"/>
              </a:rPr>
              <a:t>A </a:t>
            </a:r>
            <a:r>
              <a:rPr lang="en-US" sz="2000" i="1" dirty="0">
                <a:latin typeface="+mn-lt"/>
              </a:rPr>
              <a:t>column sparkline </a:t>
            </a:r>
            <a:r>
              <a:rPr lang="en-US" sz="2000" i="1" dirty="0" smtClean="0">
                <a:latin typeface="+mn-lt"/>
              </a:rPr>
              <a:t>highlights trends </a:t>
            </a:r>
            <a:r>
              <a:rPr lang="en-US" sz="2000" i="1" dirty="0">
                <a:latin typeface="+mn-lt"/>
              </a:rPr>
              <a:t>in columnar form</a:t>
            </a:r>
            <a:r>
              <a:rPr lang="en-US" sz="2000" i="1" dirty="0" smtClean="0">
                <a:latin typeface="+mn-lt"/>
              </a:rPr>
              <a:t>.</a:t>
            </a:r>
          </a:p>
          <a:p>
            <a:pPr marL="468313" indent="-234950">
              <a:spcBef>
                <a:spcPts val="0"/>
              </a:spcBef>
            </a:pPr>
            <a:r>
              <a:rPr lang="en-US" sz="2000" i="1" dirty="0" smtClean="0">
                <a:latin typeface="+mn-lt"/>
              </a:rPr>
              <a:t>A Win/Loss sparkline shows </a:t>
            </a:r>
            <a:r>
              <a:rPr lang="en-US" sz="2000" i="1" dirty="0">
                <a:latin typeface="+mn-lt"/>
              </a:rPr>
              <a:t>positive and negative </a:t>
            </a:r>
            <a:r>
              <a:rPr lang="en-US" sz="2000" i="1" dirty="0" smtClean="0">
                <a:latin typeface="+mn-lt"/>
              </a:rPr>
              <a:t>values.</a:t>
            </a: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Creating Sparklines</a:t>
            </a:r>
            <a:endParaRPr lang="en-US" sz="1100" dirty="0">
              <a:solidFill>
                <a:srgbClr val="65AA3B"/>
              </a:solidFill>
            </a:endParaRPr>
          </a:p>
        </p:txBody>
      </p:sp>
      <p:grpSp>
        <p:nvGrpSpPr>
          <p:cNvPr id="2" name="Group 1"/>
          <p:cNvGrpSpPr/>
          <p:nvPr/>
        </p:nvGrpSpPr>
        <p:grpSpPr>
          <a:xfrm>
            <a:off x="4953000" y="1567644"/>
            <a:ext cx="3657600" cy="4125042"/>
            <a:chOff x="4824495" y="1395719"/>
            <a:chExt cx="3657600" cy="4125042"/>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4495" y="4310183"/>
              <a:ext cx="3657600" cy="1210578"/>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24495" y="1395719"/>
              <a:ext cx="3657600" cy="2632765"/>
            </a:xfrm>
            <a:prstGeom prst="rect">
              <a:avLst/>
            </a:prstGeom>
          </p:spPr>
        </p:pic>
      </p:grpSp>
    </p:spTree>
    <p:extLst>
      <p:ext uri="{BB962C8B-B14F-4D97-AF65-F5344CB8AC3E}">
        <p14:creationId xmlns:p14="http://schemas.microsoft.com/office/powerpoint/2010/main" xmlns="" val="1340582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Inserting Pictures</a:t>
            </a:r>
            <a:endParaRPr lang="en-US" sz="4000" dirty="0"/>
          </a:p>
        </p:txBody>
      </p:sp>
      <p:sp>
        <p:nvSpPr>
          <p:cNvPr id="4" name="Rectangle 3"/>
          <p:cNvSpPr/>
          <p:nvPr/>
        </p:nvSpPr>
        <p:spPr>
          <a:xfrm>
            <a:off x="457200" y="1769039"/>
            <a:ext cx="3886200" cy="3016210"/>
          </a:xfrm>
          <a:prstGeom prst="rect">
            <a:avLst/>
          </a:prstGeom>
        </p:spPr>
        <p:txBody>
          <a:bodyPr wrap="square">
            <a:spAutoFit/>
          </a:bodyPr>
          <a:lstStyle/>
          <a:p>
            <a:pPr>
              <a:spcBef>
                <a:spcPts val="1200"/>
              </a:spcBef>
            </a:pPr>
            <a:r>
              <a:rPr lang="en-US" sz="2000" i="1" dirty="0">
                <a:latin typeface="+mn-lt"/>
              </a:rPr>
              <a:t>It’s easy to add visual interest to your spreadsheets by inserting a picture or two that supports the data contained on the spreadsheets. </a:t>
            </a:r>
          </a:p>
          <a:p>
            <a:pPr>
              <a:spcBef>
                <a:spcPts val="1200"/>
              </a:spcBef>
            </a:pPr>
            <a:r>
              <a:rPr lang="en-US" sz="2000" i="1" dirty="0" smtClean="0">
                <a:latin typeface="+mn-lt"/>
              </a:rPr>
              <a:t>Click where you want </a:t>
            </a:r>
            <a:r>
              <a:rPr lang="en-US" sz="2000" i="1" dirty="0">
                <a:latin typeface="+mn-lt"/>
              </a:rPr>
              <a:t>to insert the </a:t>
            </a:r>
            <a:r>
              <a:rPr lang="en-US" sz="2000" i="1" dirty="0" smtClean="0">
                <a:latin typeface="+mn-lt"/>
              </a:rPr>
              <a:t>picture, click Insert </a:t>
            </a:r>
            <a:r>
              <a:rPr lang="en-US" sz="2000" i="1" dirty="0">
                <a:latin typeface="+mn-lt"/>
              </a:rPr>
              <a:t>menu</a:t>
            </a:r>
            <a:r>
              <a:rPr lang="en-US" sz="2000" i="1" dirty="0" smtClean="0">
                <a:latin typeface="+mn-lt"/>
              </a:rPr>
              <a:t>, choose Photo</a:t>
            </a:r>
            <a:r>
              <a:rPr lang="en-US" sz="2000" i="1" dirty="0">
                <a:latin typeface="+mn-lt"/>
              </a:rPr>
              <a:t>, and </a:t>
            </a:r>
            <a:r>
              <a:rPr lang="en-US" sz="2000" i="1" dirty="0" smtClean="0">
                <a:latin typeface="+mn-lt"/>
              </a:rPr>
              <a:t>click the </a:t>
            </a:r>
            <a:r>
              <a:rPr lang="en-US" sz="2000" i="1" dirty="0">
                <a:latin typeface="+mn-lt"/>
              </a:rPr>
              <a:t>Picture from File option.</a:t>
            </a:r>
            <a:endParaRPr lang="en-US" sz="2000" i="1" dirty="0" smtClean="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Inserting Pictures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76800" y="1654028"/>
            <a:ext cx="3657600" cy="3246232"/>
          </a:xfrm>
          <a:prstGeom prst="rect">
            <a:avLst/>
          </a:prstGeom>
        </p:spPr>
      </p:pic>
    </p:spTree>
    <p:extLst>
      <p:ext uri="{BB962C8B-B14F-4D97-AF65-F5344CB8AC3E}">
        <p14:creationId xmlns:p14="http://schemas.microsoft.com/office/powerpoint/2010/main" xmlns="" val="7466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Well-Formed Spreadsheets</a:t>
            </a:r>
            <a:endParaRPr lang="en-US" sz="4000" dirty="0"/>
          </a:p>
        </p:txBody>
      </p:sp>
      <p:sp>
        <p:nvSpPr>
          <p:cNvPr id="6" name="Rectangle 5"/>
          <p:cNvSpPr/>
          <p:nvPr/>
        </p:nvSpPr>
        <p:spPr>
          <a:xfrm>
            <a:off x="4572000" y="2372422"/>
            <a:ext cx="4191000" cy="2092881"/>
          </a:xfrm>
          <a:prstGeom prst="rect">
            <a:avLst/>
          </a:prstGeom>
        </p:spPr>
        <p:txBody>
          <a:bodyPr wrap="square">
            <a:spAutoFit/>
          </a:bodyPr>
          <a:lstStyle/>
          <a:p>
            <a:pPr>
              <a:spcBef>
                <a:spcPts val="1200"/>
              </a:spcBef>
            </a:pPr>
            <a:r>
              <a:rPr lang="en-US" sz="2000" i="1" dirty="0">
                <a:latin typeface="+mn-lt"/>
              </a:rPr>
              <a:t>Well-formed spreadsheets are neatly organized and properly formatted to help support financial reporting and decision making</a:t>
            </a:r>
            <a:r>
              <a:rPr lang="en-US" sz="2000" i="1" dirty="0" smtClean="0">
                <a:latin typeface="+mn-lt"/>
              </a:rPr>
              <a:t>.</a:t>
            </a:r>
          </a:p>
          <a:p>
            <a:pPr>
              <a:spcBef>
                <a:spcPts val="1200"/>
              </a:spcBef>
            </a:pPr>
            <a:r>
              <a:rPr lang="en-US" sz="2000" i="1" dirty="0" smtClean="0">
                <a:latin typeface="+mn-lt"/>
              </a:rPr>
              <a:t>Before entering </a:t>
            </a:r>
            <a:r>
              <a:rPr lang="en-US" sz="2000" i="1" dirty="0">
                <a:latin typeface="+mn-lt"/>
              </a:rPr>
              <a:t>any data, </a:t>
            </a:r>
            <a:r>
              <a:rPr lang="en-US" sz="2000" i="1" dirty="0" smtClean="0">
                <a:latin typeface="+mn-lt"/>
              </a:rPr>
              <a:t>plan </a:t>
            </a:r>
            <a:r>
              <a:rPr lang="en-US" sz="2000" i="1" dirty="0">
                <a:latin typeface="+mn-lt"/>
              </a:rPr>
              <a:t>the </a:t>
            </a:r>
            <a:r>
              <a:rPr lang="en-US" sz="2000" i="1" dirty="0" smtClean="0">
                <a:latin typeface="+mn-lt"/>
              </a:rPr>
              <a:t>layout.</a:t>
            </a:r>
          </a:p>
        </p:txBody>
      </p:sp>
      <p:sp>
        <p:nvSpPr>
          <p:cNvPr id="7"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Overview of Spreadsheets &gt; Well-Formed Spreadsheets</a:t>
            </a:r>
            <a:endParaRPr lang="en-US" sz="1100" dirty="0">
              <a:solidFill>
                <a:srgbClr val="65AA3B"/>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2231565"/>
            <a:ext cx="3657600" cy="2374595"/>
          </a:xfrm>
          <a:prstGeom prst="rect">
            <a:avLst/>
          </a:prstGeom>
        </p:spPr>
      </p:pic>
    </p:spTree>
    <p:extLst>
      <p:ext uri="{BB962C8B-B14F-4D97-AF65-F5344CB8AC3E}">
        <p14:creationId xmlns:p14="http://schemas.microsoft.com/office/powerpoint/2010/main" xmlns="" val="3568536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Integration: Inserting Graphics From PowerPoint</a:t>
            </a:r>
            <a:endParaRPr lang="en-US" sz="4000" dirty="0"/>
          </a:p>
        </p:txBody>
      </p:sp>
      <p:sp>
        <p:nvSpPr>
          <p:cNvPr id="4" name="Rectangle 3"/>
          <p:cNvSpPr/>
          <p:nvPr/>
        </p:nvSpPr>
        <p:spPr>
          <a:xfrm>
            <a:off x="457200" y="1856063"/>
            <a:ext cx="3886200" cy="3631763"/>
          </a:xfrm>
          <a:prstGeom prst="rect">
            <a:avLst/>
          </a:prstGeom>
        </p:spPr>
        <p:txBody>
          <a:bodyPr wrap="square">
            <a:spAutoFit/>
          </a:bodyPr>
          <a:lstStyle/>
          <a:p>
            <a:pPr>
              <a:spcBef>
                <a:spcPts val="1200"/>
              </a:spcBef>
            </a:pPr>
            <a:r>
              <a:rPr lang="en-US" sz="2000" i="1" dirty="0" smtClean="0">
                <a:latin typeface="+mn-lt"/>
              </a:rPr>
              <a:t>In PowerPoint:</a:t>
            </a:r>
          </a:p>
          <a:p>
            <a:pPr marL="509588" indent="-276225">
              <a:spcBef>
                <a:spcPts val="0"/>
              </a:spcBef>
            </a:pPr>
            <a:r>
              <a:rPr lang="en-US" sz="2000" i="1" dirty="0" smtClean="0">
                <a:latin typeface="+mn-lt"/>
              </a:rPr>
              <a:t>Click </a:t>
            </a:r>
            <a:r>
              <a:rPr lang="en-US" sz="2000" i="1" dirty="0">
                <a:latin typeface="+mn-lt"/>
              </a:rPr>
              <a:t>the graphic’s border to select the entire </a:t>
            </a:r>
            <a:r>
              <a:rPr lang="en-US" sz="2000" i="1" dirty="0" smtClean="0">
                <a:latin typeface="+mn-lt"/>
              </a:rPr>
              <a:t>graphic.</a:t>
            </a:r>
          </a:p>
          <a:p>
            <a:pPr marL="509588" indent="-276225">
              <a:spcBef>
                <a:spcPts val="0"/>
              </a:spcBef>
            </a:pPr>
            <a:r>
              <a:rPr lang="en-US" sz="2000" i="1" dirty="0" smtClean="0">
                <a:latin typeface="+mn-lt"/>
              </a:rPr>
              <a:t>Control-click </a:t>
            </a:r>
            <a:r>
              <a:rPr lang="en-US" sz="2000" i="1" dirty="0">
                <a:latin typeface="+mn-lt"/>
              </a:rPr>
              <a:t>in the white space inside the border to display the shortcut menu. </a:t>
            </a:r>
            <a:endParaRPr lang="en-US" sz="2000" i="1" dirty="0" smtClean="0">
              <a:latin typeface="+mn-lt"/>
            </a:endParaRPr>
          </a:p>
          <a:p>
            <a:pPr marL="509588" indent="-276225">
              <a:spcBef>
                <a:spcPts val="0"/>
              </a:spcBef>
            </a:pPr>
            <a:r>
              <a:rPr lang="en-US" sz="2000" i="1" dirty="0" smtClean="0">
                <a:latin typeface="+mn-lt"/>
              </a:rPr>
              <a:t>Click Copy.</a:t>
            </a:r>
          </a:p>
          <a:p>
            <a:pPr>
              <a:spcBef>
                <a:spcPts val="1200"/>
              </a:spcBef>
            </a:pPr>
            <a:r>
              <a:rPr lang="en-US" sz="2000" i="1" dirty="0" smtClean="0">
                <a:latin typeface="+mn-lt"/>
              </a:rPr>
              <a:t>In Excel, position cursor, click  Paste Special, then Paste as Picture option in </a:t>
            </a:r>
            <a:r>
              <a:rPr lang="en-US" sz="2000" i="1" dirty="0">
                <a:latin typeface="+mn-lt"/>
              </a:rPr>
              <a:t>the Paste </a:t>
            </a:r>
            <a:r>
              <a:rPr lang="en-US" sz="2000" i="1" dirty="0" smtClean="0">
                <a:latin typeface="+mn-lt"/>
              </a:rPr>
              <a:t>menu.</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Integration: Inserting Graphics From PowerPoint</a:t>
            </a:r>
            <a:endParaRPr lang="en-US" sz="1100" dirty="0">
              <a:solidFill>
                <a:srgbClr val="65AA3B"/>
              </a:solidFill>
            </a:endParaRPr>
          </a:p>
        </p:txBody>
      </p:sp>
      <p:grpSp>
        <p:nvGrpSpPr>
          <p:cNvPr id="5" name="Group 4"/>
          <p:cNvGrpSpPr/>
          <p:nvPr/>
        </p:nvGrpSpPr>
        <p:grpSpPr>
          <a:xfrm>
            <a:off x="4953000" y="1534886"/>
            <a:ext cx="3657600" cy="4295889"/>
            <a:chOff x="4800600" y="1600200"/>
            <a:chExt cx="3657600" cy="4295889"/>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00600" y="1600200"/>
              <a:ext cx="3657600" cy="218134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15000" y="3950970"/>
              <a:ext cx="1828800" cy="1945119"/>
            </a:xfrm>
            <a:prstGeom prst="rect">
              <a:avLst/>
            </a:prstGeom>
          </p:spPr>
        </p:pic>
      </p:grpSp>
    </p:spTree>
    <p:extLst>
      <p:ext uri="{BB962C8B-B14F-4D97-AF65-F5344CB8AC3E}">
        <p14:creationId xmlns:p14="http://schemas.microsoft.com/office/powerpoint/2010/main" xmlns="" val="74665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Adjusting Page Layout</a:t>
            </a:r>
            <a:endParaRPr lang="en-US" sz="4000" dirty="0"/>
          </a:p>
        </p:txBody>
      </p:sp>
      <p:sp>
        <p:nvSpPr>
          <p:cNvPr id="4" name="Rectangle 3"/>
          <p:cNvSpPr/>
          <p:nvPr/>
        </p:nvSpPr>
        <p:spPr>
          <a:xfrm>
            <a:off x="457200" y="1956336"/>
            <a:ext cx="3657600" cy="3477875"/>
          </a:xfrm>
          <a:prstGeom prst="rect">
            <a:avLst/>
          </a:prstGeom>
        </p:spPr>
        <p:txBody>
          <a:bodyPr wrap="square">
            <a:spAutoFit/>
          </a:bodyPr>
          <a:lstStyle/>
          <a:p>
            <a:pPr>
              <a:spcBef>
                <a:spcPts val="1200"/>
              </a:spcBef>
            </a:pPr>
            <a:r>
              <a:rPr lang="en-US" sz="2000" i="1" dirty="0">
                <a:latin typeface="+mn-lt"/>
              </a:rPr>
              <a:t>There are two choices for </a:t>
            </a:r>
            <a:r>
              <a:rPr lang="en-US" sz="2000" i="1" dirty="0" smtClean="0">
                <a:latin typeface="+mn-lt"/>
              </a:rPr>
              <a:t>Gridlines</a:t>
            </a:r>
            <a:r>
              <a:rPr lang="en-US" sz="2000" i="1" dirty="0">
                <a:latin typeface="+mn-lt"/>
              </a:rPr>
              <a:t>: </a:t>
            </a:r>
            <a:r>
              <a:rPr lang="en-US" sz="2000" i="1" dirty="0" smtClean="0">
                <a:latin typeface="+mn-lt"/>
              </a:rPr>
              <a:t> in the View group and in the Print group.</a:t>
            </a:r>
          </a:p>
          <a:p>
            <a:pPr>
              <a:spcBef>
                <a:spcPts val="1200"/>
              </a:spcBef>
            </a:pPr>
            <a:r>
              <a:rPr lang="en-US" sz="2000" i="1" dirty="0" smtClean="0">
                <a:latin typeface="+mn-lt"/>
              </a:rPr>
              <a:t>The Orientation </a:t>
            </a:r>
            <a:r>
              <a:rPr lang="en-US" sz="2000" i="1" dirty="0">
                <a:latin typeface="+mn-lt"/>
              </a:rPr>
              <a:t>of </a:t>
            </a:r>
            <a:r>
              <a:rPr lang="en-US" sz="2000" i="1" dirty="0" smtClean="0">
                <a:latin typeface="+mn-lt"/>
              </a:rPr>
              <a:t>worksheets (Portrait or Landscape) is important when viewing and printing.</a:t>
            </a:r>
          </a:p>
          <a:p>
            <a:pPr>
              <a:spcBef>
                <a:spcPts val="1200"/>
              </a:spcBef>
            </a:pPr>
            <a:r>
              <a:rPr lang="en-US" sz="2000" i="1" dirty="0" smtClean="0">
                <a:latin typeface="+mn-lt"/>
              </a:rPr>
              <a:t>Headers and Footers appear when viewing and printing worksheets.</a:t>
            </a: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Adjusting Page Layout</a:t>
            </a:r>
            <a:endParaRPr lang="en-US" sz="1100" dirty="0">
              <a:solidFill>
                <a:srgbClr val="65AA3B"/>
              </a:solidFill>
            </a:endParaRPr>
          </a:p>
        </p:txBody>
      </p:sp>
      <p:grpSp>
        <p:nvGrpSpPr>
          <p:cNvPr id="7" name="Group 6"/>
          <p:cNvGrpSpPr/>
          <p:nvPr/>
        </p:nvGrpSpPr>
        <p:grpSpPr>
          <a:xfrm>
            <a:off x="4465674" y="1562755"/>
            <a:ext cx="3657600" cy="4265036"/>
            <a:chOff x="4465674" y="1562755"/>
            <a:chExt cx="3657600" cy="4265036"/>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465674" y="2901663"/>
              <a:ext cx="3657600" cy="78681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65674" y="1562755"/>
              <a:ext cx="3657600" cy="1177447"/>
            </a:xfrm>
            <a:prstGeom prst="rect">
              <a:avLst/>
            </a:prstGeom>
          </p:spPr>
        </p:pic>
        <p:pic>
          <p:nvPicPr>
            <p:cNvPr id="5" name="Picture 4"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380074" y="3849935"/>
              <a:ext cx="1828800" cy="1977856"/>
            </a:xfrm>
            <a:prstGeom prst="rect">
              <a:avLst/>
            </a:prstGeom>
          </p:spPr>
        </p:pic>
      </p:grpSp>
    </p:spTree>
    <p:extLst>
      <p:ext uri="{BB962C8B-B14F-4D97-AF65-F5344CB8AC3E}">
        <p14:creationId xmlns:p14="http://schemas.microsoft.com/office/powerpoint/2010/main" xmlns="" val="74665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Printing Spreadsheets</a:t>
            </a:r>
            <a:endParaRPr lang="en-US" sz="4000" dirty="0"/>
          </a:p>
        </p:txBody>
      </p:sp>
      <p:sp>
        <p:nvSpPr>
          <p:cNvPr id="4" name="Rectangle 3"/>
          <p:cNvSpPr/>
          <p:nvPr/>
        </p:nvSpPr>
        <p:spPr>
          <a:xfrm>
            <a:off x="457200" y="1367517"/>
            <a:ext cx="3897086" cy="4247317"/>
          </a:xfrm>
          <a:prstGeom prst="rect">
            <a:avLst/>
          </a:prstGeom>
        </p:spPr>
        <p:txBody>
          <a:bodyPr wrap="square">
            <a:spAutoFit/>
          </a:bodyPr>
          <a:lstStyle/>
          <a:p>
            <a:pPr>
              <a:spcBef>
                <a:spcPts val="1200"/>
              </a:spcBef>
            </a:pPr>
            <a:r>
              <a:rPr lang="en-US" sz="2000" i="1" dirty="0" smtClean="0">
                <a:latin typeface="+mn-lt"/>
              </a:rPr>
              <a:t>To </a:t>
            </a:r>
            <a:r>
              <a:rPr lang="en-US" sz="2000" i="1" dirty="0">
                <a:latin typeface="+mn-lt"/>
              </a:rPr>
              <a:t>control </a:t>
            </a:r>
            <a:r>
              <a:rPr lang="en-US" sz="2000" i="1" dirty="0" smtClean="0">
                <a:latin typeface="+mn-lt"/>
              </a:rPr>
              <a:t>data flow </a:t>
            </a:r>
            <a:r>
              <a:rPr lang="en-US" sz="2000" i="1" dirty="0">
                <a:latin typeface="+mn-lt"/>
              </a:rPr>
              <a:t>from one page to another, </a:t>
            </a:r>
            <a:r>
              <a:rPr lang="en-US" sz="2000" i="1" dirty="0" smtClean="0">
                <a:latin typeface="+mn-lt"/>
              </a:rPr>
              <a:t>add </a:t>
            </a:r>
            <a:r>
              <a:rPr lang="en-US" sz="2000" i="1" dirty="0">
                <a:latin typeface="+mn-lt"/>
              </a:rPr>
              <a:t>page breaks</a:t>
            </a:r>
            <a:r>
              <a:rPr lang="en-US" sz="2000" i="1" dirty="0" smtClean="0">
                <a:latin typeface="+mn-lt"/>
              </a:rPr>
              <a:t>.</a:t>
            </a:r>
          </a:p>
          <a:p>
            <a:pPr>
              <a:spcBef>
                <a:spcPts val="1200"/>
              </a:spcBef>
            </a:pPr>
            <a:r>
              <a:rPr lang="en-US" sz="2000" i="1" dirty="0" smtClean="0">
                <a:latin typeface="+mn-lt"/>
              </a:rPr>
              <a:t>To print only a portion </a:t>
            </a:r>
            <a:r>
              <a:rPr lang="en-US" sz="2000" i="1" dirty="0">
                <a:latin typeface="+mn-lt"/>
              </a:rPr>
              <a:t>of a </a:t>
            </a:r>
            <a:r>
              <a:rPr lang="en-US" sz="2000" i="1" dirty="0" smtClean="0">
                <a:latin typeface="+mn-lt"/>
              </a:rPr>
              <a:t>sheet, set </a:t>
            </a:r>
            <a:r>
              <a:rPr lang="en-US" sz="2000" i="1" dirty="0">
                <a:latin typeface="+mn-lt"/>
              </a:rPr>
              <a:t>a print </a:t>
            </a:r>
            <a:r>
              <a:rPr lang="en-US" sz="2000" i="1" dirty="0" smtClean="0">
                <a:latin typeface="+mn-lt"/>
              </a:rPr>
              <a:t>area.</a:t>
            </a:r>
          </a:p>
          <a:p>
            <a:pPr>
              <a:spcBef>
                <a:spcPts val="1200"/>
              </a:spcBef>
            </a:pPr>
            <a:r>
              <a:rPr lang="en-US" sz="2000" i="1" dirty="0" smtClean="0">
                <a:latin typeface="+mn-lt"/>
              </a:rPr>
              <a:t>To add print titles to multiple pages, designate the </a:t>
            </a:r>
            <a:r>
              <a:rPr lang="en-US" sz="2000" i="1" dirty="0">
                <a:latin typeface="+mn-lt"/>
              </a:rPr>
              <a:t>“Rows to repeat at </a:t>
            </a:r>
            <a:r>
              <a:rPr lang="en-US" sz="2000" i="1" dirty="0" smtClean="0">
                <a:latin typeface="+mn-lt"/>
              </a:rPr>
              <a:t>top.”</a:t>
            </a:r>
          </a:p>
          <a:p>
            <a:pPr>
              <a:spcBef>
                <a:spcPts val="1200"/>
              </a:spcBef>
            </a:pPr>
            <a:r>
              <a:rPr lang="en-US" sz="2000" i="1" dirty="0">
                <a:latin typeface="+mn-lt"/>
              </a:rPr>
              <a:t>Scaling lets you adjust the height and width of a printout’s contents </a:t>
            </a:r>
            <a:r>
              <a:rPr lang="en-US" sz="2000" i="1" dirty="0" smtClean="0">
                <a:latin typeface="+mn-lt"/>
              </a:rPr>
              <a:t>to </a:t>
            </a:r>
            <a:r>
              <a:rPr lang="en-US" sz="2000" i="1" dirty="0">
                <a:latin typeface="+mn-lt"/>
              </a:rPr>
              <a:t>fit more data on a single sheet.</a:t>
            </a:r>
            <a:endParaRPr lang="en-US" sz="2000" i="1" dirty="0" smtClean="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Spreadsheet Graphics &gt; Printing Spreadsheets</a:t>
            </a:r>
            <a:endParaRPr lang="en-US" sz="1100" dirty="0">
              <a:solidFill>
                <a:srgbClr val="65AA3B"/>
              </a:solidFill>
            </a:endParaRPr>
          </a:p>
        </p:txBody>
      </p:sp>
      <p:grpSp>
        <p:nvGrpSpPr>
          <p:cNvPr id="8" name="Group 7"/>
          <p:cNvGrpSpPr/>
          <p:nvPr/>
        </p:nvGrpSpPr>
        <p:grpSpPr>
          <a:xfrm>
            <a:off x="4639846" y="1440546"/>
            <a:ext cx="3911009" cy="4101258"/>
            <a:chOff x="4648200" y="1424511"/>
            <a:chExt cx="3911009" cy="4101258"/>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58809" y="1424511"/>
              <a:ext cx="2743200" cy="1193105"/>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48200" y="2934565"/>
              <a:ext cx="1828800" cy="1808251"/>
            </a:xfrm>
            <a:prstGeom prst="rect">
              <a:avLst/>
            </a:prstGeom>
          </p:spPr>
        </p:pic>
        <p:pic>
          <p:nvPicPr>
            <p:cNvPr id="5" name="Picture 4" descr="Screen Clipping"/>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6700283" y="3537315"/>
              <a:ext cx="1828800" cy="602750"/>
            </a:xfrm>
            <a:prstGeom prst="rect">
              <a:avLst/>
            </a:prstGeom>
          </p:spPr>
        </p:pic>
        <p:pic>
          <p:nvPicPr>
            <p:cNvPr id="7" name="Picture 6" descr="Screen Clippi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901609" y="5059764"/>
              <a:ext cx="3657600" cy="466005"/>
            </a:xfrm>
            <a:prstGeom prst="rect">
              <a:avLst/>
            </a:prstGeom>
          </p:spPr>
        </p:pic>
      </p:grpSp>
    </p:spTree>
    <p:extLst>
      <p:ext uri="{BB962C8B-B14F-4D97-AF65-F5344CB8AC3E}">
        <p14:creationId xmlns:p14="http://schemas.microsoft.com/office/powerpoint/2010/main" xmlns="" val="74665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144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Advanced Spreadsheet Tools</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935707965"/>
              </p:ext>
            </p:extLst>
          </p:nvPr>
        </p:nvGraphicFramePr>
        <p:xfrm>
          <a:off x="457200" y="4648200"/>
          <a:ext cx="4001632" cy="1280160"/>
        </p:xfrm>
        <a:graphic>
          <a:graphicData uri="http://schemas.openxmlformats.org/drawingml/2006/table">
            <a:tbl>
              <a:tblPr>
                <a:tableStyleId>{5C22544A-7EE6-4342-B048-85BDC9FD1C3A}</a:tableStyleId>
              </a:tblPr>
              <a:tblGrid>
                <a:gridCol w="4001632"/>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Pivot Tables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Data Tools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Add-Ins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Advanced Spreadsheet Tools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43200" y="1981200"/>
            <a:ext cx="3657600" cy="2734322"/>
          </a:xfrm>
          <a:prstGeom prst="rect">
            <a:avLst/>
          </a:prstGeom>
        </p:spPr>
      </p:pic>
    </p:spTree>
    <p:extLst>
      <p:ext uri="{BB962C8B-B14F-4D97-AF65-F5344CB8AC3E}">
        <p14:creationId xmlns:p14="http://schemas.microsoft.com/office/powerpoint/2010/main" xmlns="" val="1888297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Pivot Tables</a:t>
            </a:r>
            <a:endParaRPr lang="en-US" sz="4000" dirty="0"/>
          </a:p>
        </p:txBody>
      </p:sp>
      <p:sp>
        <p:nvSpPr>
          <p:cNvPr id="8" name="Rectangle 7"/>
          <p:cNvSpPr/>
          <p:nvPr/>
        </p:nvSpPr>
        <p:spPr>
          <a:xfrm>
            <a:off x="4800600" y="1524000"/>
            <a:ext cx="3886200" cy="3631763"/>
          </a:xfrm>
          <a:prstGeom prst="rect">
            <a:avLst/>
          </a:prstGeom>
        </p:spPr>
        <p:txBody>
          <a:bodyPr wrap="square">
            <a:spAutoFit/>
          </a:bodyPr>
          <a:lstStyle/>
          <a:p>
            <a:pPr>
              <a:spcBef>
                <a:spcPts val="1200"/>
              </a:spcBef>
            </a:pPr>
            <a:r>
              <a:rPr lang="en-US" sz="2000" i="1" dirty="0">
                <a:latin typeface="+mn-lt"/>
              </a:rPr>
              <a:t>A PivotTable is an interactive Excel table that’s used to summarize a range of data for easy reporting and </a:t>
            </a:r>
            <a:r>
              <a:rPr lang="en-US" sz="2000" i="1" dirty="0" smtClean="0">
                <a:latin typeface="+mn-lt"/>
              </a:rPr>
              <a:t>analysis:</a:t>
            </a:r>
            <a:endParaRPr lang="en-US" sz="2000" i="1" dirty="0">
              <a:latin typeface="+mn-lt"/>
            </a:endParaRPr>
          </a:p>
          <a:p>
            <a:pPr marL="457200" indent="-228600">
              <a:spcBef>
                <a:spcPts val="0"/>
              </a:spcBef>
            </a:pPr>
            <a:r>
              <a:rPr lang="en-US" sz="2000" i="1" dirty="0" smtClean="0">
                <a:latin typeface="+mn-lt"/>
              </a:rPr>
              <a:t>Convert </a:t>
            </a:r>
            <a:r>
              <a:rPr lang="en-US" sz="2000" i="1" dirty="0">
                <a:latin typeface="+mn-lt"/>
              </a:rPr>
              <a:t>the data </a:t>
            </a:r>
            <a:r>
              <a:rPr lang="en-US" sz="2000" i="1" dirty="0" smtClean="0">
                <a:latin typeface="+mn-lt"/>
              </a:rPr>
              <a:t>to </a:t>
            </a:r>
            <a:r>
              <a:rPr lang="en-US" sz="2000" i="1" dirty="0">
                <a:latin typeface="+mn-lt"/>
              </a:rPr>
              <a:t>a table</a:t>
            </a:r>
            <a:r>
              <a:rPr lang="en-US" sz="2000" i="1" dirty="0" smtClean="0">
                <a:latin typeface="+mn-lt"/>
              </a:rPr>
              <a:t>.</a:t>
            </a:r>
          </a:p>
          <a:p>
            <a:pPr marL="457200" indent="-228600">
              <a:spcBef>
                <a:spcPts val="0"/>
              </a:spcBef>
            </a:pPr>
            <a:r>
              <a:rPr lang="en-US" sz="2000" i="1" dirty="0" smtClean="0">
                <a:latin typeface="+mn-lt"/>
              </a:rPr>
              <a:t>Click </a:t>
            </a:r>
            <a:r>
              <a:rPr lang="en-US" sz="2000" i="1" dirty="0">
                <a:latin typeface="+mn-lt"/>
              </a:rPr>
              <a:t>on any cell in the table. </a:t>
            </a:r>
            <a:endParaRPr lang="en-US" sz="2000" i="1" dirty="0" smtClean="0">
              <a:latin typeface="+mn-lt"/>
            </a:endParaRPr>
          </a:p>
          <a:p>
            <a:pPr marL="457200" indent="-228600">
              <a:spcBef>
                <a:spcPts val="0"/>
              </a:spcBef>
            </a:pPr>
            <a:r>
              <a:rPr lang="en-US" sz="2000" i="1" dirty="0" smtClean="0">
                <a:latin typeface="+mn-lt"/>
              </a:rPr>
              <a:t>Click </a:t>
            </a:r>
            <a:r>
              <a:rPr lang="en-US" sz="2000" i="1" dirty="0">
                <a:latin typeface="+mn-lt"/>
              </a:rPr>
              <a:t>the Tables </a:t>
            </a:r>
            <a:r>
              <a:rPr lang="en-US" sz="2000" i="1" dirty="0" smtClean="0">
                <a:latin typeface="+mn-lt"/>
              </a:rPr>
              <a:t>tab and click “</a:t>
            </a:r>
            <a:r>
              <a:rPr lang="en-US" sz="2000" i="1" dirty="0">
                <a:latin typeface="+mn-lt"/>
              </a:rPr>
              <a:t>Summarize with PivotTable” </a:t>
            </a:r>
            <a:r>
              <a:rPr lang="en-US" sz="2000" i="1" dirty="0" smtClean="0">
                <a:latin typeface="+mn-lt"/>
              </a:rPr>
              <a:t>button.</a:t>
            </a:r>
            <a:endParaRPr lang="en-US" sz="2000" i="1" dirty="0">
              <a:latin typeface="+mn-lt"/>
            </a:endParaRPr>
          </a:p>
          <a:p>
            <a:pPr>
              <a:spcBef>
                <a:spcPts val="1200"/>
              </a:spcBef>
            </a:pPr>
            <a:r>
              <a:rPr lang="en-US" sz="2000" i="1" dirty="0" smtClean="0">
                <a:latin typeface="+mn-lt"/>
              </a:rPr>
              <a:t>The Pivot Table is now ready for formatting as a report.</a:t>
            </a:r>
            <a:endParaRPr lang="en-US" sz="2000" i="1" dirty="0">
              <a:latin typeface="+mn-lt"/>
            </a:endParaRP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Advanced Spreadsheet Tools &gt; Pivot Tables</a:t>
            </a:r>
            <a:endParaRPr lang="en-US" sz="1100" dirty="0">
              <a:solidFill>
                <a:srgbClr val="65AA3B"/>
              </a:solidFill>
            </a:endParaRPr>
          </a:p>
        </p:txBody>
      </p:sp>
      <p:grpSp>
        <p:nvGrpSpPr>
          <p:cNvPr id="7" name="Group 6"/>
          <p:cNvGrpSpPr/>
          <p:nvPr/>
        </p:nvGrpSpPr>
        <p:grpSpPr>
          <a:xfrm>
            <a:off x="411037" y="1693506"/>
            <a:ext cx="3657600" cy="3292751"/>
            <a:chOff x="411037" y="1676400"/>
            <a:chExt cx="3657600" cy="3292751"/>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11037" y="3563530"/>
              <a:ext cx="3657600" cy="575417"/>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11037" y="4470920"/>
              <a:ext cx="3657600" cy="498231"/>
            </a:xfrm>
            <a:prstGeom prst="rect">
              <a:avLst/>
            </a:prstGeom>
          </p:spPr>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11037" y="1676400"/>
              <a:ext cx="3657600" cy="1555157"/>
            </a:xfrm>
            <a:prstGeom prst="rect">
              <a:avLst/>
            </a:prstGeom>
          </p:spPr>
        </p:pic>
      </p:grpSp>
    </p:spTree>
    <p:extLst>
      <p:ext uri="{BB962C8B-B14F-4D97-AF65-F5344CB8AC3E}">
        <p14:creationId xmlns:p14="http://schemas.microsoft.com/office/powerpoint/2010/main" xmlns="" val="1874514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Data Tools</a:t>
            </a:r>
            <a:endParaRPr lang="en-US" sz="4000" dirty="0"/>
          </a:p>
        </p:txBody>
      </p:sp>
      <p:sp>
        <p:nvSpPr>
          <p:cNvPr id="8" name="Rectangle 7"/>
          <p:cNvSpPr/>
          <p:nvPr/>
        </p:nvSpPr>
        <p:spPr>
          <a:xfrm>
            <a:off x="4800600" y="1843951"/>
            <a:ext cx="3886200" cy="3016210"/>
          </a:xfrm>
          <a:prstGeom prst="rect">
            <a:avLst/>
          </a:prstGeom>
        </p:spPr>
        <p:txBody>
          <a:bodyPr wrap="square">
            <a:spAutoFit/>
          </a:bodyPr>
          <a:lstStyle/>
          <a:p>
            <a:pPr>
              <a:spcBef>
                <a:spcPts val="1200"/>
              </a:spcBef>
            </a:pPr>
            <a:r>
              <a:rPr lang="en-US" sz="2000" i="1" dirty="0" smtClean="0">
                <a:latin typeface="+mn-lt"/>
              </a:rPr>
              <a:t>The “What-If Analysis” button allows you to try </a:t>
            </a:r>
            <a:r>
              <a:rPr lang="en-US" sz="2000" i="1" dirty="0">
                <a:latin typeface="+mn-lt"/>
              </a:rPr>
              <a:t>out different values in a worksheet to see how the formula results change</a:t>
            </a:r>
            <a:r>
              <a:rPr lang="en-US" sz="2000" i="1" dirty="0" smtClean="0">
                <a:latin typeface="+mn-lt"/>
              </a:rPr>
              <a:t>.</a:t>
            </a:r>
          </a:p>
          <a:p>
            <a:pPr>
              <a:spcBef>
                <a:spcPts val="1200"/>
              </a:spcBef>
            </a:pPr>
            <a:r>
              <a:rPr lang="en-US" sz="2000" i="1" dirty="0" smtClean="0">
                <a:latin typeface="+mn-lt"/>
              </a:rPr>
              <a:t>The Goal Seek option allows you to specify a goal. Excel then works backwards to determine the value that will produce that goal.</a:t>
            </a:r>
            <a:endParaRPr lang="en-US" sz="2000" i="1" dirty="0">
              <a:latin typeface="+mn-lt"/>
            </a:endParaRPr>
          </a:p>
        </p:txBody>
      </p:sp>
      <p:sp>
        <p:nvSpPr>
          <p:cNvPr id="5"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Advanced Spreadsheet Tools &gt; Using Data Tools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2441018"/>
            <a:ext cx="3657600" cy="1822076"/>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Using Add-Ins</a:t>
            </a:r>
            <a:endParaRPr lang="en-US" sz="4000" dirty="0"/>
          </a:p>
        </p:txBody>
      </p:sp>
      <p:sp>
        <p:nvSpPr>
          <p:cNvPr id="8" name="Rectangle 7"/>
          <p:cNvSpPr/>
          <p:nvPr/>
        </p:nvSpPr>
        <p:spPr>
          <a:xfrm>
            <a:off x="4876800" y="1454496"/>
            <a:ext cx="3886200" cy="3631763"/>
          </a:xfrm>
          <a:prstGeom prst="rect">
            <a:avLst/>
          </a:prstGeom>
        </p:spPr>
        <p:txBody>
          <a:bodyPr wrap="square">
            <a:spAutoFit/>
          </a:bodyPr>
          <a:lstStyle/>
          <a:p>
            <a:pPr>
              <a:spcBef>
                <a:spcPts val="1200"/>
              </a:spcBef>
            </a:pPr>
            <a:r>
              <a:rPr lang="en-US" sz="2000" i="1" dirty="0" smtClean="0">
                <a:latin typeface="+mn-lt"/>
              </a:rPr>
              <a:t>“Solver” is a what-if </a:t>
            </a:r>
            <a:r>
              <a:rPr lang="en-US" sz="2000" i="1" dirty="0">
                <a:latin typeface="+mn-lt"/>
              </a:rPr>
              <a:t>analysis tool </a:t>
            </a:r>
            <a:r>
              <a:rPr lang="en-US" sz="2000" i="1" dirty="0" smtClean="0">
                <a:latin typeface="+mn-lt"/>
              </a:rPr>
              <a:t>used to solve linear </a:t>
            </a:r>
            <a:r>
              <a:rPr lang="en-US" sz="2000" i="1" dirty="0">
                <a:latin typeface="+mn-lt"/>
              </a:rPr>
              <a:t>programming types of </a:t>
            </a:r>
            <a:r>
              <a:rPr lang="en-US" sz="2000" i="1" dirty="0" smtClean="0">
                <a:latin typeface="+mn-lt"/>
              </a:rPr>
              <a:t>problems, helping to find the optimal solution to a problem, given certain constraints.</a:t>
            </a:r>
            <a:endParaRPr lang="en-US" sz="2000" i="1" dirty="0">
              <a:latin typeface="+mn-lt"/>
            </a:endParaRPr>
          </a:p>
          <a:p>
            <a:pPr>
              <a:spcBef>
                <a:spcPts val="1200"/>
              </a:spcBef>
            </a:pPr>
            <a:r>
              <a:rPr lang="en-US" sz="2000" i="1" dirty="0" smtClean="0">
                <a:latin typeface="+mn-lt"/>
              </a:rPr>
              <a:t>To load Solver:</a:t>
            </a:r>
          </a:p>
          <a:p>
            <a:pPr marL="468313" indent="-234950">
              <a:spcBef>
                <a:spcPts val="0"/>
              </a:spcBef>
            </a:pPr>
            <a:r>
              <a:rPr lang="en-US" sz="2000" i="1" dirty="0">
                <a:latin typeface="+mn-lt"/>
              </a:rPr>
              <a:t>Click the Tools </a:t>
            </a:r>
            <a:r>
              <a:rPr lang="en-US" sz="2000" i="1" dirty="0" smtClean="0">
                <a:latin typeface="+mn-lt"/>
              </a:rPr>
              <a:t>menu</a:t>
            </a:r>
          </a:p>
          <a:p>
            <a:pPr marL="468313" indent="-234950">
              <a:spcBef>
                <a:spcPts val="0"/>
              </a:spcBef>
            </a:pPr>
            <a:r>
              <a:rPr lang="en-US" sz="2000" i="1" dirty="0" smtClean="0">
                <a:latin typeface="+mn-lt"/>
              </a:rPr>
              <a:t>Click </a:t>
            </a:r>
            <a:r>
              <a:rPr lang="en-US" sz="2000" i="1" dirty="0">
                <a:latin typeface="+mn-lt"/>
              </a:rPr>
              <a:t>Add-Ins</a:t>
            </a:r>
            <a:r>
              <a:rPr lang="en-US" sz="2000" i="1" dirty="0" smtClean="0">
                <a:latin typeface="+mn-lt"/>
              </a:rPr>
              <a:t>.</a:t>
            </a:r>
          </a:p>
          <a:p>
            <a:pPr marL="468313" indent="-234950">
              <a:spcBef>
                <a:spcPts val="0"/>
              </a:spcBef>
            </a:pPr>
            <a:r>
              <a:rPr lang="en-US" sz="2000" i="1" dirty="0">
                <a:latin typeface="+mn-lt"/>
              </a:rPr>
              <a:t>In the Add-Ins available box, </a:t>
            </a:r>
            <a:r>
              <a:rPr lang="en-US" sz="2000" i="1" dirty="0" smtClean="0">
                <a:latin typeface="+mn-lt"/>
              </a:rPr>
              <a:t>check the </a:t>
            </a:r>
            <a:r>
              <a:rPr lang="en-US" sz="2000" i="1" dirty="0">
                <a:latin typeface="+mn-lt"/>
              </a:rPr>
              <a:t>Solver </a:t>
            </a:r>
            <a:r>
              <a:rPr lang="en-US" sz="2000" i="1" dirty="0" smtClean="0">
                <a:latin typeface="+mn-lt"/>
              </a:rPr>
              <a:t>box.</a:t>
            </a:r>
          </a:p>
        </p:txBody>
      </p:sp>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Advanced Spreadsheet Tools &gt; Using Add-Ins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09600" y="1874196"/>
            <a:ext cx="3657600" cy="2792362"/>
          </a:xfrm>
          <a:prstGeom prst="rect">
            <a:avLst/>
          </a:prstGeom>
        </p:spPr>
      </p:pic>
    </p:spTree>
    <p:extLst>
      <p:ext uri="{BB962C8B-B14F-4D97-AF65-F5344CB8AC3E}">
        <p14:creationId xmlns:p14="http://schemas.microsoft.com/office/powerpoint/2010/main" xmlns="" val="1019804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Spreadsheet Uses</a:t>
            </a:r>
            <a:endParaRPr lang="en-US" sz="4000" dirty="0"/>
          </a:p>
        </p:txBody>
      </p:sp>
      <p:sp>
        <p:nvSpPr>
          <p:cNvPr id="6" name="Rectangle 5"/>
          <p:cNvSpPr/>
          <p:nvPr/>
        </p:nvSpPr>
        <p:spPr>
          <a:xfrm>
            <a:off x="4572000" y="2113255"/>
            <a:ext cx="4114800" cy="2323713"/>
          </a:xfrm>
          <a:prstGeom prst="rect">
            <a:avLst/>
          </a:prstGeom>
        </p:spPr>
        <p:txBody>
          <a:bodyPr wrap="square">
            <a:spAutoFit/>
          </a:bodyPr>
          <a:lstStyle/>
          <a:p>
            <a:pPr>
              <a:spcBef>
                <a:spcPts val="600"/>
              </a:spcBef>
            </a:pPr>
            <a:r>
              <a:rPr lang="en-US" sz="2000" i="1" dirty="0">
                <a:latin typeface="+mn-lt"/>
              </a:rPr>
              <a:t>Spreadsheet </a:t>
            </a:r>
            <a:r>
              <a:rPr lang="en-US" sz="2000" i="1" dirty="0" smtClean="0">
                <a:latin typeface="+mn-lt"/>
              </a:rPr>
              <a:t>programs </a:t>
            </a:r>
            <a:r>
              <a:rPr lang="en-US" sz="2000" i="1" dirty="0">
                <a:latin typeface="+mn-lt"/>
              </a:rPr>
              <a:t>make it easy to enter, edit, and format text and numerical data for professional-looking documents.</a:t>
            </a:r>
          </a:p>
          <a:p>
            <a:pPr>
              <a:spcBef>
                <a:spcPts val="600"/>
              </a:spcBef>
            </a:pPr>
            <a:r>
              <a:rPr lang="en-US" sz="2000" i="1" dirty="0">
                <a:latin typeface="+mn-lt"/>
              </a:rPr>
              <a:t>Spreadsheets are best suited for decisions that need quantitative support</a:t>
            </a:r>
            <a:r>
              <a:rPr lang="en-US" sz="2000" i="1" dirty="0" smtClean="0">
                <a:latin typeface="+mn-lt"/>
              </a:rPr>
              <a:t>.</a:t>
            </a:r>
            <a:endParaRPr lang="en-US" sz="2000" i="1" dirty="0">
              <a:latin typeface="+mn-lt"/>
            </a:endParaRPr>
          </a:p>
        </p:txBody>
      </p:sp>
      <p:sp>
        <p:nvSpPr>
          <p:cNvPr id="7"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Overview of Spreadsheets &gt; Spreadsheet Uses</a:t>
            </a:r>
            <a:endParaRPr lang="en-US" sz="1100" dirty="0">
              <a:solidFill>
                <a:srgbClr val="65AA3B"/>
              </a:solidFill>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2340251"/>
            <a:ext cx="3657600" cy="1869720"/>
          </a:xfrm>
          <a:prstGeom prst="rect">
            <a:avLst/>
          </a:prstGeom>
        </p:spPr>
      </p:pic>
    </p:spTree>
    <p:extLst>
      <p:ext uri="{BB962C8B-B14F-4D97-AF65-F5344CB8AC3E}">
        <p14:creationId xmlns:p14="http://schemas.microsoft.com/office/powerpoint/2010/main" xmlns="" val="393208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252" y="457200"/>
            <a:ext cx="9144000" cy="990600"/>
          </a:xfrm>
          <a:prstGeom prst="rect">
            <a:avLst/>
          </a:prstGeom>
        </p:spPr>
        <p:txBody>
          <a:bodyPr/>
          <a:lstStyle/>
          <a:p>
            <a:pPr marL="566738" indent="-233363">
              <a:lnSpc>
                <a:spcPct val="80000"/>
              </a:lnSpc>
              <a:buFontTx/>
              <a:buNone/>
            </a:pPr>
            <a:r>
              <a:rPr lang="en-US" sz="6600" b="1" dirty="0" smtClean="0">
                <a:solidFill>
                  <a:srgbClr val="00AFD7"/>
                </a:solidFill>
                <a:latin typeface="Calibri" pitchFamily="34" charset="0"/>
              </a:rPr>
              <a:t>Cells and Cell Data</a:t>
            </a:r>
            <a:endParaRPr lang="en-US" sz="6600" b="1" dirty="0">
              <a:solidFill>
                <a:srgbClr val="00AFD7"/>
              </a:solidFill>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928401007"/>
              </p:ext>
            </p:extLst>
          </p:nvPr>
        </p:nvGraphicFramePr>
        <p:xfrm>
          <a:off x="457200" y="4343400"/>
          <a:ext cx="7899400" cy="1600200"/>
        </p:xfrm>
        <a:graphic>
          <a:graphicData uri="http://schemas.openxmlformats.org/drawingml/2006/table">
            <a:tbl>
              <a:tblPr>
                <a:tableStyleId>{5C22544A-7EE6-4342-B048-85BDC9FD1C3A}</a:tableStyleId>
              </a:tblPr>
              <a:tblGrid>
                <a:gridCol w="4114800"/>
                <a:gridCol w="37846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00" marR="0" indent="0" algn="l" defTabSz="914400" rtl="0" eaLnBrk="1" fontAlgn="auto" latinLnBrk="0" hangingPunct="1">
                        <a:lnSpc>
                          <a:spcPct val="100000"/>
                        </a:lnSpc>
                        <a:spcBef>
                          <a:spcPts val="0"/>
                        </a:spcBef>
                        <a:spcAft>
                          <a:spcPts val="0"/>
                        </a:spcAft>
                        <a:buClrTx/>
                        <a:buSzTx/>
                        <a:buFont typeface="Arial"/>
                        <a:buNone/>
                        <a:tabLst/>
                        <a:defRPr/>
                      </a:pPr>
                      <a:endParaRPr lang="en-US" b="0" dirty="0" smtClean="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Creating</a:t>
                      </a:r>
                      <a:r>
                        <a:rPr lang="en-US" b="0" baseline="0" dirty="0" smtClean="0"/>
                        <a:t> and Editing Spreadsheets</a:t>
                      </a:r>
                      <a:endParaRPr lang="en-US" b="0" dirty="0" smtClean="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Grouping Rows and Columns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t>Selecting Objects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Copying Cell Data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t>Entering and Editing Data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Using the Fill Handle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t>Adjusting</a:t>
                      </a:r>
                      <a:r>
                        <a:rPr lang="en-US" b="0" baseline="0" dirty="0" smtClean="0"/>
                        <a:t> Rows and Columns</a:t>
                      </a:r>
                      <a:endParaRPr lang="en-US" b="0" dirty="0" smtClean="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Inserting and Deleting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a:t>
            </a:r>
            <a:endParaRPr lang="en-US" sz="1100" dirty="0">
              <a:solidFill>
                <a:srgbClr val="65AA3B"/>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43200" y="1524000"/>
            <a:ext cx="3657600" cy="2464256"/>
          </a:xfrm>
          <a:prstGeom prst="rect">
            <a:avLst/>
          </a:prstGeom>
        </p:spPr>
      </p:pic>
    </p:spTree>
    <p:extLst>
      <p:ext uri="{BB962C8B-B14F-4D97-AF65-F5344CB8AC3E}">
        <p14:creationId xmlns:p14="http://schemas.microsoft.com/office/powerpoint/2010/main" xmlns="" val="2247986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838200"/>
          </a:xfrm>
          <a:prstGeom prst="rect">
            <a:avLst/>
          </a:prstGeom>
          <a:noFill/>
          <a:ln>
            <a:miter lim="800000"/>
            <a:headEnd/>
            <a:tailEnd/>
          </a:ln>
        </p:spPr>
        <p:txBody>
          <a:bodyPr/>
          <a:lstStyle/>
          <a:p>
            <a:pPr marL="565150" indent="-204788"/>
            <a:r>
              <a:rPr lang="en-US" sz="4000" dirty="0" smtClean="0"/>
              <a:t>Creating and Editing Spreadsheets</a:t>
            </a:r>
            <a:endParaRPr lang="en-US" sz="4000" dirty="0"/>
          </a:p>
        </p:txBody>
      </p:sp>
      <p:sp>
        <p:nvSpPr>
          <p:cNvPr id="4" name="Rectangle 3"/>
          <p:cNvSpPr/>
          <p:nvPr/>
        </p:nvSpPr>
        <p:spPr>
          <a:xfrm>
            <a:off x="457200" y="1295400"/>
            <a:ext cx="3886200" cy="4708981"/>
          </a:xfrm>
          <a:prstGeom prst="rect">
            <a:avLst/>
          </a:prstGeom>
        </p:spPr>
        <p:txBody>
          <a:bodyPr wrap="square">
            <a:spAutoFit/>
          </a:bodyPr>
          <a:lstStyle/>
          <a:p>
            <a:pPr>
              <a:spcBef>
                <a:spcPts val="1200"/>
              </a:spcBef>
            </a:pPr>
            <a:r>
              <a:rPr lang="en-US" sz="2000" i="1" dirty="0">
                <a:latin typeface="+mn-lt"/>
              </a:rPr>
              <a:t>Create </a:t>
            </a:r>
            <a:r>
              <a:rPr lang="en-US" sz="2000" i="1" dirty="0" smtClean="0">
                <a:latin typeface="+mn-lt"/>
              </a:rPr>
              <a:t>spreadsheets from </a:t>
            </a:r>
            <a:r>
              <a:rPr lang="en-US" sz="2000" i="1" dirty="0">
                <a:latin typeface="+mn-lt"/>
              </a:rPr>
              <a:t>scratch or from </a:t>
            </a:r>
            <a:r>
              <a:rPr lang="en-US" sz="2000" i="1" dirty="0" smtClean="0">
                <a:latin typeface="+mn-lt"/>
              </a:rPr>
              <a:t>available templates</a:t>
            </a:r>
            <a:r>
              <a:rPr lang="en-US" sz="2000" i="1" dirty="0">
                <a:latin typeface="+mn-lt"/>
              </a:rPr>
              <a:t>.</a:t>
            </a:r>
          </a:p>
          <a:p>
            <a:pPr>
              <a:spcBef>
                <a:spcPts val="1200"/>
              </a:spcBef>
            </a:pPr>
            <a:r>
              <a:rPr lang="en-US" sz="2000" i="1" dirty="0" smtClean="0">
                <a:latin typeface="+mn-lt"/>
              </a:rPr>
              <a:t>To edit an existing file, navigate </a:t>
            </a:r>
            <a:r>
              <a:rPr lang="en-US" sz="2000" i="1" dirty="0">
                <a:latin typeface="+mn-lt"/>
              </a:rPr>
              <a:t>to </a:t>
            </a:r>
            <a:r>
              <a:rPr lang="en-US" sz="2000" i="1" dirty="0" smtClean="0">
                <a:latin typeface="+mn-lt"/>
              </a:rPr>
              <a:t>storage location and double-click.</a:t>
            </a:r>
            <a:endParaRPr lang="en-US" sz="2000" i="1" dirty="0">
              <a:latin typeface="+mn-lt"/>
            </a:endParaRPr>
          </a:p>
          <a:p>
            <a:pPr>
              <a:spcBef>
                <a:spcPts val="1200"/>
              </a:spcBef>
            </a:pPr>
            <a:r>
              <a:rPr lang="en-US" sz="2000" i="1" dirty="0" smtClean="0">
                <a:latin typeface="+mn-lt"/>
              </a:rPr>
              <a:t>To rename a tab, Control-click, choose Rename, and type new name.</a:t>
            </a:r>
          </a:p>
          <a:p>
            <a:pPr>
              <a:spcBef>
                <a:spcPts val="1200"/>
              </a:spcBef>
            </a:pPr>
            <a:r>
              <a:rPr lang="en-US" sz="2000" i="1" dirty="0" smtClean="0">
                <a:latin typeface="+mn-lt"/>
              </a:rPr>
              <a:t>To rearrange tab order, use click-and-drag to new location.</a:t>
            </a:r>
          </a:p>
          <a:p>
            <a:pPr>
              <a:spcBef>
                <a:spcPts val="1200"/>
              </a:spcBef>
            </a:pPr>
            <a:r>
              <a:rPr lang="en-US" sz="2000" i="1" dirty="0" smtClean="0">
                <a:latin typeface="+mn-lt"/>
              </a:rPr>
              <a:t>To delete a tab, Control-click and choose Delete.</a:t>
            </a:r>
          </a:p>
        </p:txBody>
      </p:sp>
      <p:sp>
        <p:nvSpPr>
          <p:cNvPr id="6" name="Text Placeholder 5"/>
          <p:cNvSpPr txBox="1">
            <a:spLocks/>
          </p:cNvSpPr>
          <p:nvPr/>
        </p:nvSpPr>
        <p:spPr>
          <a:xfrm>
            <a:off x="457200" y="6248400"/>
            <a:ext cx="86868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Creating and Editing Spreadsheets</a:t>
            </a:r>
            <a:endParaRPr lang="en-US" sz="1100" dirty="0">
              <a:solidFill>
                <a:srgbClr val="65AA3B"/>
              </a:solidFill>
            </a:endParaRPr>
          </a:p>
        </p:txBody>
      </p:sp>
      <p:grpSp>
        <p:nvGrpSpPr>
          <p:cNvPr id="2" name="Group 1"/>
          <p:cNvGrpSpPr/>
          <p:nvPr/>
        </p:nvGrpSpPr>
        <p:grpSpPr>
          <a:xfrm>
            <a:off x="4963886" y="2104960"/>
            <a:ext cx="3657600" cy="3089861"/>
            <a:chOff x="5029200" y="1905000"/>
            <a:chExt cx="3657600" cy="3089861"/>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29200" y="4343400"/>
              <a:ext cx="3657600" cy="651461"/>
            </a:xfrm>
            <a:prstGeom prst="rect">
              <a:avLst/>
            </a:prstGeom>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29200" y="1905000"/>
              <a:ext cx="3657600" cy="2211143"/>
            </a:xfrm>
            <a:prstGeom prst="rect">
              <a:avLst/>
            </a:prstGeom>
          </p:spPr>
        </p:pic>
      </p:grpSp>
    </p:spTree>
    <p:extLst>
      <p:ext uri="{BB962C8B-B14F-4D97-AF65-F5344CB8AC3E}">
        <p14:creationId xmlns:p14="http://schemas.microsoft.com/office/powerpoint/2010/main" xmlns="" val="189326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Selecting Objects</a:t>
            </a:r>
            <a:endParaRPr lang="en-US" sz="4000" dirty="0"/>
          </a:p>
        </p:txBody>
      </p:sp>
      <p:sp>
        <p:nvSpPr>
          <p:cNvPr id="4" name="Rectangle 3"/>
          <p:cNvSpPr/>
          <p:nvPr/>
        </p:nvSpPr>
        <p:spPr>
          <a:xfrm>
            <a:off x="457200" y="1524000"/>
            <a:ext cx="3886200" cy="3939540"/>
          </a:xfrm>
          <a:prstGeom prst="rect">
            <a:avLst/>
          </a:prstGeom>
        </p:spPr>
        <p:txBody>
          <a:bodyPr wrap="square">
            <a:spAutoFit/>
          </a:bodyPr>
          <a:lstStyle/>
          <a:p>
            <a:pPr>
              <a:spcBef>
                <a:spcPts val="1200"/>
              </a:spcBef>
            </a:pPr>
            <a:r>
              <a:rPr lang="en-US" sz="2000" i="1" dirty="0" smtClean="0">
                <a:latin typeface="+mn-lt"/>
              </a:rPr>
              <a:t>An object is anything that can be selected, edited, or manipulated.</a:t>
            </a:r>
          </a:p>
          <a:p>
            <a:pPr>
              <a:spcBef>
                <a:spcPts val="1200"/>
              </a:spcBef>
            </a:pPr>
            <a:r>
              <a:rPr lang="en-US" sz="2000" i="1" dirty="0" smtClean="0">
                <a:latin typeface="+mn-lt"/>
              </a:rPr>
              <a:t>When you select a picture object, Format Picture contextual tab appears.</a:t>
            </a:r>
          </a:p>
          <a:p>
            <a:pPr>
              <a:spcBef>
                <a:spcPts val="1200"/>
              </a:spcBef>
            </a:pPr>
            <a:r>
              <a:rPr lang="en-US" sz="2000" i="1" dirty="0" smtClean="0">
                <a:latin typeface="+mn-lt"/>
              </a:rPr>
              <a:t>To see a formula, click the cell and the formula appears in Formula bar.</a:t>
            </a:r>
          </a:p>
          <a:p>
            <a:pPr>
              <a:spcBef>
                <a:spcPts val="1200"/>
              </a:spcBef>
            </a:pPr>
            <a:r>
              <a:rPr lang="en-US" sz="2000" i="1" dirty="0" smtClean="0">
                <a:latin typeface="+mn-lt"/>
              </a:rPr>
              <a:t>Other types of objects include charts, graphs, videos, and sound clips.</a:t>
            </a: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Selecting Objects</a:t>
            </a:r>
            <a:endParaRPr lang="en-US" sz="1100" dirty="0">
              <a:solidFill>
                <a:srgbClr val="65AA3B"/>
              </a:solidFill>
            </a:endParaRPr>
          </a:p>
        </p:txBody>
      </p:sp>
      <p:grpSp>
        <p:nvGrpSpPr>
          <p:cNvPr id="5" name="Group 4"/>
          <p:cNvGrpSpPr/>
          <p:nvPr/>
        </p:nvGrpSpPr>
        <p:grpSpPr>
          <a:xfrm>
            <a:off x="4985657" y="2018030"/>
            <a:ext cx="3657600" cy="2951480"/>
            <a:chOff x="4648200" y="2133600"/>
            <a:chExt cx="3657600" cy="2951480"/>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48200" y="2133600"/>
              <a:ext cx="3657600" cy="939800"/>
            </a:xfrm>
            <a:prstGeom prst="rect">
              <a:avLst/>
            </a:prstGeom>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48200" y="3352800"/>
              <a:ext cx="3657600" cy="1732280"/>
            </a:xfrm>
            <a:prstGeom prst="rect">
              <a:avLst/>
            </a:prstGeom>
          </p:spPr>
        </p:pic>
      </p:grpSp>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52425" indent="7938"/>
            <a:r>
              <a:rPr lang="en-US" sz="4000" dirty="0" smtClean="0"/>
              <a:t>Entering and Editing Data</a:t>
            </a:r>
            <a:endParaRPr lang="en-US" sz="4000" dirty="0"/>
          </a:p>
        </p:txBody>
      </p:sp>
      <p:sp>
        <p:nvSpPr>
          <p:cNvPr id="7" name="Rectangle 6"/>
          <p:cNvSpPr/>
          <p:nvPr/>
        </p:nvSpPr>
        <p:spPr>
          <a:xfrm>
            <a:off x="457200" y="1712523"/>
            <a:ext cx="3886200" cy="3477875"/>
          </a:xfrm>
          <a:prstGeom prst="rect">
            <a:avLst/>
          </a:prstGeom>
        </p:spPr>
        <p:txBody>
          <a:bodyPr wrap="square">
            <a:spAutoFit/>
          </a:bodyPr>
          <a:lstStyle/>
          <a:p>
            <a:pPr>
              <a:spcBef>
                <a:spcPts val="1200"/>
              </a:spcBef>
            </a:pPr>
            <a:r>
              <a:rPr lang="en-US" sz="2000" i="1" dirty="0" smtClean="0">
                <a:latin typeface="+mn-lt"/>
              </a:rPr>
              <a:t>To enter data in a cell, click the cell, then type the text/data OR type equal sign to add a formula.</a:t>
            </a:r>
          </a:p>
          <a:p>
            <a:pPr>
              <a:spcBef>
                <a:spcPts val="1200"/>
              </a:spcBef>
            </a:pPr>
            <a:r>
              <a:rPr lang="en-US" sz="2000" i="1" dirty="0" smtClean="0">
                <a:latin typeface="+mn-lt"/>
              </a:rPr>
              <a:t>To edit data in cell, click cell and replace entire cell contents by typing OR double-click cell, position insertion point, and make changes.</a:t>
            </a:r>
          </a:p>
          <a:p>
            <a:pPr>
              <a:spcBef>
                <a:spcPts val="1200"/>
              </a:spcBef>
            </a:pPr>
            <a:r>
              <a:rPr lang="en-US" sz="2000" i="1" dirty="0">
                <a:latin typeface="+mn-lt"/>
              </a:rPr>
              <a:t>Click outside </a:t>
            </a:r>
            <a:r>
              <a:rPr lang="en-US" sz="2000" i="1" dirty="0" smtClean="0">
                <a:latin typeface="+mn-lt"/>
              </a:rPr>
              <a:t>a cell </a:t>
            </a:r>
            <a:r>
              <a:rPr lang="en-US" sz="2000" i="1" dirty="0">
                <a:latin typeface="+mn-lt"/>
              </a:rPr>
              <a:t>to </a:t>
            </a:r>
            <a:r>
              <a:rPr lang="en-US" sz="2000" i="1" dirty="0" smtClean="0">
                <a:latin typeface="+mn-lt"/>
              </a:rPr>
              <a:t>save/commit changes.</a:t>
            </a:r>
            <a:endParaRPr lang="en-US" sz="2000" i="1" dirty="0">
              <a:latin typeface="+mn-lt"/>
            </a:endParaRPr>
          </a:p>
        </p:txBody>
      </p:sp>
      <p:sp>
        <p:nvSpPr>
          <p:cNvPr id="6" name="Text Placeholder 5"/>
          <p:cNvSpPr txBox="1">
            <a:spLocks/>
          </p:cNvSpPr>
          <p:nvPr/>
        </p:nvSpPr>
        <p:spPr>
          <a:xfrm>
            <a:off x="457200" y="6248400"/>
            <a:ext cx="5334000" cy="3048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buFontTx/>
              <a:buNone/>
            </a:pPr>
            <a:r>
              <a:rPr lang="en-US" sz="1100" b="1" dirty="0" smtClean="0">
                <a:solidFill>
                  <a:srgbClr val="65AA3B"/>
                </a:solidFill>
              </a:rPr>
              <a:t>Skills &gt; Excel for Mac 2011 &gt; Cells and Cell Data &gt; Entering and Editing Data</a:t>
            </a:r>
            <a:endParaRPr lang="en-US" sz="1100" dirty="0">
              <a:solidFill>
                <a:srgbClr val="65AA3B"/>
              </a:solidFill>
            </a:endParaRPr>
          </a:p>
        </p:txBody>
      </p:sp>
      <p:grpSp>
        <p:nvGrpSpPr>
          <p:cNvPr id="3" name="Group 2"/>
          <p:cNvGrpSpPr/>
          <p:nvPr/>
        </p:nvGrpSpPr>
        <p:grpSpPr>
          <a:xfrm>
            <a:off x="4953000" y="1523998"/>
            <a:ext cx="3657600" cy="3854925"/>
            <a:chOff x="4582886" y="1523999"/>
            <a:chExt cx="3657600" cy="3854925"/>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82886" y="1523999"/>
              <a:ext cx="3657600" cy="875211"/>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82886" y="3867274"/>
              <a:ext cx="3657600" cy="1511650"/>
            </a:xfrm>
            <a:prstGeom prst="rect">
              <a:avLst/>
            </a:prstGeom>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040086" y="2666999"/>
              <a:ext cx="2743200" cy="956703"/>
            </a:xfrm>
            <a:prstGeom prst="rect">
              <a:avLst/>
            </a:prstGeom>
          </p:spPr>
        </p:pic>
      </p:grpSp>
    </p:spTree>
    <p:extLst>
      <p:ext uri="{BB962C8B-B14F-4D97-AF65-F5344CB8AC3E}">
        <p14:creationId xmlns:p14="http://schemas.microsoft.com/office/powerpoint/2010/main" xmlns="" val="71121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10313</TotalTime>
  <Words>3328</Words>
  <Application>Microsoft Office PowerPoint</Application>
  <PresentationFormat>On-screen Show (4:3)</PresentationFormat>
  <Paragraphs>372</Paragraphs>
  <Slides>46</Slides>
  <Notes>46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Calibri</vt:lpstr>
      <vt:lpstr>Wingdings</vt:lpstr>
      <vt:lpstr>1_CT3_Theme1</vt:lpstr>
      <vt:lpstr>Image</vt:lpstr>
      <vt:lpstr>Slide 1</vt:lpstr>
      <vt:lpstr>Slide 2</vt:lpstr>
      <vt:lpstr>Spreadsheet Tools and Features</vt:lpstr>
      <vt:lpstr>Well-Formed Spreadsheets</vt:lpstr>
      <vt:lpstr>Spreadsheet Uses</vt:lpstr>
      <vt:lpstr>Slide 6</vt:lpstr>
      <vt:lpstr>Creating and Editing Spreadsheets</vt:lpstr>
      <vt:lpstr>Selecting Objects</vt:lpstr>
      <vt:lpstr>Entering and Editing Data</vt:lpstr>
      <vt:lpstr>Adjusting Rows and Columns</vt:lpstr>
      <vt:lpstr>Grouping Rows and Columns</vt:lpstr>
      <vt:lpstr>Copying Cell Data</vt:lpstr>
      <vt:lpstr>Using the Fill Handle</vt:lpstr>
      <vt:lpstr>Inserting and Deleting</vt:lpstr>
      <vt:lpstr>Slide 15</vt:lpstr>
      <vt:lpstr>Using Arithmetic Formulas</vt:lpstr>
      <vt:lpstr>Formula Auditing</vt:lpstr>
      <vt:lpstr>Using Named Ranges</vt:lpstr>
      <vt:lpstr>Slide 19</vt:lpstr>
      <vt:lpstr>Using Functions</vt:lpstr>
      <vt:lpstr>Copying Functions</vt:lpstr>
      <vt:lpstr>3D Functions</vt:lpstr>
      <vt:lpstr>Absolute References</vt:lpstr>
      <vt:lpstr>Using Logical Functions (IF)</vt:lpstr>
      <vt:lpstr>Advanced Functions (VLOOKUP)</vt:lpstr>
      <vt:lpstr>Advanced Functions (PMT)</vt:lpstr>
      <vt:lpstr>Function and Formula Troubleshooting</vt:lpstr>
      <vt:lpstr>Slide 28</vt:lpstr>
      <vt:lpstr>Number Formats</vt:lpstr>
      <vt:lpstr>Aligning Cell Contents</vt:lpstr>
      <vt:lpstr>Sorting and Filtering Data</vt:lpstr>
      <vt:lpstr>Working with Tables</vt:lpstr>
      <vt:lpstr>Applying Borders and Shading</vt:lpstr>
      <vt:lpstr>Applying Conditional Formatting</vt:lpstr>
      <vt:lpstr>Slide 35</vt:lpstr>
      <vt:lpstr>Creating Charts</vt:lpstr>
      <vt:lpstr>Chart Types</vt:lpstr>
      <vt:lpstr>Creating Sparklines</vt:lpstr>
      <vt:lpstr>Inserting Pictures</vt:lpstr>
      <vt:lpstr>Integration: Inserting Graphics From PowerPoint</vt:lpstr>
      <vt:lpstr>Adjusting Page Layout</vt:lpstr>
      <vt:lpstr>Printing Spreadsheets</vt:lpstr>
      <vt:lpstr>Slide 43</vt:lpstr>
      <vt:lpstr>Pivot Tables</vt:lpstr>
      <vt:lpstr>Using Data Tools</vt:lpstr>
      <vt:lpstr>Using Add-Ins</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2008 for Mac</dc:title>
  <dc:subject>Word 2008 for Mac</dc:subject>
  <dc:creator>Brenda Jacobsen</dc:creator>
  <cp:lastModifiedBy>Julia</cp:lastModifiedBy>
  <cp:revision>337</cp:revision>
  <dcterms:created xsi:type="dcterms:W3CDTF">2009-02-17T16:51:53Z</dcterms:created>
  <dcterms:modified xsi:type="dcterms:W3CDTF">2012-06-12T17:25:26Z</dcterms:modified>
</cp:coreProperties>
</file>