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336" r:id="rId2"/>
    <p:sldId id="292" r:id="rId3"/>
    <p:sldId id="311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1" r:id="rId17"/>
    <p:sldId id="352" r:id="rId18"/>
    <p:sldId id="353" r:id="rId19"/>
    <p:sldId id="354" r:id="rId20"/>
    <p:sldId id="355" r:id="rId21"/>
    <p:sldId id="356" r:id="rId22"/>
    <p:sldId id="357" r:id="rId23"/>
  </p:sldIdLst>
  <p:sldSz cx="9144000" cy="6858000" type="screen4x3"/>
  <p:notesSz cx="6858000" cy="92964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1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2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3023-36A0-4F02-B615-78457F45E555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2B1A-4187-4293-8024-A277C1EF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10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9CFCBB-F200-4919-BA6D-77BE6C986E51}" type="datetimeFigureOut">
              <a:rPr lang="en-US"/>
              <a:pPr>
                <a:defRPr/>
              </a:pPr>
              <a:t>5/18/2012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6EC40D-5022-47F7-B3DF-F0C52568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1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485454" name="Image" r:id="rId14" imgW="13714286" imgH="8584127" progId="">
              <p:embed/>
            </p:oleObj>
          </a:graphicData>
        </a:graphic>
      </p:graphicFrame>
      <p:graphicFrame>
        <p:nvGraphicFramePr>
          <p:cNvPr id="48537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485455" name="Image" r:id="rId15" imgW="13714286" imgH="1320635" progId="">
              <p:embed/>
            </p:oleObj>
          </a:graphicData>
        </a:graphic>
      </p:graphicFrame>
      <p:pic>
        <p:nvPicPr>
          <p:cNvPr id="485380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724400" y="1905000"/>
            <a:ext cx="4114800" cy="304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i="1" dirty="0"/>
              <a:t>One of the most important skills a working professional possesses is the ability to </a:t>
            </a:r>
            <a:r>
              <a:rPr lang="en-US" i="1" dirty="0" smtClean="0"/>
              <a:t>express ideas</a:t>
            </a:r>
            <a:r>
              <a:rPr lang="en-US" i="1" dirty="0"/>
              <a:t>, opinions, and research findings in writing, using word processing software, such as Microsoft Word for Mac 2011.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z="1100" b="1" dirty="0">
                <a:solidFill>
                  <a:srgbClr val="65AA3B"/>
                </a:solidFill>
              </a:rPr>
              <a:t>Skills &gt; </a:t>
            </a:r>
            <a:r>
              <a:rPr lang="en-US" sz="1100" b="1" dirty="0" smtClean="0">
                <a:solidFill>
                  <a:srgbClr val="65AA3B"/>
                </a:solidFill>
              </a:rPr>
              <a:t>Word for Mac 2011 </a:t>
            </a:r>
            <a:endParaRPr lang="en-US" sz="1100" dirty="0">
              <a:solidFill>
                <a:srgbClr val="65AA3B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700222"/>
              </p:ext>
            </p:extLst>
          </p:nvPr>
        </p:nvGraphicFramePr>
        <p:xfrm>
          <a:off x="381000" y="4648200"/>
          <a:ext cx="41910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Overview of Word Processing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Document Formatting Techniques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Academic Publishing Tools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Word for Mac 2011</a:t>
            </a:r>
            <a:br>
              <a:rPr lang="en-US" sz="6600" b="1" dirty="0" smtClean="0">
                <a:solidFill>
                  <a:srgbClr val="00AFD7"/>
                </a:solidFill>
                <a:latin typeface="+mj-lt"/>
              </a:rPr>
            </a:b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1600200"/>
            <a:ext cx="3657600" cy="27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8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Headers and Footers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677273"/>
            <a:ext cx="3788923" cy="3503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In </a:t>
            </a:r>
            <a:r>
              <a:rPr lang="en-US" sz="2000" i="1" dirty="0"/>
              <a:t>the Header and Footer contextual </a:t>
            </a:r>
            <a:r>
              <a:rPr lang="en-US" sz="2000" i="1" dirty="0" smtClean="0"/>
              <a:t>tab, </a:t>
            </a:r>
            <a:r>
              <a:rPr lang="en-US" sz="2000" i="1" dirty="0"/>
              <a:t>there are four </a:t>
            </a:r>
            <a:r>
              <a:rPr lang="en-US" sz="2000" i="1" dirty="0" smtClean="0"/>
              <a:t>groups. The </a:t>
            </a:r>
            <a:r>
              <a:rPr lang="en-US" sz="2000" i="1" dirty="0"/>
              <a:t>Insert group has five buttons: Header, Footer, Page number, Date, and Time.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Click to insert the Page number.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Choose the desired option from the gallery and replace placeholders as needed.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Headers and Footers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05400" y="910728"/>
            <a:ext cx="3657600" cy="23879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05400" y="3501528"/>
            <a:ext cx="3657600" cy="21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1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Tabs and Indents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533580"/>
            <a:ext cx="3788923" cy="3790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Tab stop options include: Left, Center, Right, Decimal, and Bar.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The Increase/Decrease Indent buttons </a:t>
            </a:r>
            <a:r>
              <a:rPr lang="en-US" sz="2000" i="1" dirty="0"/>
              <a:t>move </a:t>
            </a:r>
            <a:r>
              <a:rPr lang="en-US" sz="2000" i="1" dirty="0" smtClean="0"/>
              <a:t>all selected text to the next/previous tab stop.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In the horizontal ruler, </a:t>
            </a:r>
            <a:r>
              <a:rPr lang="en-US" sz="2000" i="1" dirty="0" smtClean="0"/>
              <a:t>there </a:t>
            </a:r>
            <a:r>
              <a:rPr lang="en-US" sz="2000" i="1" dirty="0"/>
              <a:t>are three indent </a:t>
            </a:r>
            <a:r>
              <a:rPr lang="en-US" sz="2000" i="1" dirty="0" smtClean="0"/>
              <a:t>markers: top (First Line Indent), middle (Hanging Indent), and bottom (Left Indent).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</a:t>
            </a:r>
            <a:r>
              <a:rPr lang="en-US" sz="1100" b="1" dirty="0">
                <a:solidFill>
                  <a:srgbClr val="65AA3B"/>
                </a:solidFill>
              </a:rPr>
              <a:t> </a:t>
            </a:r>
            <a:r>
              <a:rPr lang="en-US" sz="1100" b="1" dirty="0" smtClean="0">
                <a:solidFill>
                  <a:srgbClr val="65AA3B"/>
                </a:solidFill>
              </a:rPr>
              <a:t>Tabs and Indents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65394" y="838200"/>
            <a:ext cx="3657600" cy="227563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65394" y="3352800"/>
            <a:ext cx="3657600" cy="23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38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Setting Document Margins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528790"/>
            <a:ext cx="3788923" cy="38004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By default, new Word documents contain a </a:t>
            </a:r>
            <a:r>
              <a:rPr lang="en-US" sz="2000" i="1" dirty="0" smtClean="0"/>
              <a:t>one-inch </a:t>
            </a:r>
            <a:r>
              <a:rPr lang="en-US" sz="2000" i="1" dirty="0"/>
              <a:t>top and bottom margin and a one and a quarter inch left and right </a:t>
            </a:r>
            <a:r>
              <a:rPr lang="en-US" sz="2000" i="1" dirty="0" smtClean="0"/>
              <a:t>margin.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The horizontal and vertical rulers show the margins in light blue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Margin settings are located in the Margins group on the Layout </a:t>
            </a:r>
            <a:r>
              <a:rPr lang="en-US" sz="2000" i="1" dirty="0" smtClean="0"/>
              <a:t>tab.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Setting Document Margins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3400" y="1350484"/>
            <a:ext cx="4572000" cy="114471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00600" y="2590800"/>
            <a:ext cx="3657600" cy="3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39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Working with Columns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261777"/>
            <a:ext cx="3865123" cy="43344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When formatting text in columns, it is helpful to display nonprinting </a:t>
            </a:r>
            <a:r>
              <a:rPr lang="en-US" sz="2000" i="1" dirty="0" smtClean="0"/>
              <a:t>characters.  On the Standard toolbar, click the “Show all nonprinting characters” button.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Select </a:t>
            </a:r>
            <a:r>
              <a:rPr lang="en-US" sz="2000" i="1" dirty="0"/>
              <a:t>the </a:t>
            </a:r>
            <a:r>
              <a:rPr lang="en-US" sz="2000" i="1" dirty="0" smtClean="0"/>
              <a:t>text, click </a:t>
            </a:r>
            <a:r>
              <a:rPr lang="en-US" sz="2000" i="1" dirty="0"/>
              <a:t>the Layout tab, </a:t>
            </a:r>
            <a:r>
              <a:rPr lang="en-US" sz="2000" i="1" dirty="0" smtClean="0"/>
              <a:t>then </a:t>
            </a:r>
            <a:r>
              <a:rPr lang="en-US" sz="2000" i="1" dirty="0"/>
              <a:t>click the Columns button in the Text Layout </a:t>
            </a:r>
            <a:r>
              <a:rPr lang="en-US" sz="2000" i="1" dirty="0" smtClean="0"/>
              <a:t>group.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i="1" dirty="0"/>
              <a:t>NOTE: when you format text into columns, Word adds Section Breaks before and after the columns.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i="1" dirty="0" smtClean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Working with Columns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2253584"/>
            <a:ext cx="3657600" cy="23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11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Inserting Page and Section Breaks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242727"/>
            <a:ext cx="3865123" cy="43725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To insert a manual page </a:t>
            </a:r>
            <a:r>
              <a:rPr lang="en-US" sz="2000" i="1" dirty="0" smtClean="0"/>
              <a:t>break, </a:t>
            </a:r>
            <a:r>
              <a:rPr lang="en-US" sz="2000" i="1" dirty="0"/>
              <a:t>position the insertion </a:t>
            </a:r>
            <a:r>
              <a:rPr lang="en-US" sz="2000" i="1" dirty="0" smtClean="0"/>
              <a:t>point, click Insert </a:t>
            </a:r>
            <a:r>
              <a:rPr lang="en-US" sz="2000" i="1" dirty="0"/>
              <a:t>menu, point to Break, and click Page Break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A </a:t>
            </a:r>
            <a:r>
              <a:rPr lang="en-US" sz="2000" i="1" dirty="0"/>
              <a:t>section can have its own margins, page numbers, formatting, page orientation, headers, footers, and so on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To insert a section break, position the insertion point, click the </a:t>
            </a:r>
            <a:r>
              <a:rPr lang="en-US" sz="2000" i="1" dirty="0"/>
              <a:t>Insert menu</a:t>
            </a:r>
            <a:r>
              <a:rPr lang="en-US" sz="2000" i="1" dirty="0" smtClean="0"/>
              <a:t>, point to Break, and then click Section Break (Next Page).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Inserting Page and Section Breaks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1242727"/>
            <a:ext cx="3657600" cy="21076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29200" y="3581400"/>
            <a:ext cx="3657600" cy="2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13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633976"/>
              </p:ext>
            </p:extLst>
          </p:nvPr>
        </p:nvGraphicFramePr>
        <p:xfrm>
          <a:off x="457200" y="4495800"/>
          <a:ext cx="7708900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  <a:gridCol w="42799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2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</a:t>
                      </a:r>
                      <a:r>
                        <a:rPr lang="en-US" b="0" baseline="0" dirty="0" smtClean="0"/>
                        <a:t> Figures with Captions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Symbols</a:t>
                      </a:r>
                      <a:r>
                        <a:rPr lang="en-US" b="0" baseline="0" dirty="0" smtClean="0"/>
                        <a:t> and Equations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Thesaurus, Research Tools,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and Document Statistics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Citations and a Bibliography</a:t>
                      </a:r>
                    </a:p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Table</a:t>
                      </a:r>
                      <a:r>
                        <a:rPr lang="en-US" b="0" baseline="0" dirty="0" smtClean="0"/>
                        <a:t> of Contents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Footnotes and Endnotes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Integration:</a:t>
                      </a:r>
                      <a:r>
                        <a:rPr lang="en-US" b="0" baseline="0" dirty="0" smtClean="0"/>
                        <a:t> Inserting Spreadsheet Data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</a:t>
            </a:r>
            <a:endParaRPr lang="en-US" sz="1100" dirty="0">
              <a:solidFill>
                <a:srgbClr val="65AA3B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2057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Academic Publishing Tools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952500" y="3000693"/>
            <a:ext cx="7239000" cy="8566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i="1" dirty="0" smtClean="0"/>
              <a:t>Word makes it easy to  include graphics, </a:t>
            </a:r>
            <a:r>
              <a:rPr lang="en-US" i="1" dirty="0"/>
              <a:t>equations, citations</a:t>
            </a:r>
            <a:r>
              <a:rPr lang="en-US" i="1" dirty="0" smtClean="0"/>
              <a:t>, and more in your writing.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9163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Inserting Figures with Captions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524725"/>
            <a:ext cx="3276600" cy="38085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Select the figure you wish to include, Copy. On </a:t>
            </a:r>
            <a:r>
              <a:rPr lang="en-US" sz="2000" i="1" dirty="0"/>
              <a:t>the Standard toolbar, </a:t>
            </a:r>
            <a:r>
              <a:rPr lang="en-US" sz="2000" i="1" dirty="0" smtClean="0"/>
              <a:t>click the </a:t>
            </a:r>
            <a:r>
              <a:rPr lang="en-US" sz="2000" i="1" dirty="0"/>
              <a:t>Paste button to insert the image.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Resize the image by grabbing a corner.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Control-click the image to display a menu, click Insert Caption, and Caption dialog box opens.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Inserting Figures with Captions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6622" y="1295400"/>
            <a:ext cx="4572000" cy="194335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3822" y="3352800"/>
            <a:ext cx="3657600" cy="24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2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3088" indent="-231775"/>
            <a:r>
              <a:rPr lang="en-US" sz="4000" dirty="0" smtClean="0"/>
              <a:t>Thesaurus, </a:t>
            </a:r>
            <a:r>
              <a:rPr lang="en-US" sz="4000" dirty="0"/>
              <a:t>Research </a:t>
            </a:r>
            <a:r>
              <a:rPr lang="en-US" sz="4000" dirty="0" smtClean="0"/>
              <a:t>Tools, and </a:t>
            </a:r>
            <a:r>
              <a:rPr lang="en-US" sz="4000" dirty="0"/>
              <a:t>Document Statistics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81600" y="1676400"/>
            <a:ext cx="3505200" cy="403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With a word </a:t>
            </a:r>
            <a:r>
              <a:rPr lang="en-US" sz="2000" i="1" dirty="0"/>
              <a:t>selected, </a:t>
            </a:r>
            <a:r>
              <a:rPr lang="en-US" sz="2000" i="1" dirty="0" smtClean="0"/>
              <a:t>click </a:t>
            </a:r>
            <a:r>
              <a:rPr lang="en-US" sz="2000" i="1" dirty="0"/>
              <a:t>the Thesaurus option in the Tools menu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If you don’t know what </a:t>
            </a:r>
            <a:r>
              <a:rPr lang="en-US" sz="2000" i="1" dirty="0" smtClean="0"/>
              <a:t>a term means</a:t>
            </a:r>
            <a:r>
              <a:rPr lang="en-US" sz="2000" i="1" dirty="0"/>
              <a:t>, you can look it up using the </a:t>
            </a:r>
            <a:r>
              <a:rPr lang="en-US" sz="2000" i="1" dirty="0" smtClean="0"/>
              <a:t>Reference Tools </a:t>
            </a:r>
            <a:r>
              <a:rPr lang="en-US" sz="2000" i="1" dirty="0"/>
              <a:t>in the </a:t>
            </a:r>
            <a:r>
              <a:rPr lang="en-US" sz="2000" i="1" dirty="0" smtClean="0"/>
              <a:t>Toolbox.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C</a:t>
            </a:r>
            <a:r>
              <a:rPr lang="en-US" sz="2000" i="1" dirty="0" smtClean="0"/>
              <a:t>lick either the </a:t>
            </a:r>
            <a:r>
              <a:rPr lang="en-US" sz="2000" i="1" dirty="0"/>
              <a:t>Word Count </a:t>
            </a:r>
            <a:r>
              <a:rPr lang="en-US" sz="2000" i="1" dirty="0" smtClean="0"/>
              <a:t>at the bottom of the screen OR the Word Count option </a:t>
            </a:r>
            <a:r>
              <a:rPr lang="en-US" sz="2000" i="1" dirty="0"/>
              <a:t>in the Tools menu to see more document statistics. 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Thesaurus, Research Tools, and Document Statistics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463" y="1701188"/>
            <a:ext cx="4572000" cy="13381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2663" y="3173776"/>
            <a:ext cx="36576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4013"/>
            <a:r>
              <a:rPr lang="en-US" sz="4000" dirty="0"/>
              <a:t>Footnotes and Endnotes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314541"/>
            <a:ext cx="4038600" cy="4228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To insert a footnote, position the insertion point where you want to add the </a:t>
            </a:r>
            <a:r>
              <a:rPr lang="en-US" sz="2000" i="1" dirty="0" smtClean="0"/>
              <a:t>footnote, click the Insert menu, then click Footnote. </a:t>
            </a:r>
          </a:p>
          <a:p>
            <a:pPr marL="914400" indent="0">
              <a:spcBef>
                <a:spcPts val="1200"/>
              </a:spcBef>
              <a:buNone/>
            </a:pPr>
            <a:r>
              <a:rPr lang="en-US" sz="2000" i="1" dirty="0" smtClean="0"/>
              <a:t>To insert an endnote, position the insertion point where you want to add the endnote, click the Insert menu, then click Footnote. </a:t>
            </a:r>
            <a:r>
              <a:rPr lang="en-US" sz="2000" b="1" i="1" dirty="0" smtClean="0"/>
              <a:t>Make sure the Endnotes button is selected before you click Insert.</a:t>
            </a:r>
            <a:r>
              <a:rPr lang="en-US" sz="2000" i="1" dirty="0" smtClean="0"/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Footnotes and Endnotes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219201"/>
            <a:ext cx="3200400" cy="25041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3048000"/>
            <a:ext cx="2286000" cy="29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0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Symbols and Equations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206794"/>
            <a:ext cx="3276600" cy="4444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You can insert </a:t>
            </a:r>
            <a:r>
              <a:rPr lang="en-US" sz="2000" i="1" dirty="0" smtClean="0"/>
              <a:t>symbols </a:t>
            </a:r>
            <a:r>
              <a:rPr lang="en-US" sz="2000" i="1" dirty="0"/>
              <a:t>using </a:t>
            </a:r>
            <a:r>
              <a:rPr lang="en-US" sz="2000" i="1" dirty="0" smtClean="0"/>
              <a:t>keystrokes (e.g., trademark), or you can enter a </a:t>
            </a:r>
            <a:r>
              <a:rPr lang="en-US" sz="2000" i="1" dirty="0"/>
              <a:t>s</a:t>
            </a:r>
            <a:r>
              <a:rPr lang="en-US" sz="2000" i="1" dirty="0" smtClean="0"/>
              <a:t>ymbol using the Symbol browser.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To access a variety of formulas, click the Document Elements tab, then choose the Equation button. </a:t>
            </a:r>
            <a:r>
              <a:rPr lang="en-US" sz="2000" b="1" i="1" dirty="0"/>
              <a:t>NOTE: when you click on the content control, the Equation Tools contextual tab appears!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Symbols and Equations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280" y="1772460"/>
            <a:ext cx="1828800" cy="19613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8480" y="1716119"/>
            <a:ext cx="1828800" cy="207400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280" y="4267200"/>
            <a:ext cx="4572000" cy="6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2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3602717"/>
              </p:ext>
            </p:extLst>
          </p:nvPr>
        </p:nvGraphicFramePr>
        <p:xfrm>
          <a:off x="381000" y="4724400"/>
          <a:ext cx="3983477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3477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How to Insert a Cover Page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Well-Formed Documents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Word Processing Uses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Overview of Word Processing</a:t>
            </a:r>
            <a:endParaRPr lang="en-US" sz="1100" dirty="0">
              <a:solidFill>
                <a:srgbClr val="65AA3B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2057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Overview of Word Processing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85800" y="2952751"/>
            <a:ext cx="7772400" cy="9524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i="1" dirty="0"/>
              <a:t>Word has many built-in tools and features to help you communicate effectively and impress your readers.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Citations and a Bibliography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81600" y="1083992"/>
            <a:ext cx="3627120" cy="4690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For citations, position </a:t>
            </a:r>
            <a:r>
              <a:rPr lang="en-US" sz="2000" i="1" dirty="0"/>
              <a:t>the insertion point at the end of the </a:t>
            </a:r>
            <a:r>
              <a:rPr lang="en-US" sz="2000" i="1" dirty="0" smtClean="0"/>
              <a:t>sentence. </a:t>
            </a:r>
            <a:r>
              <a:rPr lang="en-US" sz="2000" i="1" dirty="0"/>
              <a:t>In the References group on the Document Elements tab, </a:t>
            </a:r>
            <a:r>
              <a:rPr lang="en-US" sz="2000" i="1" dirty="0" smtClean="0"/>
              <a:t>choose </a:t>
            </a:r>
            <a:r>
              <a:rPr lang="en-US" sz="2000" i="1" dirty="0"/>
              <a:t>the style of </a:t>
            </a:r>
            <a:r>
              <a:rPr lang="en-US" sz="2000" i="1" dirty="0" smtClean="0"/>
              <a:t>citations.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Add a citation by clicking </a:t>
            </a:r>
            <a:r>
              <a:rPr lang="en-US" sz="2000" i="1" dirty="0"/>
              <a:t>the Manage button in the References group</a:t>
            </a:r>
            <a:r>
              <a:rPr lang="en-US" sz="2000" i="1" dirty="0" smtClean="0"/>
              <a:t>. Click </a:t>
            </a:r>
            <a:r>
              <a:rPr lang="en-US" sz="2000" i="1" dirty="0"/>
              <a:t>the plus sign to add a new source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For a bibliography, go to the </a:t>
            </a:r>
            <a:r>
              <a:rPr lang="en-US" sz="2000" i="1" dirty="0"/>
              <a:t>References group on the Document Elements </a:t>
            </a:r>
            <a:r>
              <a:rPr lang="en-US" sz="2000" i="1" dirty="0" smtClean="0"/>
              <a:t>tab, click </a:t>
            </a:r>
            <a:r>
              <a:rPr lang="en-US" sz="2000" i="1" dirty="0"/>
              <a:t>Bibliography.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Citations and a Bibliography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24200" y="1163636"/>
            <a:ext cx="1828800" cy="34257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4724400"/>
            <a:ext cx="4572000" cy="11270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455" y="2397150"/>
            <a:ext cx="2743200" cy="9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8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Table of Contents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162232"/>
            <a:ext cx="3276600" cy="453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Since a table of contents usually requires its own page numbering and formatting, it must be set apart as its own section.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Go </a:t>
            </a:r>
            <a:r>
              <a:rPr lang="en-US" sz="2000" i="1" dirty="0"/>
              <a:t>to the Document Elements tab</a:t>
            </a:r>
            <a:r>
              <a:rPr lang="en-US" sz="2000" i="1" dirty="0" smtClean="0"/>
              <a:t>. </a:t>
            </a:r>
            <a:r>
              <a:rPr lang="en-US" sz="2000" i="1" dirty="0"/>
              <a:t>The Table of Contents group contains the Table of Contents gallery</a:t>
            </a:r>
            <a:r>
              <a:rPr lang="en-US" sz="2000" i="1" dirty="0" smtClean="0"/>
              <a:t>. Click the gallery handle to see a </a:t>
            </a:r>
            <a:r>
              <a:rPr lang="en-US" sz="2000" i="1" dirty="0"/>
              <a:t>menu </a:t>
            </a:r>
            <a:r>
              <a:rPr lang="en-US" sz="2000" i="1" dirty="0" smtClean="0"/>
              <a:t>with </a:t>
            </a:r>
            <a:r>
              <a:rPr lang="en-US" sz="2000" i="1" dirty="0"/>
              <a:t>options for inserting a table of contents in a variety of formats.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Table of Contents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830295"/>
            <a:ext cx="4572000" cy="31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7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Integration: Inserting Spreadsheet Data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714863"/>
            <a:ext cx="3276600" cy="342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Open both the Word document and the Excel Worksheet containing information you need.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In Excel, highlight and copy the content.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In Word, choose Paste and select “Keep Source Formatting” option listed in the paste option menu.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Academic Publishing Tools &gt; Integration: Inserting Spreadsheet Data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689652"/>
            <a:ext cx="4572000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6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How </a:t>
            </a:r>
            <a:r>
              <a:rPr lang="en-US" sz="4000" dirty="0"/>
              <a:t>to </a:t>
            </a:r>
            <a:r>
              <a:rPr lang="en-US" sz="4000" dirty="0" smtClean="0"/>
              <a:t>Insert </a:t>
            </a:r>
            <a:r>
              <a:rPr lang="en-US" sz="4000" dirty="0"/>
              <a:t>a </a:t>
            </a:r>
            <a:r>
              <a:rPr lang="en-US" sz="4000" dirty="0" smtClean="0"/>
              <a:t>Cover Page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76800" y="1639749"/>
            <a:ext cx="3810000" cy="35785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T</a:t>
            </a:r>
            <a:r>
              <a:rPr lang="en-US" sz="2000" i="1" dirty="0" smtClean="0"/>
              <a:t>o </a:t>
            </a:r>
            <a:r>
              <a:rPr lang="en-US" sz="2000" i="1" dirty="0"/>
              <a:t>add a cover page, click the Cover </a:t>
            </a:r>
            <a:r>
              <a:rPr lang="en-US" sz="2000" i="1" dirty="0" smtClean="0"/>
              <a:t>button.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To </a:t>
            </a:r>
            <a:r>
              <a:rPr lang="en-US" sz="2000" i="1" dirty="0"/>
              <a:t>add content to a document control box, just click and type whatever you want to appear </a:t>
            </a:r>
            <a:r>
              <a:rPr lang="en-US" sz="2000" i="1" dirty="0" smtClean="0"/>
              <a:t>there.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If </a:t>
            </a:r>
            <a:r>
              <a:rPr lang="en-US" sz="2000" i="1" dirty="0"/>
              <a:t>you don’t need one of the document controls, click and drag the mouse pointer over the control to select it, and delete </a:t>
            </a:r>
            <a:r>
              <a:rPr lang="en-US" sz="2000" i="1" dirty="0" smtClean="0"/>
              <a:t>it.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470" y="1752600"/>
            <a:ext cx="4197929" cy="3200400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Overview of Word Processing &gt; How to Insert a Cover Page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Well-Formed Documents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486400" y="2628900"/>
            <a:ext cx="31242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i="1" dirty="0"/>
              <a:t>Well-formed documents are neatly organized and properly formatted to efficiently and effectively communicate a message.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1654052"/>
            <a:ext cx="4491832" cy="3375148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Overview of Word Processing &gt; Well-Formed Documents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Word Processing Uses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334000" y="2304177"/>
            <a:ext cx="3429000" cy="22496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/>
              <a:t>The </a:t>
            </a:r>
            <a:r>
              <a:rPr lang="en-US" sz="2000" i="1" dirty="0"/>
              <a:t>types of documents most often created include</a:t>
            </a:r>
            <a:r>
              <a:rPr lang="en-US" sz="2000" i="1" dirty="0" smtClean="0"/>
              <a:t>: reports</a:t>
            </a:r>
            <a:r>
              <a:rPr lang="en-US" sz="2000" i="1" dirty="0"/>
              <a:t>, letters, memos, newsletters, brochures, and technical documents, such as training manuals and product user manuals.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061839"/>
            <a:ext cx="3657600" cy="2734322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Overview of Word Processing &gt; Word Processing Uses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557859"/>
              </p:ext>
            </p:extLst>
          </p:nvPr>
        </p:nvGraphicFramePr>
        <p:xfrm>
          <a:off x="381000" y="4449341"/>
          <a:ext cx="769620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9086"/>
                <a:gridCol w="3967114"/>
              </a:tblGrid>
              <a:tr h="1676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Creating and Editing Documents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Tabs and Indents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Applying Styles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Setting Document Margins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Themes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Columns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Headers and Footers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 Page and Section Breaks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</a:t>
            </a:r>
            <a:endParaRPr lang="en-US" sz="1100" dirty="0">
              <a:solidFill>
                <a:srgbClr val="65AA3B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2057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Document Formatting Techniques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33400" y="2933700"/>
            <a:ext cx="80772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i="1" dirty="0"/>
              <a:t>Word’s formatting tools help you apply consistent styles and themes for professional-looking </a:t>
            </a:r>
            <a:r>
              <a:rPr lang="en-US" i="1" dirty="0" smtClean="0"/>
              <a:t>results.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4182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Creating and Editing Documents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7" y="1801389"/>
            <a:ext cx="3276600" cy="3255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Create documents from scratch or from one of the provided templates.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Edit documents by navigating to the storage location where it is saved and double-click to open it.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Replace text by selecting and typing new words.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Creating and Editing Documents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2204567"/>
            <a:ext cx="3657600" cy="24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Applying Styles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603690"/>
            <a:ext cx="3788923" cy="36506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 </a:t>
            </a:r>
            <a:r>
              <a:rPr lang="en-US" sz="2000" i="1" dirty="0"/>
              <a:t>style is a collection of formatting options that you can apply with a single click in the Styles gallery in the Styles group on the Home </a:t>
            </a:r>
            <a:r>
              <a:rPr lang="en-US" sz="2000" i="1" dirty="0" smtClean="0"/>
              <a:t>tab.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Apply </a:t>
            </a:r>
            <a:r>
              <a:rPr lang="en-US" sz="2000" i="1" dirty="0"/>
              <a:t>one style to </a:t>
            </a:r>
            <a:r>
              <a:rPr lang="en-US" sz="2000" i="1" dirty="0" smtClean="0"/>
              <a:t>multiple headings </a:t>
            </a:r>
            <a:r>
              <a:rPr lang="en-US" sz="2000" i="1" dirty="0"/>
              <a:t>at the same time by selecting the first heading and then holding down the Command key while selecting the second and third headings.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Applying Styles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5781" y="1119130"/>
            <a:ext cx="3657600" cy="2032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54863" y="3505200"/>
            <a:ext cx="3657600" cy="20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Working with Themes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78276" y="1603690"/>
            <a:ext cx="3788923" cy="36506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A document theme is a set of formats designed to work </a:t>
            </a:r>
            <a:r>
              <a:rPr lang="en-US" sz="2000" i="1" dirty="0" smtClean="0"/>
              <a:t>together, </a:t>
            </a:r>
            <a:r>
              <a:rPr lang="en-US" sz="2000" i="1" dirty="0"/>
              <a:t>including fonts, colors, and other visual effects</a:t>
            </a:r>
            <a:r>
              <a:rPr lang="en-US" sz="2000" i="1" dirty="0" smtClean="0"/>
              <a:t>. Click the Themes </a:t>
            </a:r>
            <a:r>
              <a:rPr lang="en-US" sz="2000" i="1" dirty="0"/>
              <a:t>button in the Themes group on the Home tab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Word </a:t>
            </a:r>
            <a:r>
              <a:rPr lang="en-US" sz="2000" i="1" dirty="0"/>
              <a:t>provides options for modifying a theme’s colors, fonts, and other formats in the Style dialog </a:t>
            </a:r>
            <a:r>
              <a:rPr lang="en-US" sz="2000" i="1" dirty="0" smtClean="0"/>
              <a:t>box.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Word for Mac 2011  &gt; Document Formatting Techniques &gt; Working with Themes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4917" y="1066801"/>
            <a:ext cx="3657600" cy="20855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94917" y="3352800"/>
            <a:ext cx="3657600" cy="21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1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8656</TotalTime>
  <Words>1565</Words>
  <Application>Microsoft Office PowerPoint</Application>
  <PresentationFormat>On-screen Show (4:3)</PresentationFormat>
  <Paragraphs>173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1_CT3_Theme1</vt:lpstr>
      <vt:lpstr>Image</vt:lpstr>
      <vt:lpstr>Slide 1</vt:lpstr>
      <vt:lpstr>Slide 2</vt:lpstr>
      <vt:lpstr>How to Insert a Cover Page</vt:lpstr>
      <vt:lpstr>Slide 4</vt:lpstr>
      <vt:lpstr>Slide 5</vt:lpstr>
      <vt:lpstr>Slide 6</vt:lpstr>
      <vt:lpstr>Creating and Editing Documents</vt:lpstr>
      <vt:lpstr>Applying Styles</vt:lpstr>
      <vt:lpstr>Working with Themes</vt:lpstr>
      <vt:lpstr>Headers and Footers</vt:lpstr>
      <vt:lpstr>Tabs and Indents</vt:lpstr>
      <vt:lpstr>Setting Document Margins</vt:lpstr>
      <vt:lpstr>Working with Columns</vt:lpstr>
      <vt:lpstr>Inserting Page and Section Breaks</vt:lpstr>
      <vt:lpstr>Slide 15</vt:lpstr>
      <vt:lpstr>Inserting Figures with Captions</vt:lpstr>
      <vt:lpstr>Thesaurus, Research Tools, and Document Statistics</vt:lpstr>
      <vt:lpstr>Footnotes and Endnotes</vt:lpstr>
      <vt:lpstr>Symbols and Equations</vt:lpstr>
      <vt:lpstr>Citations and a Bibliography</vt:lpstr>
      <vt:lpstr>Table of Contents</vt:lpstr>
      <vt:lpstr>Integration: Inserting Spreadsheet Data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2008 for Mac</dc:title>
  <dc:subject>Word 2008 for Mac</dc:subject>
  <dc:creator>Brenda Jacobsen</dc:creator>
  <cp:lastModifiedBy>Julia</cp:lastModifiedBy>
  <cp:revision>164</cp:revision>
  <cp:lastPrinted>2012-05-17T20:36:55Z</cp:lastPrinted>
  <dcterms:created xsi:type="dcterms:W3CDTF">2009-02-17T16:51:53Z</dcterms:created>
  <dcterms:modified xsi:type="dcterms:W3CDTF">2012-05-18T14:26:23Z</dcterms:modified>
</cp:coreProperties>
</file>