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2"/>
  </p:notesMasterIdLst>
  <p:sldIdLst>
    <p:sldId id="292" r:id="rId2"/>
    <p:sldId id="318" r:id="rId3"/>
    <p:sldId id="265" r:id="rId4"/>
    <p:sldId id="352" r:id="rId5"/>
    <p:sldId id="351" r:id="rId6"/>
    <p:sldId id="354" r:id="rId7"/>
    <p:sldId id="353" r:id="rId8"/>
    <p:sldId id="319" r:id="rId9"/>
    <p:sldId id="326" r:id="rId10"/>
    <p:sldId id="355" r:id="rId11"/>
    <p:sldId id="327" r:id="rId12"/>
    <p:sldId id="357" r:id="rId13"/>
    <p:sldId id="359" r:id="rId14"/>
    <p:sldId id="360" r:id="rId15"/>
    <p:sldId id="361" r:id="rId16"/>
    <p:sldId id="362" r:id="rId17"/>
    <p:sldId id="365" r:id="rId18"/>
    <p:sldId id="367" r:id="rId19"/>
    <p:sldId id="368" r:id="rId20"/>
    <p:sldId id="370"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AA3B"/>
    <a:srgbClr val="00A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42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D82F02C-3546-4B89-BF91-8747E819C874}" type="datetime1">
              <a:rPr lang="en-US"/>
              <a:pPr/>
              <a:t>6/12/2013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B889A32-E639-411C-973A-26AADD693F55}" type="slidenum">
              <a:rPr lang="en-US"/>
              <a:pPr/>
              <a:t>‹#›</a:t>
            </a:fld>
            <a:endParaRPr lang="en-US" dirty="0"/>
          </a:p>
        </p:txBody>
      </p:sp>
    </p:spTree>
    <p:extLst>
      <p:ext uri="{BB962C8B-B14F-4D97-AF65-F5344CB8AC3E}">
        <p14:creationId xmlns:p14="http://schemas.microsoft.com/office/powerpoint/2010/main" val="1512853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6"/>
          <p:cNvGraphicFramePr>
            <a:graphicFrameLocks noChangeAspect="1"/>
          </p:cNvGraphicFramePr>
          <p:nvPr/>
        </p:nvGraphicFramePr>
        <p:xfrm>
          <a:off x="152400" y="1133475"/>
          <a:ext cx="8991600" cy="5724525"/>
        </p:xfrm>
        <a:graphic>
          <a:graphicData uri="http://schemas.openxmlformats.org/presentationml/2006/ole">
            <mc:AlternateContent xmlns:mc="http://schemas.openxmlformats.org/markup-compatibility/2006">
              <mc:Choice xmlns:v="urn:schemas-microsoft-com:vml" Requires="v">
                <p:oleObj spid="_x0000_s1063" name="Image" r:id="rId14" imgW="13714286" imgH="8584127" progId="">
                  <p:embed/>
                </p:oleObj>
              </mc:Choice>
              <mc:Fallback>
                <p:oleObj name="Image" r:id="rId14" imgW="13714286" imgH="8584127" progId="">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133475"/>
                        <a:ext cx="8991600" cy="57245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7" name="Object 13"/>
          <p:cNvGraphicFramePr>
            <a:graphicFrameLocks noChangeAspect="1"/>
          </p:cNvGraphicFramePr>
          <p:nvPr/>
        </p:nvGraphicFramePr>
        <p:xfrm>
          <a:off x="0" y="5976938"/>
          <a:ext cx="9144000" cy="881062"/>
        </p:xfrm>
        <a:graphic>
          <a:graphicData uri="http://schemas.openxmlformats.org/presentationml/2006/ole">
            <mc:AlternateContent xmlns:mc="http://schemas.openxmlformats.org/markup-compatibility/2006">
              <mc:Choice xmlns:v="urn:schemas-microsoft-com:vml" Requires="v">
                <p:oleObj spid="_x0000_s1064" name="Image" r:id="rId16" imgW="13714286" imgH="1320635" progId="">
                  <p:embed/>
                </p:oleObj>
              </mc:Choice>
              <mc:Fallback>
                <p:oleObj name="Image" r:id="rId16" imgW="13714286" imgH="1320635" progId="">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5976938"/>
                        <a:ext cx="9144000" cy="88106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28" name="Picture 4" descr="EmergeGreen"/>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553200" y="0"/>
            <a:ext cx="2590800" cy="663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457200" y="2766030"/>
            <a:ext cx="8229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altLang="ja-JP" sz="2000" b="0" i="1" u="none" strike="noStrike" cap="none" normalizeH="0" baseline="0" dirty="0" smtClean="0">
                <a:ln>
                  <a:noFill/>
                </a:ln>
                <a:solidFill>
                  <a:schemeClr val="tx1"/>
                </a:solidFill>
                <a:effectLst/>
                <a:latin typeface="+mn-lt"/>
                <a:ea typeface="MS Mincho" pitchFamily="49" charset="-128"/>
                <a:cs typeface="Arial" pitchFamily="34" charset="0"/>
              </a:rPr>
              <a:t>In addition to Word, Excel, PowerPoint, and Access, Microsoft Office® 2013 includes additional applications, including Outlook, OneNote, and Office Web Apps.</a:t>
            </a:r>
            <a:endParaRPr kumimoji="0" lang="en-US" altLang="ja-JP" sz="2000" b="0" i="1" u="none" strike="noStrike" cap="none" normalizeH="0" baseline="0" dirty="0" smtClean="0">
              <a:ln>
                <a:noFill/>
              </a:ln>
              <a:solidFill>
                <a:schemeClr val="tx1"/>
              </a:solidFill>
              <a:effectLst/>
              <a:latin typeface="+mn-lt"/>
              <a:cs typeface="Arial" pitchFamily="34" charset="0"/>
            </a:endParaRPr>
          </a:p>
        </p:txBody>
      </p:sp>
      <p:sp>
        <p:nvSpPr>
          <p:cNvPr id="5" name="TextBox 8"/>
          <p:cNvSpPr txBox="1">
            <a:spLocks noChangeArrowheads="1"/>
          </p:cNvSpPr>
          <p:nvPr/>
        </p:nvSpPr>
        <p:spPr bwMode="auto">
          <a:xfrm>
            <a:off x="533400" y="4583668"/>
            <a:ext cx="1644650" cy="369332"/>
          </a:xfrm>
          <a:prstGeom prst="rect">
            <a:avLst/>
          </a:prstGeom>
          <a:noFill/>
          <a:ln w="9525">
            <a:noFill/>
            <a:miter lim="800000"/>
            <a:headEnd/>
            <a:tailEnd/>
          </a:ln>
        </p:spPr>
        <p:txBody>
          <a:bodyPr wrap="square">
            <a:spAutoFit/>
          </a:bodyPr>
          <a:lstStyle/>
          <a:p>
            <a:r>
              <a:rPr lang="en-US" dirty="0"/>
              <a:t>In this section:</a:t>
            </a:r>
          </a:p>
        </p:txBody>
      </p:sp>
      <p:sp>
        <p:nvSpPr>
          <p:cNvPr id="6" name="Content Placeholder 3"/>
          <p:cNvSpPr txBox="1">
            <a:spLocks/>
          </p:cNvSpPr>
          <p:nvPr/>
        </p:nvSpPr>
        <p:spPr bwMode="auto">
          <a:xfrm>
            <a:off x="533400" y="4953000"/>
            <a:ext cx="4038600" cy="990600"/>
          </a:xfrm>
          <a:prstGeom prst="rect">
            <a:avLst/>
          </a:prstGeom>
          <a:noFill/>
          <a:ln>
            <a:miter lim="800000"/>
            <a:headEnd/>
            <a:tailEnd/>
          </a:ln>
        </p:spPr>
        <p:txBody>
          <a:bodyPr/>
          <a:lstStyle/>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lang="en-US" kern="0" dirty="0" smtClean="0">
                <a:latin typeface="+mn-lt"/>
                <a:cs typeface="+mn-cs"/>
              </a:rPr>
              <a:t>Outlook</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OneNote</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lang="en-US" kern="0" dirty="0" smtClean="0">
                <a:latin typeface="+mn-lt"/>
                <a:cs typeface="+mn-cs"/>
              </a:rPr>
              <a:t>Office Web Apps</a:t>
            </a:r>
            <a:endParaRPr kumimoji="0" lang="en-US" sz="1800" b="0" i="0" u="none" strike="noStrike" kern="0" cap="none" spc="0" normalizeH="0" noProof="0" dirty="0" smtClean="0">
              <a:ln>
                <a:noFill/>
              </a:ln>
              <a:solidFill>
                <a:schemeClr val="tx1"/>
              </a:solidFill>
              <a:effectLst/>
              <a:uLnTx/>
              <a:uFillTx/>
              <a:latin typeface="+mn-lt"/>
              <a:ea typeface="+mn-ea"/>
              <a:cs typeface="+mn-cs"/>
            </a:endParaRP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a:t>
            </a:r>
          </a:p>
        </p:txBody>
      </p:sp>
      <p:sp>
        <p:nvSpPr>
          <p:cNvPr id="8" name="Content Placeholder 2"/>
          <p:cNvSpPr txBox="1">
            <a:spLocks/>
          </p:cNvSpPr>
          <p:nvPr/>
        </p:nvSpPr>
        <p:spPr bwMode="auto">
          <a:xfrm>
            <a:off x="228600" y="457200"/>
            <a:ext cx="83820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33363" indent="-233363" eaLnBrk="1" hangingPunct="1">
              <a:buFontTx/>
              <a:buNone/>
            </a:pPr>
            <a:r>
              <a:rPr lang="en-US" sz="6600" b="1" dirty="0" smtClean="0">
                <a:solidFill>
                  <a:srgbClr val="00AFD7"/>
                </a:solidFill>
                <a:latin typeface="Calibri" charset="0"/>
              </a:rPr>
              <a:t>Other Office 2013 Applications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57200" y="990600"/>
            <a:ext cx="8229600" cy="1143000"/>
          </a:xfrm>
          <a:prstGeom prst="rect">
            <a:avLst/>
          </a:prstGeom>
          <a:noFill/>
          <a:ln>
            <a:miter lim="800000"/>
            <a:headEnd/>
            <a:tailEnd/>
          </a:ln>
        </p:spPr>
        <p:txBody>
          <a:bodyPr/>
          <a:lstStyle/>
          <a:p>
            <a:pPr eaLnBrk="0" hangingPunct="0">
              <a:spcBef>
                <a:spcPct val="20000"/>
              </a:spcBef>
              <a:defRPr/>
            </a:pPr>
            <a:r>
              <a:rPr lang="en-US" sz="2400" dirty="0" smtClean="0"/>
              <a:t>Microsoft OneNote allows you to create a digital collection of resources that’s easily searchable and stored right in your cloud-based SkyDrive account. </a:t>
            </a:r>
          </a:p>
        </p:txBody>
      </p:sp>
      <p:sp>
        <p:nvSpPr>
          <p:cNvPr id="6" name="Text Placeholder 5"/>
          <p:cNvSpPr txBox="1">
            <a:spLocks/>
          </p:cNvSpPr>
          <p:nvPr/>
        </p:nvSpPr>
        <p:spPr bwMode="auto">
          <a:xfrm>
            <a:off x="457200" y="6248400"/>
            <a:ext cx="6400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a:t>
            </a:r>
            <a:r>
              <a:rPr lang="en-US" sz="1100" b="1" dirty="0">
                <a:solidFill>
                  <a:srgbClr val="65AA3B"/>
                </a:solidFill>
              </a:rPr>
              <a:t>&gt; </a:t>
            </a:r>
            <a:r>
              <a:rPr lang="en-US" sz="1100" b="1" dirty="0" smtClean="0">
                <a:solidFill>
                  <a:srgbClr val="65AA3B"/>
                </a:solidFill>
              </a:rPr>
              <a:t>OneNote 2013 &gt; Collecting Content into Notebooks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Collecting Content into Notebooks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2362200"/>
            <a:ext cx="7557024"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790700"/>
            <a:ext cx="8229600" cy="990600"/>
          </a:xfrm>
          <a:prstGeom prst="rect">
            <a:avLst/>
          </a:prstGeom>
          <a:noFill/>
          <a:ln>
            <a:miter lim="800000"/>
            <a:headEnd/>
            <a:tailEnd/>
          </a:ln>
        </p:spPr>
        <p:txBody>
          <a:bodyPr/>
          <a:lstStyle/>
          <a:p>
            <a:pPr eaLnBrk="0" hangingPunct="0">
              <a:spcBef>
                <a:spcPct val="20000"/>
              </a:spcBef>
              <a:defRPr/>
            </a:pPr>
            <a:r>
              <a:rPr lang="en-US" sz="2400" dirty="0" smtClean="0"/>
              <a:t>A OneNote notebook is the digital equivalent of a physical notebook with tabbed dividers (tabs) and </a:t>
            </a:r>
            <a:r>
              <a:rPr lang="en-US" sz="2400" dirty="0" smtClean="0"/>
              <a:t>pages.</a:t>
            </a:r>
            <a:endParaRPr lang="en-US" sz="2000" dirty="0" smtClean="0"/>
          </a:p>
        </p:txBody>
      </p:sp>
      <p:sp>
        <p:nvSpPr>
          <p:cNvPr id="9" name="Text Placeholder 5"/>
          <p:cNvSpPr txBox="1">
            <a:spLocks/>
          </p:cNvSpPr>
          <p:nvPr/>
        </p:nvSpPr>
        <p:spPr bwMode="auto">
          <a:xfrm>
            <a:off x="457200" y="6248400"/>
            <a:ext cx="6705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a:t>
            </a:r>
            <a:r>
              <a:rPr lang="en-US" sz="1100" b="1" dirty="0">
                <a:solidFill>
                  <a:srgbClr val="65AA3B"/>
                </a:solidFill>
              </a:rPr>
              <a:t>&gt; </a:t>
            </a:r>
            <a:r>
              <a:rPr lang="en-US" sz="1100" b="1" dirty="0" smtClean="0">
                <a:solidFill>
                  <a:srgbClr val="65AA3B"/>
                </a:solidFill>
              </a:rPr>
              <a:t>OneNote 2013 &gt; Organizing and Finding Content in Notebooks</a:t>
            </a:r>
          </a:p>
        </p:txBody>
      </p:sp>
      <p:sp>
        <p:nvSpPr>
          <p:cNvPr id="11"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Organizing and Finding Content in Notebooks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2971800"/>
            <a:ext cx="7557024" cy="2735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883023"/>
            <a:ext cx="8229600" cy="2895600"/>
          </a:xfrm>
          <a:prstGeom prst="rect">
            <a:avLst/>
          </a:prstGeom>
          <a:noFill/>
          <a:ln>
            <a:miter lim="800000"/>
            <a:headEnd/>
            <a:tailEnd/>
          </a:ln>
        </p:spPr>
        <p:txBody>
          <a:bodyPr/>
          <a:lstStyle/>
          <a:p>
            <a:pPr eaLnBrk="0" hangingPunct="0">
              <a:spcBef>
                <a:spcPct val="20000"/>
              </a:spcBef>
              <a:defRPr/>
            </a:pPr>
            <a:r>
              <a:rPr lang="en-US" sz="2400" dirty="0" smtClean="0"/>
              <a:t>Create notebooks for sharing as part of a collaborative team effort. </a:t>
            </a:r>
          </a:p>
          <a:p>
            <a:pPr marL="342900" indent="-342900" eaLnBrk="0" hangingPunct="0">
              <a:spcBef>
                <a:spcPct val="20000"/>
              </a:spcBef>
              <a:buFontTx/>
              <a:buChar char="•"/>
              <a:defRPr/>
            </a:pPr>
            <a:r>
              <a:rPr lang="en-US" sz="2400" dirty="0" smtClean="0"/>
              <a:t>OneNote doesn’t lock online shared notebooks, so share with your entire work team and everyone can work on content at the same time.</a:t>
            </a:r>
          </a:p>
          <a:p>
            <a:pPr marL="342900" indent="-342900" eaLnBrk="0" hangingPunct="0">
              <a:spcBef>
                <a:spcPct val="20000"/>
              </a:spcBef>
              <a:buFontTx/>
              <a:buChar char="•"/>
              <a:defRPr/>
            </a:pPr>
            <a:r>
              <a:rPr lang="en-US" sz="2400" dirty="0" smtClean="0"/>
              <a:t>Changes automatically synchronize so the notebook is always up-to-date.</a:t>
            </a:r>
          </a:p>
        </p:txBody>
      </p:sp>
      <p:sp>
        <p:nvSpPr>
          <p:cNvPr id="6" name="Text Placeholder 5"/>
          <p:cNvSpPr txBox="1">
            <a:spLocks/>
          </p:cNvSpPr>
          <p:nvPr/>
        </p:nvSpPr>
        <p:spPr bwMode="auto">
          <a:xfrm>
            <a:off x="457200" y="6248400"/>
            <a:ext cx="6400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a:t>
            </a:r>
            <a:r>
              <a:rPr lang="en-US" sz="1100" b="1" dirty="0">
                <a:solidFill>
                  <a:srgbClr val="65AA3B"/>
                </a:solidFill>
              </a:rPr>
              <a:t>&gt; </a:t>
            </a:r>
            <a:r>
              <a:rPr lang="en-US" sz="1100" b="1" dirty="0" smtClean="0">
                <a:solidFill>
                  <a:srgbClr val="65AA3B"/>
                </a:solidFill>
              </a:rPr>
              <a:t>OneNote 2013 &gt; Shared Notebooks Online</a:t>
            </a:r>
          </a:p>
        </p:txBody>
      </p:sp>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Shared Notebooks Online</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0382" y="3671047"/>
            <a:ext cx="7557024" cy="21604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533400" y="4357687"/>
            <a:ext cx="1644650" cy="366713"/>
          </a:xfrm>
          <a:prstGeom prst="rect">
            <a:avLst/>
          </a:prstGeom>
          <a:noFill/>
          <a:ln w="9525">
            <a:noFill/>
            <a:miter lim="800000"/>
            <a:headEnd/>
            <a:tailEnd/>
          </a:ln>
        </p:spPr>
        <p:txBody>
          <a:bodyPr wrap="none">
            <a:spAutoFit/>
          </a:bodyPr>
          <a:lstStyle/>
          <a:p>
            <a:r>
              <a:rPr lang="en-US" dirty="0"/>
              <a:t>In this section:</a:t>
            </a:r>
          </a:p>
        </p:txBody>
      </p:sp>
      <p:sp>
        <p:nvSpPr>
          <p:cNvPr id="5" name="Content Placeholder 3"/>
          <p:cNvSpPr txBox="1">
            <a:spLocks/>
          </p:cNvSpPr>
          <p:nvPr/>
        </p:nvSpPr>
        <p:spPr bwMode="auto">
          <a:xfrm>
            <a:off x="533400" y="4648200"/>
            <a:ext cx="4038600" cy="1371600"/>
          </a:xfrm>
          <a:prstGeom prst="rect">
            <a:avLst/>
          </a:prstGeom>
          <a:noFill/>
          <a:ln>
            <a:miter lim="800000"/>
            <a:headEnd/>
            <a:tailEnd/>
          </a:ln>
        </p:spPr>
        <p:txBody>
          <a:bodyPr/>
          <a:lstStyle/>
          <a:p>
            <a:pPr marL="342900" lvl="0" indent="-182563">
              <a:spcBef>
                <a:spcPct val="20000"/>
              </a:spcBef>
              <a:buFontTx/>
              <a:buChar char="•"/>
              <a:defRPr/>
            </a:pPr>
            <a:r>
              <a:rPr lang="en-US" dirty="0" smtClean="0"/>
              <a:t>Overview of Web Apps</a:t>
            </a:r>
          </a:p>
          <a:p>
            <a:pPr marL="342900" lvl="0" indent="-182563">
              <a:spcBef>
                <a:spcPct val="20000"/>
              </a:spcBef>
              <a:buFontTx/>
              <a:buChar char="•"/>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Word</a:t>
            </a:r>
          </a:p>
          <a:p>
            <a:pPr marL="342900" lvl="0" indent="-182563">
              <a:spcBef>
                <a:spcPct val="20000"/>
              </a:spcBef>
              <a:buFontTx/>
              <a:buChar char="•"/>
              <a:defRPr/>
            </a:pPr>
            <a:r>
              <a:rPr lang="en-US" kern="0" dirty="0" smtClean="0">
                <a:latin typeface="+mn-lt"/>
                <a:cs typeface="+mn-cs"/>
              </a:rPr>
              <a:t>Excel</a:t>
            </a:r>
          </a:p>
          <a:p>
            <a:pPr marL="342900" lvl="0" indent="-182563">
              <a:spcBef>
                <a:spcPct val="20000"/>
              </a:spcBef>
              <a:buFontTx/>
              <a:buChar char="•"/>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PowerPoint</a:t>
            </a:r>
          </a:p>
        </p:txBody>
      </p:sp>
      <p:sp>
        <p:nvSpPr>
          <p:cNvPr id="25601" name="Rectangle 1"/>
          <p:cNvSpPr>
            <a:spLocks noChangeArrowheads="1"/>
          </p:cNvSpPr>
          <p:nvPr/>
        </p:nvSpPr>
        <p:spPr bwMode="auto">
          <a:xfrm>
            <a:off x="457200" y="2066329"/>
            <a:ext cx="82296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000" b="0" i="1" u="none" strike="noStrike" cap="none" normalizeH="0" baseline="0" dirty="0" smtClean="0">
                <a:ln>
                  <a:noFill/>
                </a:ln>
                <a:solidFill>
                  <a:schemeClr val="tx1"/>
                </a:solidFill>
                <a:effectLst/>
                <a:latin typeface="+mn-lt"/>
                <a:ea typeface="MS Mincho" pitchFamily="49" charset="-128"/>
                <a:cs typeface="Arial" pitchFamily="34" charset="0"/>
              </a:rPr>
              <a:t>Microsoft offers</a:t>
            </a:r>
            <a:r>
              <a:rPr kumimoji="0" lang="en-US" altLang="ja-JP" sz="2000" b="0" i="1" u="none" strike="noStrike" cap="none" normalizeH="0" dirty="0" smtClean="0">
                <a:ln>
                  <a:noFill/>
                </a:ln>
                <a:solidFill>
                  <a:schemeClr val="tx1"/>
                </a:solidFill>
                <a:effectLst/>
                <a:latin typeface="+mn-lt"/>
                <a:ea typeface="MS Mincho" pitchFamily="49" charset="-128"/>
                <a:cs typeface="Arial" pitchFamily="34" charset="0"/>
              </a:rPr>
              <a:t> online versions of </a:t>
            </a:r>
            <a:r>
              <a:rPr kumimoji="0" lang="en-US" altLang="ja-JP" sz="2000" b="0" i="1" u="none" strike="noStrike" cap="none" normalizeH="0" baseline="0" dirty="0" smtClean="0">
                <a:ln>
                  <a:noFill/>
                </a:ln>
                <a:solidFill>
                  <a:schemeClr val="tx1"/>
                </a:solidFill>
                <a:effectLst/>
                <a:latin typeface="+mn-lt"/>
                <a:ea typeface="MS Mincho" pitchFamily="49" charset="-128"/>
                <a:cs typeface="Arial" pitchFamily="34" charset="0"/>
              </a:rPr>
              <a:t>Word, Excel, OneNote and PowerPoint for Windows</a:t>
            </a:r>
            <a:r>
              <a:rPr kumimoji="0" lang="en-US" altLang="ja-JP" sz="2000" b="0" i="1" u="none" strike="noStrike" cap="none" normalizeH="0" dirty="0" smtClean="0">
                <a:ln>
                  <a:noFill/>
                </a:ln>
                <a:solidFill>
                  <a:schemeClr val="tx1"/>
                </a:solidFill>
                <a:effectLst/>
                <a:latin typeface="+mn-lt"/>
                <a:ea typeface="MS Mincho" pitchFamily="49" charset="-128"/>
                <a:cs typeface="Arial" pitchFamily="34" charset="0"/>
              </a:rPr>
              <a:t> Live members, called Web Apps, at </a:t>
            </a:r>
            <a:r>
              <a:rPr kumimoji="0" lang="en-US" altLang="ja-JP" sz="2000" b="0" i="1" u="none" strike="noStrike" cap="none" normalizeH="0" baseline="0" dirty="0" smtClean="0">
                <a:ln>
                  <a:noFill/>
                </a:ln>
                <a:solidFill>
                  <a:schemeClr val="tx1"/>
                </a:solidFill>
                <a:effectLst/>
                <a:latin typeface="+mn-lt"/>
                <a:ea typeface="MS Mincho" pitchFamily="49" charset="-128"/>
                <a:cs typeface="Arial" pitchFamily="34" charset="0"/>
              </a:rPr>
              <a:t>live.com. This lets you use your web browser to view, edit, and share these Office documents when connected to the Internet. </a:t>
            </a:r>
            <a:endParaRPr kumimoji="0" lang="en-US" altLang="ja-JP" sz="2000" b="0" i="1" u="none" strike="noStrike" cap="none" normalizeH="0" baseline="0" dirty="0" smtClean="0">
              <a:ln>
                <a:noFill/>
              </a:ln>
              <a:solidFill>
                <a:schemeClr val="tx1"/>
              </a:solidFill>
              <a:effectLst/>
              <a:latin typeface="+mn-lt"/>
              <a:cs typeface="Arial" pitchFamily="34" charset="0"/>
            </a:endParaRP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&gt; Office Web Apps</a:t>
            </a:r>
          </a:p>
        </p:txBody>
      </p:sp>
      <p:sp>
        <p:nvSpPr>
          <p:cNvPr id="8" name="Content Placeholder 2"/>
          <p:cNvSpPr txBox="1">
            <a:spLocks/>
          </p:cNvSpPr>
          <p:nvPr/>
        </p:nvSpPr>
        <p:spPr bwMode="auto">
          <a:xfrm>
            <a:off x="228600" y="457200"/>
            <a:ext cx="6629400" cy="1371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eaLnBrk="1" hangingPunct="1">
              <a:buFontTx/>
              <a:buNone/>
            </a:pPr>
            <a:r>
              <a:rPr lang="en-US" sz="6600" b="1" dirty="0" smtClean="0">
                <a:solidFill>
                  <a:srgbClr val="00AFD7"/>
                </a:solidFill>
                <a:latin typeface="Calibri" charset="0"/>
              </a:rPr>
              <a:t>Office Web Apps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676400"/>
            <a:ext cx="8229600" cy="3657600"/>
          </a:xfrm>
          <a:prstGeom prst="rect">
            <a:avLst/>
          </a:prstGeom>
          <a:noFill/>
          <a:ln>
            <a:miter lim="800000"/>
            <a:headEnd/>
            <a:tailEnd/>
          </a:ln>
        </p:spPr>
        <p:txBody>
          <a:bodyPr/>
          <a:lstStyle/>
          <a:p>
            <a:pPr marL="342900" indent="-342900" eaLnBrk="0" hangingPunct="0">
              <a:spcBef>
                <a:spcPct val="20000"/>
              </a:spcBef>
              <a:buFontTx/>
              <a:buChar char="•"/>
              <a:defRPr/>
            </a:pPr>
            <a:r>
              <a:rPr lang="en-US" sz="2400" dirty="0" smtClean="0"/>
              <a:t>You can use Office Web Apps to edit documents created in earlier versions of Office.</a:t>
            </a:r>
          </a:p>
          <a:p>
            <a:pPr marL="342900" indent="-342900" eaLnBrk="0" hangingPunct="0">
              <a:spcBef>
                <a:spcPct val="20000"/>
              </a:spcBef>
              <a:buFontTx/>
              <a:buChar char="•"/>
              <a:defRPr/>
            </a:pPr>
            <a:r>
              <a:rPr lang="en-US" sz="2400" dirty="0" smtClean="0"/>
              <a:t>The apps also have been updated to support touch screen capabilities.</a:t>
            </a:r>
          </a:p>
          <a:p>
            <a:pPr marL="342900" indent="-342900" eaLnBrk="0" hangingPunct="0">
              <a:spcBef>
                <a:spcPct val="20000"/>
              </a:spcBef>
              <a:buFontTx/>
              <a:buChar char="•"/>
              <a:defRPr/>
            </a:pPr>
            <a:r>
              <a:rPr lang="en-US" sz="2400" dirty="0" smtClean="0"/>
              <a:t>You can easily set up a group to keep in touch with and share files with.</a:t>
            </a:r>
          </a:p>
          <a:p>
            <a:pPr marL="342900" indent="-342900" eaLnBrk="0" hangingPunct="0">
              <a:spcBef>
                <a:spcPct val="20000"/>
              </a:spcBef>
              <a:buFontTx/>
              <a:buChar char="•"/>
              <a:defRPr/>
            </a:pPr>
            <a:r>
              <a:rPr lang="en-US" sz="2400" dirty="0" smtClean="0"/>
              <a:t>You can transition from editing within SkyDrive directly to the corresponding Office application on your computer simply by clicking a button in the Web App’s Ribbon.  </a:t>
            </a:r>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&gt; Office Web Apps &gt; Overview of Web Apps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Overview of Web Apps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&gt; Office Web Apps &gt; Overview of Web Apps</a:t>
            </a: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Overview of Web Apps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324536"/>
            <a:ext cx="7557024" cy="420892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010770"/>
            <a:ext cx="8229600" cy="3581400"/>
          </a:xfrm>
          <a:prstGeom prst="rect">
            <a:avLst/>
          </a:prstGeom>
          <a:noFill/>
          <a:ln>
            <a:miter lim="800000"/>
            <a:headEnd/>
            <a:tailEnd/>
          </a:ln>
        </p:spPr>
        <p:txBody>
          <a:bodyPr/>
          <a:lstStyle/>
          <a:p>
            <a:pPr marL="342900" indent="-342900" eaLnBrk="0" hangingPunct="0">
              <a:spcBef>
                <a:spcPct val="20000"/>
              </a:spcBef>
              <a:buFontTx/>
              <a:buChar char="•"/>
              <a:defRPr/>
            </a:pPr>
            <a:r>
              <a:rPr lang="en-US" sz="2400" dirty="0" smtClean="0"/>
              <a:t>First log into your Windows Live account.</a:t>
            </a:r>
          </a:p>
          <a:p>
            <a:pPr marL="342900" indent="-342900" eaLnBrk="0" hangingPunct="0">
              <a:spcBef>
                <a:spcPct val="20000"/>
              </a:spcBef>
              <a:buFontTx/>
              <a:buChar char="•"/>
              <a:defRPr/>
            </a:pPr>
            <a:r>
              <a:rPr lang="en-US" sz="2400" dirty="0" smtClean="0"/>
              <a:t>Click the Create option and choose Word Document.</a:t>
            </a:r>
          </a:p>
          <a:p>
            <a:pPr marL="342900" indent="-342900" eaLnBrk="0" hangingPunct="0">
              <a:spcBef>
                <a:spcPct val="20000"/>
              </a:spcBef>
              <a:buFontTx/>
              <a:buChar char="•"/>
              <a:defRPr/>
            </a:pPr>
            <a:r>
              <a:rPr lang="en-US" sz="2400" dirty="0"/>
              <a:t>The Web </a:t>
            </a:r>
            <a:r>
              <a:rPr lang="en-US" sz="2400" dirty="0" smtClean="0"/>
              <a:t>App </a:t>
            </a:r>
            <a:r>
              <a:rPr lang="en-US" sz="2400" dirty="0"/>
              <a:t>version of Word has a limited set of </a:t>
            </a:r>
            <a:r>
              <a:rPr lang="en-US" sz="2400" dirty="0" smtClean="0"/>
              <a:t>tabs.</a:t>
            </a:r>
          </a:p>
          <a:p>
            <a:pPr marL="342900" indent="-342900" eaLnBrk="0" hangingPunct="0">
              <a:spcBef>
                <a:spcPct val="20000"/>
              </a:spcBef>
              <a:buFontTx/>
              <a:buChar char="•"/>
              <a:defRPr/>
            </a:pPr>
            <a:r>
              <a:rPr lang="en-US" sz="2400" dirty="0" smtClean="0"/>
              <a:t>Quick changes can easily be made using the Web App.</a:t>
            </a:r>
          </a:p>
          <a:p>
            <a:pPr marL="342900" indent="-342900" eaLnBrk="0" hangingPunct="0">
              <a:spcBef>
                <a:spcPct val="20000"/>
              </a:spcBef>
              <a:buFontTx/>
              <a:buChar char="•"/>
              <a:defRPr/>
            </a:pPr>
            <a:r>
              <a:rPr lang="en-US" sz="2400" dirty="0" smtClean="0"/>
              <a:t>The SHARE link allows you to:</a:t>
            </a:r>
          </a:p>
          <a:p>
            <a:pPr marL="800100" lvl="1" indent="-342900" eaLnBrk="0" hangingPunct="0">
              <a:spcBef>
                <a:spcPct val="20000"/>
              </a:spcBef>
              <a:buFontTx/>
              <a:buChar char="•"/>
              <a:defRPr/>
            </a:pPr>
            <a:r>
              <a:rPr lang="en-US" sz="2400" dirty="0" smtClean="0"/>
              <a:t>Send a link via email</a:t>
            </a:r>
          </a:p>
          <a:p>
            <a:pPr marL="800100" lvl="1" indent="-342900" eaLnBrk="0" hangingPunct="0">
              <a:spcBef>
                <a:spcPct val="20000"/>
              </a:spcBef>
              <a:buFontTx/>
              <a:buChar char="•"/>
              <a:defRPr/>
            </a:pPr>
            <a:r>
              <a:rPr lang="en-US" sz="2400" dirty="0" smtClean="0"/>
              <a:t>Post the document to a social media account.</a:t>
            </a:r>
          </a:p>
          <a:p>
            <a:pPr marL="800100" lvl="1" indent="-342900" eaLnBrk="0" hangingPunct="0">
              <a:spcBef>
                <a:spcPct val="20000"/>
              </a:spcBef>
              <a:buFontTx/>
              <a:buChar char="•"/>
              <a:defRPr/>
            </a:pPr>
            <a:r>
              <a:rPr lang="en-US" sz="2400" dirty="0" smtClean="0"/>
              <a:t>Use a web link to generate a URL to copy and paste.</a:t>
            </a:r>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&gt; Office Web Apps &gt; Word</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Word</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4612341"/>
            <a:ext cx="7557024" cy="13402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down)">
                                      <p:cBhvr>
                                        <p:cTn id="25" dur="500"/>
                                        <p:tgtEl>
                                          <p:spTgt spid="5">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wipe(down)">
                                      <p:cBhvr>
                                        <p:cTn id="2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48235" y="1030941"/>
            <a:ext cx="8229600" cy="4800600"/>
          </a:xfrm>
          <a:prstGeom prst="rect">
            <a:avLst/>
          </a:prstGeom>
          <a:noFill/>
          <a:ln>
            <a:miter lim="800000"/>
            <a:headEnd/>
            <a:tailEnd/>
          </a:ln>
        </p:spPr>
        <p:txBody>
          <a:bodyPr/>
          <a:lstStyle/>
          <a:p>
            <a:pPr eaLnBrk="0" hangingPunct="0">
              <a:spcBef>
                <a:spcPct val="20000"/>
              </a:spcBef>
              <a:defRPr/>
            </a:pPr>
            <a:r>
              <a:rPr lang="en-US" sz="2400" dirty="0" smtClean="0"/>
              <a:t>The Excel Web App in the Windows Live environment makes it possible to create a workbook in Excel, and then share it online so others can work with the live data, making changes to that data as necessary. </a:t>
            </a:r>
          </a:p>
          <a:p>
            <a:pPr marL="342900" indent="-342900" eaLnBrk="0" hangingPunct="0">
              <a:spcBef>
                <a:spcPct val="20000"/>
              </a:spcBef>
              <a:buFontTx/>
              <a:buChar char="•"/>
              <a:defRPr/>
            </a:pPr>
            <a:r>
              <a:rPr lang="en-US" sz="2400" dirty="0"/>
              <a:t>First log into your Windows Live account.</a:t>
            </a:r>
          </a:p>
          <a:p>
            <a:pPr marL="342900" indent="-342900" eaLnBrk="0" hangingPunct="0">
              <a:spcBef>
                <a:spcPct val="20000"/>
              </a:spcBef>
              <a:buFontTx/>
              <a:buChar char="•"/>
              <a:defRPr/>
            </a:pPr>
            <a:r>
              <a:rPr lang="en-US" sz="2400" dirty="0" smtClean="0"/>
              <a:t>Like Word, the Web App version has limited tabs</a:t>
            </a:r>
            <a:r>
              <a:rPr lang="en-US" sz="2400" dirty="0"/>
              <a:t>.</a:t>
            </a:r>
          </a:p>
          <a:p>
            <a:pPr marL="342900" indent="-342900" eaLnBrk="0" hangingPunct="0">
              <a:spcBef>
                <a:spcPct val="20000"/>
              </a:spcBef>
              <a:buFontTx/>
              <a:buChar char="•"/>
              <a:defRPr/>
            </a:pPr>
            <a:r>
              <a:rPr lang="en-US" sz="2400" dirty="0" smtClean="0"/>
              <a:t>The Share button allows you to either share the workbook with others or embed it in a blog or website.</a:t>
            </a:r>
          </a:p>
          <a:p>
            <a:pPr marL="800100" lvl="1" indent="-342900" eaLnBrk="0" hangingPunct="0">
              <a:spcBef>
                <a:spcPct val="20000"/>
              </a:spcBef>
              <a:buFontTx/>
              <a:buChar char="•"/>
              <a:defRPr/>
            </a:pPr>
            <a:r>
              <a:rPr lang="en-US" sz="2400" dirty="0" smtClean="0"/>
              <a:t>When file sharing, multiple people can work in the online file at the same time.</a:t>
            </a:r>
          </a:p>
          <a:p>
            <a:pPr marL="800100" lvl="1" indent="-342900" eaLnBrk="0" hangingPunct="0">
              <a:spcBef>
                <a:spcPct val="20000"/>
              </a:spcBef>
              <a:buFontTx/>
              <a:buChar char="•"/>
              <a:defRPr/>
            </a:pPr>
            <a:r>
              <a:rPr lang="en-US" sz="2400" dirty="0" smtClean="0"/>
              <a:t>All changes are saved back to SkyDrive location where file is stored.</a:t>
            </a:r>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&gt; Office Web Apps &gt; Excel</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Excel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&gt; Office Web Apps &gt; Exce</a:t>
            </a:r>
            <a:r>
              <a:rPr lang="en-US" sz="1100" b="1" dirty="0">
                <a:solidFill>
                  <a:srgbClr val="65AA3B"/>
                </a:solidFill>
              </a:rPr>
              <a:t>l</a:t>
            </a:r>
            <a:endParaRPr lang="en-US" sz="1100" b="1" dirty="0" smtClean="0">
              <a:solidFill>
                <a:srgbClr val="65AA3B"/>
              </a:solidFill>
            </a:endParaRP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Excel</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1676400"/>
            <a:ext cx="7315200" cy="1656884"/>
          </a:xfrm>
          <a:prstGeom prst="rect">
            <a:avLst/>
          </a:prstGeom>
        </p:spPr>
      </p:pic>
      <p:pic>
        <p:nvPicPr>
          <p:cNvPr id="3" name="Picture 2" descr="VlC Media Playe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14400" y="4104169"/>
            <a:ext cx="7315200" cy="80587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371600"/>
            <a:ext cx="8229600" cy="4191000"/>
          </a:xfrm>
          <a:prstGeom prst="rect">
            <a:avLst/>
          </a:prstGeom>
          <a:noFill/>
          <a:ln>
            <a:miter lim="800000"/>
            <a:headEnd/>
            <a:tailEnd/>
          </a:ln>
        </p:spPr>
        <p:txBody>
          <a:bodyPr/>
          <a:lstStyle/>
          <a:p>
            <a:pPr eaLnBrk="0" hangingPunct="0">
              <a:spcBef>
                <a:spcPct val="20000"/>
              </a:spcBef>
              <a:defRPr/>
            </a:pPr>
            <a:r>
              <a:rPr lang="en-US" sz="2400" dirty="0" smtClean="0"/>
              <a:t>PowerPoint Web App in Windows Live allows you to create or edit a presentation in PowerPoint, and then make simple changes to the presentation right in the Web App.</a:t>
            </a:r>
          </a:p>
          <a:p>
            <a:pPr marL="342900" indent="-342900" eaLnBrk="0" hangingPunct="0">
              <a:spcBef>
                <a:spcPct val="20000"/>
              </a:spcBef>
              <a:buFontTx/>
              <a:buChar char="•"/>
              <a:defRPr/>
            </a:pPr>
            <a:r>
              <a:rPr lang="en-US" sz="2400" dirty="0" smtClean="0"/>
              <a:t>Because creating a PowerPoint presentation often involves importing photo and video files, it’s more likely that you’ll want to create the presentation on your own computer, and then store it to your SkyDrive under the FILE tab.</a:t>
            </a:r>
          </a:p>
          <a:p>
            <a:pPr marL="342900" indent="-342900" eaLnBrk="0" hangingPunct="0">
              <a:spcBef>
                <a:spcPct val="20000"/>
              </a:spcBef>
              <a:buFontTx/>
              <a:buChar char="•"/>
              <a:defRPr/>
            </a:pPr>
            <a:r>
              <a:rPr lang="en-US" sz="2400" dirty="0" smtClean="0"/>
              <a:t>SHARE option lets you send presentation file via email; share it by posting to Facebook, Twitter, or LinkedIn’ or get a web link.</a:t>
            </a:r>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&gt; Office Web Apps &gt; PowerPoint</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PowerPoint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533400" y="4586287"/>
            <a:ext cx="1644650" cy="366713"/>
          </a:xfrm>
          <a:prstGeom prst="rect">
            <a:avLst/>
          </a:prstGeom>
          <a:noFill/>
          <a:ln w="9525">
            <a:noFill/>
            <a:miter lim="800000"/>
            <a:headEnd/>
            <a:tailEnd/>
          </a:ln>
        </p:spPr>
        <p:txBody>
          <a:bodyPr wrap="none">
            <a:spAutoFit/>
          </a:bodyPr>
          <a:lstStyle/>
          <a:p>
            <a:r>
              <a:rPr lang="en-US" dirty="0"/>
              <a:t>In this section:</a:t>
            </a:r>
          </a:p>
        </p:txBody>
      </p:sp>
      <p:sp>
        <p:nvSpPr>
          <p:cNvPr id="5" name="Content Placeholder 3"/>
          <p:cNvSpPr txBox="1">
            <a:spLocks/>
          </p:cNvSpPr>
          <p:nvPr/>
        </p:nvSpPr>
        <p:spPr bwMode="auto">
          <a:xfrm>
            <a:off x="533400" y="4953000"/>
            <a:ext cx="4038600" cy="1081087"/>
          </a:xfrm>
          <a:prstGeom prst="rect">
            <a:avLst/>
          </a:prstGeom>
          <a:noFill/>
          <a:ln>
            <a:miter lim="800000"/>
            <a:headEnd/>
            <a:tailEnd/>
          </a:ln>
        </p:spPr>
        <p:txBody>
          <a:bodyPr/>
          <a:lstStyle/>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Email</a:t>
            </a:r>
            <a:endParaRPr lang="en-US" kern="0" dirty="0" smtClean="0">
              <a:latin typeface="+mn-lt"/>
              <a:cs typeface="+mn-cs"/>
            </a:endParaRP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Calendaring</a:t>
            </a:r>
            <a:r>
              <a:rPr kumimoji="0" lang="en-US" sz="1800" b="0" i="0" u="none" strike="noStrike" kern="0" cap="none" spc="0" normalizeH="0" noProof="0" dirty="0" smtClean="0">
                <a:ln>
                  <a:noFill/>
                </a:ln>
                <a:solidFill>
                  <a:schemeClr val="tx1"/>
                </a:solidFill>
                <a:effectLst/>
                <a:uLnTx/>
                <a:uFillTx/>
                <a:latin typeface="+mn-lt"/>
                <a:ea typeface="+mn-ea"/>
                <a:cs typeface="+mn-cs"/>
              </a:rPr>
              <a:t> and Tasks</a:t>
            </a:r>
          </a:p>
          <a:p>
            <a:pPr marL="342900" marR="0" lvl="0" indent="-182563" algn="l" defTabSz="914400" rtl="0" eaLnBrk="1" fontAlgn="base" latinLnBrk="0" hangingPunct="1">
              <a:lnSpc>
                <a:spcPct val="100000"/>
              </a:lnSpc>
              <a:spcBef>
                <a:spcPct val="20000"/>
              </a:spcBef>
              <a:spcAft>
                <a:spcPct val="0"/>
              </a:spcAft>
              <a:buClrTx/>
              <a:buSzTx/>
              <a:buFontTx/>
              <a:buChar char="•"/>
              <a:tabLst/>
              <a:defRPr/>
            </a:pPr>
            <a:r>
              <a:rPr lang="en-US" kern="0" dirty="0" smtClean="0">
                <a:latin typeface="+mn-lt"/>
                <a:cs typeface="+mn-cs"/>
              </a:rPr>
              <a:t>Social Connector</a:t>
            </a:r>
            <a:endParaRPr kumimoji="0" lang="en-US" sz="1800" b="0" i="0" u="none" strike="noStrike" kern="0" cap="none" spc="0" normalizeH="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182563"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457200" y="2057400"/>
            <a:ext cx="8229600" cy="1631216"/>
          </a:xfrm>
          <a:prstGeom prst="rect">
            <a:avLst/>
          </a:prstGeom>
        </p:spPr>
        <p:txBody>
          <a:bodyPr wrap="square">
            <a:spAutoFit/>
          </a:bodyPr>
          <a:lstStyle/>
          <a:p>
            <a:r>
              <a:rPr lang="en-US" sz="2000" i="1" dirty="0" smtClean="0">
                <a:latin typeface="+mn-lt"/>
              </a:rPr>
              <a:t>Microsoft Outlook 2013 is more than just an email management program. With over 500 million Office users globally, this application offers communication tools that range from message organization and search to calendaring, meeting scheduling, connection with social networks, and more. </a:t>
            </a:r>
            <a:endParaRPr lang="en-US" sz="2000" i="1" dirty="0">
              <a:latin typeface="+mn-lt"/>
            </a:endParaRP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&gt; Outlook 2013</a:t>
            </a:r>
          </a:p>
        </p:txBody>
      </p:sp>
      <p:sp>
        <p:nvSpPr>
          <p:cNvPr id="8" name="Content Placeholder 2"/>
          <p:cNvSpPr txBox="1">
            <a:spLocks/>
          </p:cNvSpPr>
          <p:nvPr/>
        </p:nvSpPr>
        <p:spPr bwMode="auto">
          <a:xfrm>
            <a:off x="228600" y="457200"/>
            <a:ext cx="8382000" cy="1371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eaLnBrk="1" hangingPunct="1">
              <a:buFontTx/>
              <a:buNone/>
            </a:pPr>
            <a:r>
              <a:rPr lang="en-US" sz="6600" b="1" dirty="0" smtClean="0">
                <a:solidFill>
                  <a:srgbClr val="00AFD7"/>
                </a:solidFill>
                <a:latin typeface="Calibri" charset="0"/>
              </a:rPr>
              <a:t>Outlook 2013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&gt; Office Web Apps &gt; PowerPoint</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PowerPoint</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1409234"/>
            <a:ext cx="7315200" cy="40395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352550"/>
            <a:ext cx="8229600" cy="4152900"/>
          </a:xfrm>
          <a:prstGeom prst="rect">
            <a:avLst/>
          </a:prstGeom>
          <a:noFill/>
          <a:ln>
            <a:miter lim="800000"/>
            <a:headEnd/>
            <a:tailEnd/>
          </a:ln>
        </p:spPr>
        <p:txBody>
          <a:bodyPr/>
          <a:lstStyle/>
          <a:p>
            <a:pPr marL="342900" indent="-342900" eaLnBrk="0" hangingPunct="0">
              <a:spcBef>
                <a:spcPct val="20000"/>
              </a:spcBef>
              <a:buFontTx/>
              <a:buChar char="•"/>
              <a:defRPr/>
            </a:pPr>
            <a:r>
              <a:rPr lang="en-US" sz="2400" dirty="0" smtClean="0"/>
              <a:t>To use Outlook, you first need an email account. </a:t>
            </a:r>
          </a:p>
          <a:p>
            <a:pPr marL="342900" indent="-342900" eaLnBrk="0" hangingPunct="0">
              <a:spcBef>
                <a:spcPct val="20000"/>
              </a:spcBef>
              <a:buFontTx/>
              <a:buChar char="•"/>
              <a:defRPr/>
            </a:pPr>
            <a:r>
              <a:rPr lang="en-US" sz="2400" dirty="0" smtClean="0"/>
              <a:t>Outlook has the same general layout as other Office applications, with a ribbon and multiple tabs at the top. </a:t>
            </a:r>
          </a:p>
          <a:p>
            <a:pPr marL="342900" indent="-342900" eaLnBrk="0" hangingPunct="0">
              <a:spcBef>
                <a:spcPct val="20000"/>
              </a:spcBef>
              <a:buFontTx/>
              <a:buChar char="•"/>
              <a:defRPr/>
            </a:pPr>
            <a:r>
              <a:rPr lang="en-US" sz="2400" dirty="0" smtClean="0"/>
              <a:t>Create a new message in the New group, Home tab. </a:t>
            </a:r>
          </a:p>
          <a:p>
            <a:pPr marL="342900" indent="-342900" eaLnBrk="0" hangingPunct="0">
              <a:spcBef>
                <a:spcPct val="20000"/>
              </a:spcBef>
              <a:buFontTx/>
              <a:buChar char="•"/>
              <a:defRPr/>
            </a:pPr>
            <a:r>
              <a:rPr lang="en-US" sz="2400" dirty="0"/>
              <a:t>C</a:t>
            </a:r>
            <a:r>
              <a:rPr lang="en-US" sz="2400" dirty="0" smtClean="0"/>
              <a:t>lick Attach File button, Include group, to add an attachment. </a:t>
            </a:r>
          </a:p>
          <a:p>
            <a:pPr marL="342900" indent="-342900" eaLnBrk="0" hangingPunct="0">
              <a:spcBef>
                <a:spcPct val="20000"/>
              </a:spcBef>
              <a:buFontTx/>
              <a:buChar char="•"/>
              <a:defRPr/>
            </a:pPr>
            <a:r>
              <a:rPr lang="en-US" sz="2400" dirty="0" smtClean="0"/>
              <a:t>If message is urgent, click High Importance button, Tags group. </a:t>
            </a:r>
          </a:p>
          <a:p>
            <a:pPr marL="342900" indent="-342900" eaLnBrk="0" hangingPunct="0">
              <a:spcBef>
                <a:spcPct val="20000"/>
              </a:spcBef>
              <a:buFontTx/>
              <a:buChar char="•"/>
              <a:defRPr/>
            </a:pPr>
            <a:r>
              <a:rPr lang="en-US" sz="2400" dirty="0" smtClean="0"/>
              <a:t>When complete, click Send button.</a:t>
            </a:r>
          </a:p>
          <a:p>
            <a:pPr marL="342900" indent="-342900" eaLnBrk="0" hangingPunct="0">
              <a:spcBef>
                <a:spcPct val="20000"/>
              </a:spcBef>
              <a:buFontTx/>
              <a:buChar char="•"/>
              <a:defRPr/>
            </a:pPr>
            <a:r>
              <a:rPr lang="en-US" sz="2400" dirty="0" smtClean="0"/>
              <a:t>Create folders to keep messages organized. </a:t>
            </a:r>
          </a:p>
          <a:p>
            <a:pPr marL="342900" indent="-342900" eaLnBrk="0" hangingPunct="0">
              <a:spcBef>
                <a:spcPct val="20000"/>
              </a:spcBef>
              <a:buFontTx/>
              <a:buChar char="•"/>
              <a:defRPr/>
            </a:pPr>
            <a:endParaRPr lang="en-US" sz="2000" dirty="0"/>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&gt; Outlook 2013 &gt; Email</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Email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down)">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&gt; Outlook 2013 &gt; Email</a:t>
            </a:r>
          </a:p>
        </p:txBody>
      </p:sp>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Email</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351430"/>
            <a:ext cx="7557024" cy="415514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485900"/>
            <a:ext cx="8229600" cy="3886200"/>
          </a:xfrm>
          <a:prstGeom prst="rect">
            <a:avLst/>
          </a:prstGeom>
          <a:noFill/>
          <a:ln>
            <a:miter lim="800000"/>
            <a:headEnd/>
            <a:tailEnd/>
          </a:ln>
        </p:spPr>
        <p:txBody>
          <a:bodyPr/>
          <a:lstStyle/>
          <a:p>
            <a:pPr eaLnBrk="0" hangingPunct="0">
              <a:spcBef>
                <a:spcPct val="20000"/>
              </a:spcBef>
              <a:defRPr/>
            </a:pPr>
            <a:r>
              <a:rPr lang="en-US" sz="2400" dirty="0" smtClean="0"/>
              <a:t>In addition to using Outlook for email communications, the application also has tools for managing your calendar and scheduling tasks. </a:t>
            </a:r>
          </a:p>
          <a:p>
            <a:pPr marL="342900" indent="-342900" eaLnBrk="0" hangingPunct="0">
              <a:spcBef>
                <a:spcPct val="20000"/>
              </a:spcBef>
              <a:buFontTx/>
              <a:buChar char="•"/>
              <a:defRPr/>
            </a:pPr>
            <a:r>
              <a:rPr lang="en-US" sz="2400" dirty="0" smtClean="0"/>
              <a:t>There are several ways to add an appointment.</a:t>
            </a:r>
          </a:p>
          <a:p>
            <a:pPr marL="342900" indent="-342900" eaLnBrk="0" hangingPunct="0">
              <a:spcBef>
                <a:spcPct val="20000"/>
              </a:spcBef>
              <a:buFontTx/>
              <a:buChar char="•"/>
              <a:defRPr/>
            </a:pPr>
            <a:r>
              <a:rPr lang="en-US" sz="2400" dirty="0" smtClean="0"/>
              <a:t>To schedule an activity that involves others, schedule a meeting. Outlook makes it easy to schedule a meeting so everyone’s calendars reflect the shared appointment.</a:t>
            </a:r>
          </a:p>
          <a:p>
            <a:pPr marL="342900" indent="-342900" eaLnBrk="0" hangingPunct="0">
              <a:spcBef>
                <a:spcPct val="20000"/>
              </a:spcBef>
              <a:buFontTx/>
              <a:buChar char="•"/>
              <a:defRPr/>
            </a:pPr>
            <a:r>
              <a:rPr lang="en-US" sz="2400" dirty="0" smtClean="0"/>
              <a:t>To create tasks for your to-do list, choose Task from the drop-down menu of New Items button, New group, Home tab.</a:t>
            </a:r>
          </a:p>
          <a:p>
            <a:pPr marL="342900" indent="-342900" eaLnBrk="0" hangingPunct="0">
              <a:spcBef>
                <a:spcPct val="20000"/>
              </a:spcBef>
              <a:buFontTx/>
              <a:buChar char="•"/>
              <a:defRPr/>
            </a:pPr>
            <a:endParaRPr lang="en-US" sz="2000" dirty="0"/>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&gt; Outlook 2013 &gt; Calendaring &amp; Tasks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Calendaring &amp; Tasks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&gt; Outlook 2013 &gt; Calendaring &amp; Tasks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Calendaring &amp; Tasks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333500"/>
            <a:ext cx="7557024" cy="4191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2081493"/>
            <a:ext cx="4114800" cy="2686050"/>
          </a:xfrm>
          <a:prstGeom prst="rect">
            <a:avLst/>
          </a:prstGeom>
          <a:noFill/>
          <a:ln>
            <a:miter lim="800000"/>
            <a:headEnd/>
            <a:tailEnd/>
          </a:ln>
        </p:spPr>
        <p:txBody>
          <a:bodyPr/>
          <a:lstStyle/>
          <a:p>
            <a:pPr eaLnBrk="0" hangingPunct="0">
              <a:spcBef>
                <a:spcPct val="20000"/>
              </a:spcBef>
              <a:defRPr/>
            </a:pPr>
            <a:r>
              <a:rPr lang="en-US" sz="2400" dirty="0" smtClean="0"/>
              <a:t>The Quick Steps group lets you store a sequence of clicks under a custom button, so that you can easily perform frequently repeated actions with a single click.</a:t>
            </a:r>
            <a:endParaRPr lang="en-US" sz="2400" dirty="0"/>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&gt; Outlook 2013 &gt; Calendaring &amp; Tasks</a:t>
            </a:r>
          </a:p>
        </p:txBody>
      </p:sp>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Calendaring &amp; Tasks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97824" y="1319493"/>
            <a:ext cx="3711388" cy="4210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066800"/>
            <a:ext cx="8229600" cy="4648200"/>
          </a:xfrm>
          <a:prstGeom prst="rect">
            <a:avLst/>
          </a:prstGeom>
          <a:noFill/>
          <a:ln>
            <a:miter lim="800000"/>
            <a:headEnd/>
            <a:tailEnd/>
          </a:ln>
        </p:spPr>
        <p:txBody>
          <a:bodyPr/>
          <a:lstStyle/>
          <a:p>
            <a:pPr lvl="0" eaLnBrk="0" hangingPunct="0">
              <a:spcBef>
                <a:spcPct val="20000"/>
              </a:spcBef>
              <a:defRPr/>
            </a:pPr>
            <a:r>
              <a:rPr lang="en-US" sz="2400" dirty="0" smtClean="0"/>
              <a:t>Microsoft’s Outlook email program now has the ability to integrate the display of social networks directly in Outlook. Simply download and install a Social connector add-in program for each network you want to be able to display in Outlook.</a:t>
            </a:r>
            <a:endParaRPr lang="en-US" sz="2000" dirty="0"/>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&gt; Outlook 2013 &gt; Social Connector</a:t>
            </a:r>
          </a:p>
        </p:txBody>
      </p:sp>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Social Connector</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66956" y="3200400"/>
            <a:ext cx="5410088" cy="23128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57200" y="4572000"/>
            <a:ext cx="2110118" cy="369332"/>
          </a:xfrm>
          <a:prstGeom prst="rect">
            <a:avLst/>
          </a:prstGeom>
          <a:noFill/>
          <a:ln w="9525">
            <a:noFill/>
            <a:miter lim="800000"/>
            <a:headEnd/>
            <a:tailEnd/>
          </a:ln>
        </p:spPr>
        <p:txBody>
          <a:bodyPr wrap="square">
            <a:spAutoFit/>
          </a:bodyPr>
          <a:lstStyle/>
          <a:p>
            <a:r>
              <a:rPr lang="en-US" dirty="0"/>
              <a:t>In this section:</a:t>
            </a:r>
          </a:p>
        </p:txBody>
      </p:sp>
      <p:sp>
        <p:nvSpPr>
          <p:cNvPr id="5" name="Content Placeholder 3"/>
          <p:cNvSpPr txBox="1">
            <a:spLocks/>
          </p:cNvSpPr>
          <p:nvPr/>
        </p:nvSpPr>
        <p:spPr bwMode="auto">
          <a:xfrm>
            <a:off x="457200" y="4953000"/>
            <a:ext cx="5181600" cy="1066800"/>
          </a:xfrm>
          <a:prstGeom prst="rect">
            <a:avLst/>
          </a:prstGeom>
          <a:noFill/>
          <a:ln>
            <a:miter lim="800000"/>
            <a:headEnd/>
            <a:tailEnd/>
          </a:ln>
        </p:spPr>
        <p:txBody>
          <a:bodyPr/>
          <a:lstStyle/>
          <a:p>
            <a:pPr marL="342900" lvl="0" indent="-182563">
              <a:spcBef>
                <a:spcPct val="20000"/>
              </a:spcBef>
              <a:buFontTx/>
              <a:buChar char="•"/>
              <a:defRPr/>
            </a:pPr>
            <a:r>
              <a:rPr lang="en-US" dirty="0" smtClean="0">
                <a:latin typeface="+mn-lt"/>
              </a:rPr>
              <a:t>Collecting Content into Notebooks</a:t>
            </a:r>
          </a:p>
          <a:p>
            <a:pPr marL="342900" lvl="0" indent="-182563">
              <a:spcBef>
                <a:spcPct val="20000"/>
              </a:spcBef>
              <a:buFontTx/>
              <a:buChar char="•"/>
              <a:defRPr/>
            </a:pPr>
            <a:r>
              <a:rPr lang="en-US" dirty="0" smtClean="0">
                <a:latin typeface="+mn-lt"/>
              </a:rPr>
              <a:t>Organizing and Finding Content in Notebooks </a:t>
            </a:r>
          </a:p>
          <a:p>
            <a:pPr marL="342900" lvl="0" indent="-182563">
              <a:spcBef>
                <a:spcPct val="20000"/>
              </a:spcBef>
              <a:buFontTx/>
              <a:buChar char="•"/>
              <a:defRPr/>
            </a:pPr>
            <a:r>
              <a:rPr lang="en-US" dirty="0" smtClean="0">
                <a:latin typeface="+mn-lt"/>
              </a:rPr>
              <a:t>Shared Notebooks Online </a:t>
            </a:r>
            <a:endParaRPr kumimoji="0" lang="en-US" b="0" i="0" u="none" strike="noStrike" kern="0" cap="none" spc="0" normalizeH="0" baseline="0" noProof="0" dirty="0" smtClean="0">
              <a:ln>
                <a:noFill/>
              </a:ln>
              <a:solidFill>
                <a:schemeClr val="tx1"/>
              </a:solidFill>
              <a:effectLst/>
              <a:uLnTx/>
              <a:uFillTx/>
              <a:latin typeface="+mn-lt"/>
              <a:cs typeface="+mn-cs"/>
            </a:endParaRPr>
          </a:p>
          <a:p>
            <a:pPr marL="342900" marR="0" lvl="0" indent="-182563"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37889" name="Rectangle 1"/>
          <p:cNvSpPr>
            <a:spLocks noChangeArrowheads="1"/>
          </p:cNvSpPr>
          <p:nvPr/>
        </p:nvSpPr>
        <p:spPr bwMode="auto">
          <a:xfrm>
            <a:off x="457200" y="2362200"/>
            <a:ext cx="82296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000" b="0" i="1" u="none" strike="noStrike" cap="none" normalizeH="0" baseline="0" dirty="0" smtClean="0">
                <a:ln>
                  <a:noFill/>
                </a:ln>
                <a:solidFill>
                  <a:schemeClr val="tx1"/>
                </a:solidFill>
                <a:effectLst/>
                <a:latin typeface="+mn-lt"/>
                <a:ea typeface="MS Mincho" pitchFamily="49" charset="-128"/>
                <a:cs typeface="Arial" pitchFamily="34" charset="0"/>
              </a:rPr>
              <a:t>OneNote is Microsoft’s solution for collecting and organizing digital content in one location.  OneNote notebooks make it easy to organize, search, and even share web screen clippings, emails, text notes, images, videos, or handwritten notes.</a:t>
            </a:r>
            <a:endParaRPr kumimoji="0" lang="en-US" altLang="ja-JP" sz="2000" b="0" i="1" u="none" strike="noStrike" cap="none" normalizeH="0" baseline="0" dirty="0" smtClean="0">
              <a:ln>
                <a:noFill/>
              </a:ln>
              <a:solidFill>
                <a:schemeClr val="tx1"/>
              </a:solidFill>
              <a:effectLst/>
              <a:latin typeface="+mn-lt"/>
              <a:cs typeface="Arial" pitchFamily="34" charset="0"/>
            </a:endParaRP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Other Office 2013 Apps </a:t>
            </a:r>
            <a:r>
              <a:rPr lang="en-US" sz="1100" b="1" dirty="0">
                <a:solidFill>
                  <a:srgbClr val="65AA3B"/>
                </a:solidFill>
              </a:rPr>
              <a:t>&gt; </a:t>
            </a:r>
            <a:r>
              <a:rPr lang="en-US" sz="1100" b="1" dirty="0" smtClean="0">
                <a:solidFill>
                  <a:srgbClr val="65AA3B"/>
                </a:solidFill>
              </a:rPr>
              <a:t>OneNote </a:t>
            </a:r>
            <a:r>
              <a:rPr lang="en-US" sz="1100" b="1" dirty="0">
                <a:solidFill>
                  <a:srgbClr val="65AA3B"/>
                </a:solidFill>
              </a:rPr>
              <a:t>2013</a:t>
            </a:r>
            <a:endParaRPr lang="en-US" sz="1100" b="1" dirty="0" smtClean="0">
              <a:solidFill>
                <a:srgbClr val="65AA3B"/>
              </a:solidFill>
            </a:endParaRPr>
          </a:p>
        </p:txBody>
      </p:sp>
      <p:sp>
        <p:nvSpPr>
          <p:cNvPr id="8" name="Content Placeholder 2"/>
          <p:cNvSpPr txBox="1">
            <a:spLocks/>
          </p:cNvSpPr>
          <p:nvPr/>
        </p:nvSpPr>
        <p:spPr bwMode="auto">
          <a:xfrm>
            <a:off x="228600" y="457200"/>
            <a:ext cx="5410200" cy="1371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eaLnBrk="1" hangingPunct="1">
              <a:buFontTx/>
              <a:buNone/>
            </a:pPr>
            <a:r>
              <a:rPr lang="en-US" sz="6600" b="1" dirty="0" smtClean="0">
                <a:solidFill>
                  <a:srgbClr val="00AFD7"/>
                </a:solidFill>
                <a:latin typeface="Calibri" charset="0"/>
              </a:rPr>
              <a:t>OneNote 2013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T3_Theme1">
  <a:themeElements>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T3_Theme1">
      <a:majorFont>
        <a:latin typeface="Calibri"/>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T3_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T3_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T3_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T3_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T3_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T3_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T3_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T3_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T3_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T3_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T3_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9328</TotalTime>
  <Words>1258</Words>
  <Application>Microsoft Office PowerPoint</Application>
  <PresentationFormat>On-screen Show (4:3)</PresentationFormat>
  <Paragraphs>138</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1_CT3_Theme1</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Course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in Office 2007</dc:title>
  <dc:subject>Word</dc:subject>
  <dc:creator>Brenda Jacobsen</dc:creator>
  <cp:keywords>Toolbars, Galleries, Quick Access</cp:keywords>
  <cp:lastModifiedBy>Windows User</cp:lastModifiedBy>
  <cp:revision>199</cp:revision>
  <dcterms:created xsi:type="dcterms:W3CDTF">2011-06-01T19:17:22Z</dcterms:created>
  <dcterms:modified xsi:type="dcterms:W3CDTF">2013-06-12T15:43:42Z</dcterms:modified>
</cp:coreProperties>
</file>