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sldIdLst>
    <p:sldId id="341" r:id="rId2"/>
    <p:sldId id="342" r:id="rId3"/>
    <p:sldId id="343" r:id="rId4"/>
    <p:sldId id="344" r:id="rId5"/>
    <p:sldId id="345" r:id="rId6"/>
    <p:sldId id="349" r:id="rId7"/>
    <p:sldId id="350" r:id="rId8"/>
    <p:sldId id="352" r:id="rId9"/>
    <p:sldId id="322" r:id="rId10"/>
    <p:sldId id="401" r:id="rId11"/>
    <p:sldId id="356" r:id="rId12"/>
    <p:sldId id="357" r:id="rId13"/>
    <p:sldId id="358" r:id="rId14"/>
    <p:sldId id="359" r:id="rId15"/>
    <p:sldId id="360" r:id="rId16"/>
    <p:sldId id="361" r:id="rId17"/>
    <p:sldId id="362" r:id="rId18"/>
    <p:sldId id="363" r:id="rId19"/>
    <p:sldId id="365" r:id="rId20"/>
    <p:sldId id="366" r:id="rId21"/>
    <p:sldId id="367" r:id="rId22"/>
    <p:sldId id="368" r:id="rId23"/>
    <p:sldId id="370" r:id="rId24"/>
    <p:sldId id="371" r:id="rId25"/>
    <p:sldId id="373" r:id="rId26"/>
    <p:sldId id="374" r:id="rId27"/>
    <p:sldId id="375" r:id="rId28"/>
    <p:sldId id="377" r:id="rId29"/>
    <p:sldId id="379" r:id="rId30"/>
    <p:sldId id="382" r:id="rId31"/>
    <p:sldId id="381" r:id="rId32"/>
    <p:sldId id="383" r:id="rId33"/>
    <p:sldId id="384" r:id="rId34"/>
    <p:sldId id="385" r:id="rId35"/>
    <p:sldId id="387" r:id="rId36"/>
    <p:sldId id="388" r:id="rId37"/>
    <p:sldId id="389" r:id="rId38"/>
    <p:sldId id="390" r:id="rId39"/>
    <p:sldId id="391" r:id="rId40"/>
    <p:sldId id="393" r:id="rId41"/>
    <p:sldId id="394" r:id="rId42"/>
    <p:sldId id="395" r:id="rId43"/>
    <p:sldId id="396" r:id="rId44"/>
    <p:sldId id="402" r:id="rId45"/>
    <p:sldId id="397" r:id="rId46"/>
    <p:sldId id="398" r:id="rId47"/>
    <p:sldId id="399" r:id="rId48"/>
    <p:sldId id="400"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AA3B"/>
    <a:srgbClr val="00A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97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D82F02C-3546-4B89-BF91-8747E819C874}" type="datetime1">
              <a:rPr lang="en-US"/>
              <a:pPr/>
              <a:t>6/12/2013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B889A32-E639-411C-973A-26AADD693F55}" type="slidenum">
              <a:rPr lang="en-US"/>
              <a:pPr/>
              <a:t>‹#›</a:t>
            </a:fld>
            <a:endParaRPr lang="en-US" dirty="0"/>
          </a:p>
        </p:txBody>
      </p:sp>
    </p:spTree>
    <p:extLst>
      <p:ext uri="{BB962C8B-B14F-4D97-AF65-F5344CB8AC3E}">
        <p14:creationId xmlns:p14="http://schemas.microsoft.com/office/powerpoint/2010/main" val="3258384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p:cNvSpPr>
          <p:nvPr>
            <p:ph type="sldImg"/>
          </p:nvPr>
        </p:nvSpPr>
        <p:spPr bwMode="auto">
          <a:noFill/>
          <a:ln>
            <a:solidFill>
              <a:srgbClr val="000000"/>
            </a:solidFill>
            <a:miter lim="800000"/>
            <a:headEnd/>
            <a:tailEnd/>
          </a:ln>
        </p:spPr>
      </p:sp>
      <p:sp>
        <p:nvSpPr>
          <p:cNvPr id="5365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36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11D684-75B3-47DF-BC17-21B0657A026E}"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p:cNvSpPr>
          <p:nvPr>
            <p:ph type="sldImg"/>
          </p:nvPr>
        </p:nvSpPr>
        <p:spPr bwMode="auto">
          <a:noFill/>
          <a:ln>
            <a:solidFill>
              <a:srgbClr val="000000"/>
            </a:solidFill>
            <a:miter lim="800000"/>
            <a:headEnd/>
            <a:tailEnd/>
          </a:ln>
        </p:spPr>
      </p:sp>
      <p:sp>
        <p:nvSpPr>
          <p:cNvPr id="538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38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3BBD9F-9EA4-4353-BBFA-5357E7D6197D}"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p:cNvSpPr>
          <p:nvPr>
            <p:ph type="sldImg"/>
          </p:nvPr>
        </p:nvSpPr>
        <p:spPr bwMode="auto">
          <a:noFill/>
          <a:ln>
            <a:solidFill>
              <a:srgbClr val="000000"/>
            </a:solidFill>
            <a:miter lim="800000"/>
            <a:headEnd/>
            <a:tailEnd/>
          </a:ln>
        </p:spPr>
      </p:sp>
      <p:sp>
        <p:nvSpPr>
          <p:cNvPr id="538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38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3BBD9F-9EA4-4353-BBFA-5357E7D6197D}"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p:cNvSpPr>
          <p:nvPr>
            <p:ph type="sldImg"/>
          </p:nvPr>
        </p:nvSpPr>
        <p:spPr bwMode="auto">
          <a:noFill/>
          <a:ln>
            <a:solidFill>
              <a:srgbClr val="000000"/>
            </a:solidFill>
            <a:miter lim="800000"/>
            <a:headEnd/>
            <a:tailEnd/>
          </a:ln>
        </p:spPr>
      </p:sp>
      <p:sp>
        <p:nvSpPr>
          <p:cNvPr id="538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38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3BBD9F-9EA4-4353-BBFA-5357E7D6197D}" type="slidenum">
              <a:rPr lang="en-US" smtClean="0"/>
              <a:pPr/>
              <a:t>23</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p:cNvSpPr>
          <p:nvPr>
            <p:ph type="sldImg"/>
          </p:nvPr>
        </p:nvSpPr>
        <p:spPr bwMode="auto">
          <a:noFill/>
          <a:ln>
            <a:solidFill>
              <a:srgbClr val="000000"/>
            </a:solidFill>
            <a:miter lim="800000"/>
            <a:headEnd/>
            <a:tailEnd/>
          </a:ln>
        </p:spPr>
      </p:sp>
      <p:sp>
        <p:nvSpPr>
          <p:cNvPr id="540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40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0144F-8C59-4A2D-90AC-7426AA900841}"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p:cNvSpPr>
          <p:nvPr>
            <p:ph type="sldImg"/>
          </p:nvPr>
        </p:nvSpPr>
        <p:spPr bwMode="auto">
          <a:noFill/>
          <a:ln>
            <a:solidFill>
              <a:srgbClr val="000000"/>
            </a:solidFill>
            <a:miter lim="800000"/>
            <a:headEnd/>
            <a:tailEnd/>
          </a:ln>
        </p:spPr>
      </p:sp>
      <p:sp>
        <p:nvSpPr>
          <p:cNvPr id="538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38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3BBD9F-9EA4-4353-BBFA-5357E7D6197D}"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p:cNvSpPr>
          <p:nvPr>
            <p:ph type="sldImg"/>
          </p:nvPr>
        </p:nvSpPr>
        <p:spPr bwMode="auto">
          <a:noFill/>
          <a:ln>
            <a:solidFill>
              <a:srgbClr val="000000"/>
            </a:solidFill>
            <a:miter lim="800000"/>
            <a:headEnd/>
            <a:tailEnd/>
          </a:ln>
        </p:spPr>
      </p:sp>
      <p:sp>
        <p:nvSpPr>
          <p:cNvPr id="540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40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0144F-8C59-4A2D-90AC-7426AA900841}"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5" name="Slide Image Placeholder 1"/>
          <p:cNvSpPr>
            <a:spLocks noGrp="1" noRot="1" noChangeAspect="1"/>
          </p:cNvSpPr>
          <p:nvPr>
            <p:ph type="sldImg"/>
          </p:nvPr>
        </p:nvSpPr>
        <p:spPr bwMode="auto">
          <a:noFill/>
          <a:ln>
            <a:solidFill>
              <a:srgbClr val="000000"/>
            </a:solidFill>
            <a:miter lim="800000"/>
            <a:headEnd/>
            <a:tailEnd/>
          </a:ln>
        </p:spPr>
      </p:sp>
      <p:sp>
        <p:nvSpPr>
          <p:cNvPr id="5386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538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3BBD9F-9EA4-4353-BBFA-5357E7D6197D}"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p:cNvSpPr>
          <p:nvPr>
            <p:ph type="sldImg"/>
          </p:nvPr>
        </p:nvSpPr>
        <p:spPr bwMode="auto">
          <a:noFill/>
          <a:ln>
            <a:solidFill>
              <a:srgbClr val="000000"/>
            </a:solidFill>
            <a:miter lim="800000"/>
            <a:headEnd/>
            <a:tailEnd/>
          </a:ln>
        </p:spPr>
      </p:sp>
      <p:sp>
        <p:nvSpPr>
          <p:cNvPr id="540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40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0144F-8C59-4A2D-90AC-7426AA900841}"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p:cNvSpPr>
          <p:nvPr>
            <p:ph type="sldImg"/>
          </p:nvPr>
        </p:nvSpPr>
        <p:spPr bwMode="auto">
          <a:noFill/>
          <a:ln>
            <a:solidFill>
              <a:srgbClr val="000000"/>
            </a:solidFill>
            <a:miter lim="800000"/>
            <a:headEnd/>
            <a:tailEnd/>
          </a:ln>
        </p:spPr>
      </p:sp>
      <p:sp>
        <p:nvSpPr>
          <p:cNvPr id="540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40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0144F-8C59-4A2D-90AC-7426AA900841}"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p:cNvSpPr>
          <p:nvPr>
            <p:ph type="sldImg"/>
          </p:nvPr>
        </p:nvSpPr>
        <p:spPr bwMode="auto">
          <a:noFill/>
          <a:ln>
            <a:solidFill>
              <a:srgbClr val="000000"/>
            </a:solidFill>
            <a:miter lim="800000"/>
            <a:headEnd/>
            <a:tailEnd/>
          </a:ln>
        </p:spPr>
      </p:sp>
      <p:sp>
        <p:nvSpPr>
          <p:cNvPr id="540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40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0144F-8C59-4A2D-90AC-7426AA900841}"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3" name="Slide Image Placeholder 1"/>
          <p:cNvSpPr>
            <a:spLocks noGrp="1" noRot="1" noChangeAspect="1"/>
          </p:cNvSpPr>
          <p:nvPr>
            <p:ph type="sldImg"/>
          </p:nvPr>
        </p:nvSpPr>
        <p:spPr bwMode="auto">
          <a:noFill/>
          <a:ln>
            <a:solidFill>
              <a:srgbClr val="000000"/>
            </a:solidFill>
            <a:miter lim="800000"/>
            <a:headEnd/>
            <a:tailEnd/>
          </a:ln>
        </p:spPr>
      </p:sp>
      <p:sp>
        <p:nvSpPr>
          <p:cNvPr id="540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540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50144F-8C59-4A2D-90AC-7426AA900841}"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Bullet 2 modified</a:t>
            </a:r>
          </a:p>
        </p:txBody>
      </p:sp>
      <p:sp>
        <p:nvSpPr>
          <p:cNvPr id="17412" name="Slide Number Placeholder 3"/>
          <p:cNvSpPr>
            <a:spLocks noGrp="1"/>
          </p:cNvSpPr>
          <p:nvPr>
            <p:ph type="sldNum" sz="quarter" idx="5"/>
          </p:nvPr>
        </p:nvSpPr>
        <p:spPr bwMode="auto">
          <a:noFill/>
          <a:ln>
            <a:miter lim="800000"/>
            <a:headEnd/>
            <a:tailEnd/>
          </a:ln>
        </p:spPr>
        <p:txBody>
          <a:bodyPr/>
          <a:lstStyle/>
          <a:p>
            <a:fld id="{8774992C-BDF9-4D08-A296-9D04001748E2}" type="slidenum">
              <a:rPr lang="en-US"/>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oleObject" Target="../embeddings/oleObject2.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6"/>
          <p:cNvGraphicFramePr>
            <a:graphicFrameLocks noChangeAspect="1"/>
          </p:cNvGraphicFramePr>
          <p:nvPr/>
        </p:nvGraphicFramePr>
        <p:xfrm>
          <a:off x="152400" y="1133475"/>
          <a:ext cx="8991600" cy="5724525"/>
        </p:xfrm>
        <a:graphic>
          <a:graphicData uri="http://schemas.openxmlformats.org/presentationml/2006/ole">
            <mc:AlternateContent xmlns:mc="http://schemas.openxmlformats.org/markup-compatibility/2006">
              <mc:Choice xmlns:v="urn:schemas-microsoft-com:vml" Requires="v">
                <p:oleObj spid="_x0000_s1119" name="Image" r:id="rId14" imgW="13714286" imgH="8584127" progId="">
                  <p:embed/>
                </p:oleObj>
              </mc:Choice>
              <mc:Fallback>
                <p:oleObj name="Image" r:id="rId14" imgW="13714286" imgH="8584127" progId="">
                  <p:embed/>
                  <p:pic>
                    <p:nvPicPr>
                      <p:cNvPr id="0"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1133475"/>
                        <a:ext cx="8991600" cy="57245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7" name="Object 13"/>
          <p:cNvGraphicFramePr>
            <a:graphicFrameLocks noChangeAspect="1"/>
          </p:cNvGraphicFramePr>
          <p:nvPr/>
        </p:nvGraphicFramePr>
        <p:xfrm>
          <a:off x="0" y="5976938"/>
          <a:ext cx="9144000" cy="881062"/>
        </p:xfrm>
        <a:graphic>
          <a:graphicData uri="http://schemas.openxmlformats.org/presentationml/2006/ole">
            <mc:AlternateContent xmlns:mc="http://schemas.openxmlformats.org/markup-compatibility/2006">
              <mc:Choice xmlns:v="urn:schemas-microsoft-com:vml" Requires="v">
                <p:oleObj spid="_x0000_s1120" name="Image" r:id="rId16" imgW="13714286" imgH="1320635" progId="">
                  <p:embed/>
                </p:oleObj>
              </mc:Choice>
              <mc:Fallback>
                <p:oleObj name="Image" r:id="rId16" imgW="13714286" imgH="1320635" progId="">
                  <p:embed/>
                  <p:pic>
                    <p:nvPicPr>
                      <p:cNvPr id="0"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5976938"/>
                        <a:ext cx="9144000" cy="8810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28" name="Picture 4" descr="EmergeGreen"/>
          <p:cNvPicPr>
            <a:picLocks noChangeAspect="1" noChangeArrowheads="1"/>
          </p:cNvPicPr>
          <p:nvPr userDrawn="1"/>
        </p:nvPicPr>
        <p:blipFill>
          <a:blip r:embed="rId18" cstate="screen">
            <a:extLst>
              <a:ext uri="{28A0092B-C50C-407E-A947-70E740481C1C}">
                <a14:useLocalDpi xmlns:a14="http://schemas.microsoft.com/office/drawing/2010/main" val="0"/>
              </a:ext>
            </a:extLst>
          </a:blip>
          <a:srcRect/>
          <a:stretch>
            <a:fillRect/>
          </a:stretch>
        </p:blipFill>
        <p:spPr bwMode="auto">
          <a:xfrm>
            <a:off x="6553200" y="0"/>
            <a:ext cx="2590800" cy="6635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457200" y="4953000"/>
            <a:ext cx="8229600" cy="1066800"/>
          </a:xfrm>
          <a:prstGeom prst="rect">
            <a:avLst/>
          </a:prstGeom>
        </p:spPr>
        <p:txBody>
          <a:bodyPr numCol="2"/>
          <a:lstStyle/>
          <a:p>
            <a:pPr indent="-182563"/>
            <a:r>
              <a:rPr lang="en-US" sz="1800" dirty="0">
                <a:latin typeface="Arial" pitchFamily="34" charset="0"/>
                <a:cs typeface="Arial" pitchFamily="34" charset="0"/>
              </a:rPr>
              <a:t>Overview of PowerPoint</a:t>
            </a:r>
            <a:endParaRPr lang="en-US" sz="1800" dirty="0" smtClean="0">
              <a:latin typeface="Arial" pitchFamily="34" charset="0"/>
              <a:cs typeface="Arial" pitchFamily="34" charset="0"/>
            </a:endParaRPr>
          </a:p>
          <a:p>
            <a:pPr indent="-182563"/>
            <a:r>
              <a:rPr lang="en-US" sz="1800" dirty="0" smtClean="0">
                <a:latin typeface="Arial" pitchFamily="34" charset="0"/>
                <a:cs typeface="Arial" pitchFamily="34" charset="0"/>
              </a:rPr>
              <a:t>Working with Slides and Text</a:t>
            </a:r>
          </a:p>
          <a:p>
            <a:pPr indent="-182563"/>
            <a:r>
              <a:rPr lang="en-US" sz="1800" dirty="0" smtClean="0">
                <a:latin typeface="Arial" pitchFamily="34" charset="0"/>
                <a:cs typeface="Arial" pitchFamily="34" charset="0"/>
              </a:rPr>
              <a:t>Using Graphics Objects</a:t>
            </a:r>
          </a:p>
          <a:p>
            <a:pPr indent="-182563"/>
            <a:r>
              <a:rPr lang="en-US" sz="1800" dirty="0" smtClean="0">
                <a:latin typeface="Arial" pitchFamily="34" charset="0"/>
                <a:cs typeface="Arial" pitchFamily="34" charset="0"/>
              </a:rPr>
              <a:t>Formatting a Slide Show</a:t>
            </a:r>
          </a:p>
          <a:p>
            <a:pPr indent="-182563"/>
            <a:r>
              <a:rPr lang="en-US" sz="1800" dirty="0" smtClean="0">
                <a:latin typeface="Arial" pitchFamily="34" charset="0"/>
                <a:cs typeface="Arial" pitchFamily="34" charset="0"/>
              </a:rPr>
              <a:t>Presenting and Publishing</a:t>
            </a:r>
          </a:p>
          <a:p>
            <a:pPr indent="-182563"/>
            <a:endParaRPr lang="en-US" sz="1800" dirty="0"/>
          </a:p>
        </p:txBody>
      </p:sp>
      <p:sp>
        <p:nvSpPr>
          <p:cNvPr id="6" name="Text Placeholder 5"/>
          <p:cNvSpPr>
            <a:spLocks noGrp="1"/>
          </p:cNvSpPr>
          <p:nvPr>
            <p:ph type="body" sz="quarter" idx="4294967295"/>
          </p:nvPr>
        </p:nvSpPr>
        <p:spPr>
          <a:xfrm>
            <a:off x="457200" y="6248400"/>
            <a:ext cx="5334000" cy="304800"/>
          </a:xfrm>
          <a:prstGeom prst="rect">
            <a:avLst/>
          </a:prstGeom>
        </p:spPr>
        <p:txBody>
          <a:bodyPr/>
          <a:lstStyle/>
          <a:p>
            <a:pPr>
              <a:buFontTx/>
              <a:buNone/>
            </a:pPr>
            <a:r>
              <a:rPr lang="en-US" sz="1100" b="1" dirty="0">
                <a:solidFill>
                  <a:srgbClr val="65AA3B"/>
                </a:solidFill>
              </a:rPr>
              <a:t>Skills &gt; PowerPoint </a:t>
            </a:r>
            <a:r>
              <a:rPr lang="en-US" sz="1100" b="1" dirty="0" smtClean="0">
                <a:solidFill>
                  <a:srgbClr val="65AA3B"/>
                </a:solidFill>
              </a:rPr>
              <a:t>2013</a:t>
            </a:r>
            <a:endParaRPr lang="en-US" sz="1100" dirty="0">
              <a:solidFill>
                <a:srgbClr val="65AA3B"/>
              </a:solidFill>
            </a:endParaRPr>
          </a:p>
        </p:txBody>
      </p:sp>
      <p:sp>
        <p:nvSpPr>
          <p:cNvPr id="535557" name="TextBox 8"/>
          <p:cNvSpPr txBox="1">
            <a:spLocks noChangeArrowheads="1"/>
          </p:cNvSpPr>
          <p:nvPr/>
        </p:nvSpPr>
        <p:spPr bwMode="auto">
          <a:xfrm>
            <a:off x="457200" y="4572000"/>
            <a:ext cx="1644650" cy="366712"/>
          </a:xfrm>
          <a:prstGeom prst="rect">
            <a:avLst/>
          </a:prstGeom>
          <a:noFill/>
          <a:ln w="9525">
            <a:noFill/>
            <a:miter lim="800000"/>
            <a:headEnd/>
            <a:tailEnd/>
          </a:ln>
        </p:spPr>
        <p:txBody>
          <a:bodyPr wrap="none">
            <a:spAutoFit/>
          </a:bodyPr>
          <a:lstStyle/>
          <a:p>
            <a:r>
              <a:rPr lang="en-US" dirty="0"/>
              <a:t>In this section:</a:t>
            </a:r>
          </a:p>
        </p:txBody>
      </p:sp>
      <p:sp>
        <p:nvSpPr>
          <p:cNvPr id="8" name="Content Placeholder 1"/>
          <p:cNvSpPr txBox="1">
            <a:spLocks/>
          </p:cNvSpPr>
          <p:nvPr/>
        </p:nvSpPr>
        <p:spPr bwMode="auto">
          <a:xfrm>
            <a:off x="457200" y="1923824"/>
            <a:ext cx="3962400" cy="2501153"/>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spcBef>
                <a:spcPct val="0"/>
              </a:spcBef>
              <a:buNone/>
            </a:pPr>
            <a:r>
              <a:rPr lang="en-US" sz="2000" b="1" i="1" dirty="0" smtClean="0"/>
              <a:t>Microsoft PowerPoint 2013 </a:t>
            </a:r>
            <a:r>
              <a:rPr lang="en-US" sz="2000" i="1" dirty="0"/>
              <a:t>is </a:t>
            </a:r>
            <a:r>
              <a:rPr lang="en-US" sz="2000" i="1" dirty="0" smtClean="0"/>
              <a:t>presentation </a:t>
            </a:r>
            <a:r>
              <a:rPr lang="en-US" sz="2000" i="1" dirty="0"/>
              <a:t>software application that is ideal for creating, editing, formatting, and sharing professional-looking presentations that include text, graphics, videos, music, and much more!</a:t>
            </a:r>
          </a:p>
          <a:p>
            <a:pPr marL="0" indent="0" eaLnBrk="1" hangingPunct="1">
              <a:spcBef>
                <a:spcPct val="0"/>
              </a:spcBef>
              <a:buFontTx/>
              <a:buNone/>
            </a:pPr>
            <a:endParaRPr lang="en-US" sz="1800" i="1" dirty="0" smtClean="0"/>
          </a:p>
        </p:txBody>
      </p:sp>
      <p:sp>
        <p:nvSpPr>
          <p:cNvPr id="9" name="Content Placeholder 2"/>
          <p:cNvSpPr txBox="1">
            <a:spLocks/>
          </p:cNvSpPr>
          <p:nvPr/>
        </p:nvSpPr>
        <p:spPr bwMode="auto">
          <a:xfrm>
            <a:off x="228600" y="457200"/>
            <a:ext cx="8382000" cy="1371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0" indent="0" eaLnBrk="1" hangingPunct="1">
              <a:buFontTx/>
              <a:buNone/>
            </a:pPr>
            <a:r>
              <a:rPr lang="en-US" sz="6600" b="1" dirty="0" smtClean="0">
                <a:solidFill>
                  <a:srgbClr val="00AFD7"/>
                </a:solidFill>
                <a:latin typeface="Calibri" charset="0"/>
              </a:rPr>
              <a:t>PowerPoint 2013</a:t>
            </a:r>
          </a:p>
        </p:txBody>
      </p:sp>
      <p:pic>
        <p:nvPicPr>
          <p:cNvPr id="10" name="Picture 2" descr="C:\Users\Mary Pat Shaffer\Documents\AAA_Emerge_Videos\Word\S05.01.01\S05.01.01-Meeting.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652682" y="1842247"/>
            <a:ext cx="3999994" cy="2664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Content Placeholder 1"/>
          <p:cNvSpPr>
            <a:spLocks noGrp="1"/>
          </p:cNvSpPr>
          <p:nvPr>
            <p:ph sz="quarter" idx="4294967295"/>
          </p:nvPr>
        </p:nvSpPr>
        <p:spPr bwMode="auto">
          <a:xfrm>
            <a:off x="457200" y="2590800"/>
            <a:ext cx="8229600" cy="1600200"/>
          </a:xfrm>
          <a:prstGeom prst="rect">
            <a:avLst/>
          </a:prstGeom>
          <a:noFill/>
          <a:ln>
            <a:miter lim="800000"/>
            <a:headEnd/>
            <a:tailEnd/>
          </a:ln>
        </p:spPr>
        <p:txBody>
          <a:bodyPr/>
          <a:lstStyle/>
          <a:p>
            <a:pPr marL="0" indent="0">
              <a:spcBef>
                <a:spcPct val="0"/>
              </a:spcBef>
              <a:buNone/>
            </a:pPr>
            <a:r>
              <a:rPr lang="en-US" sz="2000" i="1" dirty="0" smtClean="0"/>
              <a:t>The video lessons in this section are designed to show how a simple text-based outline can be used to populate slides and form the foundation for an organized presentation.  There are additional tips for efficiently working with slide content to make the process of slide set-up go as smoothly as possible.</a:t>
            </a:r>
            <a:endParaRPr lang="en-US" sz="2000" i="1" dirty="0"/>
          </a:p>
          <a:p>
            <a:pPr marL="0" indent="0">
              <a:spcBef>
                <a:spcPct val="0"/>
              </a:spcBef>
              <a:buFontTx/>
              <a:buNone/>
            </a:pPr>
            <a:endParaRPr lang="en-US" sz="1800" i="1" dirty="0"/>
          </a:p>
          <a:p>
            <a:pPr marL="0" indent="0">
              <a:spcBef>
                <a:spcPct val="0"/>
              </a:spcBef>
              <a:buFontTx/>
              <a:buNone/>
            </a:pPr>
            <a:endParaRPr lang="en-US" sz="1800" i="1" dirty="0"/>
          </a:p>
        </p:txBody>
      </p:sp>
      <p:sp>
        <p:nvSpPr>
          <p:cNvPr id="4" name="Content Placeholder 3"/>
          <p:cNvSpPr>
            <a:spLocks noGrp="1"/>
          </p:cNvSpPr>
          <p:nvPr>
            <p:ph sz="quarter" idx="4294967295"/>
          </p:nvPr>
        </p:nvSpPr>
        <p:spPr>
          <a:xfrm>
            <a:off x="381000" y="4724400"/>
            <a:ext cx="8229600" cy="1295400"/>
          </a:xfrm>
          <a:prstGeom prst="rect">
            <a:avLst/>
          </a:prstGeom>
        </p:spPr>
        <p:txBody>
          <a:bodyPr numCol="2"/>
          <a:lstStyle/>
          <a:p>
            <a:pPr lvl="0">
              <a:spcBef>
                <a:spcPts val="0"/>
              </a:spcBef>
            </a:pPr>
            <a:r>
              <a:rPr lang="en-US" sz="1800" dirty="0" smtClean="0"/>
              <a:t>Creating and Editing Presentations</a:t>
            </a:r>
          </a:p>
          <a:p>
            <a:pPr lvl="0">
              <a:spcBef>
                <a:spcPts val="0"/>
              </a:spcBef>
            </a:pPr>
            <a:r>
              <a:rPr lang="en-US" sz="1800" dirty="0" smtClean="0"/>
              <a:t>Working with Slides</a:t>
            </a:r>
          </a:p>
          <a:p>
            <a:pPr lvl="0">
              <a:spcBef>
                <a:spcPts val="0"/>
              </a:spcBef>
            </a:pPr>
            <a:r>
              <a:rPr lang="en-US" sz="1800" dirty="0" smtClean="0"/>
              <a:t>Entering and Formatting Text and Hyperlinks</a:t>
            </a:r>
          </a:p>
          <a:p>
            <a:pPr lvl="0">
              <a:spcBef>
                <a:spcPts val="0"/>
              </a:spcBef>
            </a:pPr>
            <a:r>
              <a:rPr lang="en-US" sz="1800" dirty="0" smtClean="0"/>
              <a:t>Inserting Symbols and Equations</a:t>
            </a:r>
          </a:p>
          <a:p>
            <a:pPr lvl="0">
              <a:spcBef>
                <a:spcPts val="0"/>
              </a:spcBef>
            </a:pPr>
            <a:r>
              <a:rPr lang="en-US" sz="1800" dirty="0" smtClean="0"/>
              <a:t>Presentation Views</a:t>
            </a:r>
          </a:p>
          <a:p>
            <a:pPr lvl="0">
              <a:spcBef>
                <a:spcPts val="0"/>
              </a:spcBef>
            </a:pPr>
            <a:r>
              <a:rPr lang="en-US" sz="1800" dirty="0" smtClean="0"/>
              <a:t>Using the Ruler and Gridlines</a:t>
            </a:r>
          </a:p>
        </p:txBody>
      </p:sp>
      <p:sp>
        <p:nvSpPr>
          <p:cNvPr id="537604" name="TextBox 12"/>
          <p:cNvSpPr txBox="1">
            <a:spLocks noChangeArrowheads="1"/>
          </p:cNvSpPr>
          <p:nvPr/>
        </p:nvSpPr>
        <p:spPr bwMode="auto">
          <a:xfrm>
            <a:off x="381000" y="4343400"/>
            <a:ext cx="1855503" cy="366713"/>
          </a:xfrm>
          <a:prstGeom prst="rect">
            <a:avLst/>
          </a:prstGeom>
          <a:noFill/>
          <a:ln w="9525">
            <a:noFill/>
            <a:miter lim="800000"/>
            <a:headEnd/>
            <a:tailEnd/>
          </a:ln>
        </p:spPr>
        <p:txBody>
          <a:bodyPr wrap="square">
            <a:spAutoFit/>
          </a:bodyPr>
          <a:lstStyle/>
          <a:p>
            <a:r>
              <a:rPr lang="en-US" dirty="0"/>
              <a:t>In this section:</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a:t>
            </a:r>
          </a:p>
        </p:txBody>
      </p:sp>
      <p:sp>
        <p:nvSpPr>
          <p:cNvPr id="9"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Working with Slides and Text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990600"/>
            <a:ext cx="8229600" cy="838200"/>
          </a:xfrm>
          <a:prstGeom prst="rect">
            <a:avLst/>
          </a:prstGeom>
          <a:noFill/>
          <a:ln>
            <a:miter lim="800000"/>
            <a:headEnd/>
            <a:tailEnd/>
          </a:ln>
        </p:spPr>
        <p:txBody>
          <a:bodyPr/>
          <a:lstStyle/>
          <a:p>
            <a:pPr eaLnBrk="0" hangingPunct="0">
              <a:spcBef>
                <a:spcPct val="20000"/>
              </a:spcBef>
            </a:pPr>
            <a:r>
              <a:rPr lang="en-US" sz="2400" dirty="0" smtClean="0"/>
              <a:t>By default, PowerPoint starts with a title slide containing two text placeholders: title and subtitle. </a:t>
            </a:r>
            <a:endParaRPr lang="en-US" sz="2400" dirty="0"/>
          </a:p>
        </p:txBody>
      </p:sp>
      <p:sp>
        <p:nvSpPr>
          <p:cNvPr id="7"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Creating and Editing Presentations</a:t>
            </a: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and Editing Presentations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815352"/>
            <a:ext cx="7315200" cy="40395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Creating and Editing Presentations</a:t>
            </a:r>
          </a:p>
        </p:txBody>
      </p:sp>
      <p:sp>
        <p:nvSpPr>
          <p:cNvPr id="6" name="Rectangle 5"/>
          <p:cNvSpPr txBox="1">
            <a:spLocks noChangeArrowheads="1"/>
          </p:cNvSpPr>
          <p:nvPr/>
        </p:nvSpPr>
        <p:spPr bwMode="auto">
          <a:xfrm>
            <a:off x="457200" y="990600"/>
            <a:ext cx="8229600" cy="762000"/>
          </a:xfrm>
          <a:prstGeom prst="rect">
            <a:avLst/>
          </a:prstGeom>
          <a:noFill/>
          <a:ln>
            <a:miter lim="800000"/>
            <a:headEnd/>
            <a:tailEnd/>
          </a:ln>
        </p:spPr>
        <p:txBody>
          <a:bodyPr/>
          <a:lstStyle/>
          <a:p>
            <a:pPr eaLnBrk="0" hangingPunct="0">
              <a:spcBef>
                <a:spcPct val="20000"/>
              </a:spcBef>
            </a:pPr>
            <a:r>
              <a:rPr lang="en-US" sz="2400" dirty="0" smtClean="0"/>
              <a:t>Another way to enter text is with Outline View in the View tab’s Presentation Views group.</a:t>
            </a:r>
            <a:endParaRPr lang="en-US" sz="2400" dirty="0"/>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Creating and Editing Presentations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842247"/>
            <a:ext cx="7315200" cy="4056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990599"/>
            <a:ext cx="8229600" cy="1618533"/>
          </a:xfrm>
          <a:prstGeom prst="rect">
            <a:avLst/>
          </a:prstGeom>
          <a:noFill/>
          <a:ln>
            <a:miter lim="800000"/>
            <a:headEnd/>
            <a:tailEnd/>
          </a:ln>
        </p:spPr>
        <p:txBody>
          <a:bodyPr/>
          <a:lstStyle/>
          <a:p>
            <a:pPr eaLnBrk="0" hangingPunct="0">
              <a:spcBef>
                <a:spcPct val="20000"/>
              </a:spcBef>
            </a:pPr>
            <a:r>
              <a:rPr lang="en-US" sz="2400" dirty="0" smtClean="0"/>
              <a:t>To make adjustments to the content, order, and layout of the slides, view your presentation in Slide Sorter view where you can drag slides to reorder them and delete slides.</a:t>
            </a:r>
          </a:p>
          <a:p>
            <a:pPr marL="342900" indent="-342900" eaLnBrk="0" hangingPunct="0">
              <a:spcBef>
                <a:spcPct val="20000"/>
              </a:spcBef>
              <a:buFontTx/>
              <a:buChar char="•"/>
            </a:pPr>
            <a:endParaRPr lang="en-US" sz="2000" dirty="0"/>
          </a:p>
        </p:txBody>
      </p:sp>
      <p:sp>
        <p:nvSpPr>
          <p:cNvPr id="9"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Working with Slides</a:t>
            </a:r>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Slides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83977" y="2286000"/>
            <a:ext cx="6400800" cy="3504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1219200"/>
            <a:ext cx="8229600" cy="1219200"/>
          </a:xfrm>
          <a:prstGeom prst="rect">
            <a:avLst/>
          </a:prstGeom>
          <a:noFill/>
          <a:ln>
            <a:miter lim="800000"/>
            <a:headEnd/>
            <a:tailEnd/>
          </a:ln>
        </p:spPr>
        <p:txBody>
          <a:bodyPr/>
          <a:lstStyle/>
          <a:p>
            <a:pPr eaLnBrk="0" hangingPunct="0">
              <a:spcBef>
                <a:spcPct val="20000"/>
              </a:spcBef>
            </a:pPr>
            <a:r>
              <a:rPr lang="en-US" sz="2400" dirty="0" smtClean="0"/>
              <a:t>The default layout is Title and Text. In the Slides group on the Home tab, click the Layout button to change the slide layout. </a:t>
            </a:r>
            <a:endParaRPr lang="en-US" sz="2400" dirty="0"/>
          </a:p>
        </p:txBody>
      </p:sp>
      <p:sp>
        <p:nvSpPr>
          <p:cNvPr id="8" name="Text Placeholder 5"/>
          <p:cNvSpPr txBox="1">
            <a:spLocks/>
          </p:cNvSpPr>
          <p:nvPr/>
        </p:nvSpPr>
        <p:spPr bwMode="auto">
          <a:xfrm>
            <a:off x="457200" y="6248400"/>
            <a:ext cx="67818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Working with Slides</a:t>
            </a:r>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Slides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76400" y="2223247"/>
            <a:ext cx="6400800" cy="353459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2057400"/>
            <a:ext cx="2639494" cy="3124201"/>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Tools on Home tab change formatting.</a:t>
            </a:r>
          </a:p>
          <a:p>
            <a:pPr marL="342900" indent="-342900" eaLnBrk="0" hangingPunct="0">
              <a:spcBef>
                <a:spcPct val="20000"/>
              </a:spcBef>
              <a:buFontTx/>
              <a:buChar char="•"/>
            </a:pPr>
            <a:r>
              <a:rPr lang="en-US" sz="2400" dirty="0" smtClean="0"/>
              <a:t>Adding a hyperlink can connect to a web site or another slide.</a:t>
            </a:r>
            <a:endParaRPr lang="en-US" sz="2400" dirty="0"/>
          </a:p>
        </p:txBody>
      </p:sp>
      <p:sp>
        <p:nvSpPr>
          <p:cNvPr id="9"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Entering and Formatting Text and Hyperlinks</a:t>
            </a:r>
          </a:p>
        </p:txBody>
      </p:sp>
      <p:sp>
        <p:nvSpPr>
          <p:cNvPr id="10"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Entering and Formatting Text and Hyperlinks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66565" y="1337145"/>
            <a:ext cx="5029200" cy="4183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1143000"/>
            <a:ext cx="8229600" cy="457200"/>
          </a:xfrm>
          <a:prstGeom prst="rect">
            <a:avLst/>
          </a:prstGeom>
          <a:noFill/>
          <a:ln>
            <a:miter lim="800000"/>
            <a:headEnd/>
            <a:tailEnd/>
          </a:ln>
        </p:spPr>
        <p:txBody>
          <a:bodyPr/>
          <a:lstStyle/>
          <a:p>
            <a:pPr eaLnBrk="0" hangingPunct="0">
              <a:spcBef>
                <a:spcPct val="20000"/>
              </a:spcBef>
            </a:pPr>
            <a:r>
              <a:rPr lang="en-US" sz="2400" dirty="0" smtClean="0"/>
              <a:t>Use Symbols group, Insert tab, to insert symbols.</a:t>
            </a:r>
          </a:p>
        </p:txBody>
      </p:sp>
      <p:sp>
        <p:nvSpPr>
          <p:cNvPr id="9"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Inserting Symbols and Equations</a:t>
            </a:r>
          </a:p>
        </p:txBody>
      </p:sp>
      <p:sp>
        <p:nvSpPr>
          <p:cNvPr id="11"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Symbols and Equations</a:t>
            </a:r>
          </a:p>
        </p:txBody>
      </p:sp>
      <p:pic>
        <p:nvPicPr>
          <p:cNvPr id="3" name="Picture 2"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752600"/>
            <a:ext cx="7315200" cy="4074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952500"/>
            <a:ext cx="8229600" cy="838200"/>
          </a:xfrm>
          <a:prstGeom prst="rect">
            <a:avLst/>
          </a:prstGeom>
          <a:noFill/>
          <a:ln>
            <a:miter lim="800000"/>
            <a:headEnd/>
            <a:tailEnd/>
          </a:ln>
        </p:spPr>
        <p:txBody>
          <a:bodyPr/>
          <a:lstStyle/>
          <a:p>
            <a:pPr eaLnBrk="0" hangingPunct="0">
              <a:spcBef>
                <a:spcPct val="20000"/>
              </a:spcBef>
            </a:pPr>
            <a:r>
              <a:rPr lang="en-US" sz="2400" dirty="0" smtClean="0"/>
              <a:t>Insert equation in similar manner, or type your own equation.</a:t>
            </a:r>
          </a:p>
        </p:txBody>
      </p:sp>
      <p:sp>
        <p:nvSpPr>
          <p:cNvPr id="7"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Inserting Symbols and Equations</a:t>
            </a: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Symbols and Equations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752600"/>
            <a:ext cx="7557024" cy="41730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952500"/>
            <a:ext cx="8229600" cy="20574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PowerPoint presentation first opens in default, Normal view.</a:t>
            </a:r>
          </a:p>
          <a:p>
            <a:pPr marL="342900" indent="-342900" eaLnBrk="0" hangingPunct="0">
              <a:spcBef>
                <a:spcPct val="20000"/>
              </a:spcBef>
              <a:buFontTx/>
              <a:buChar char="•"/>
            </a:pPr>
            <a:r>
              <a:rPr lang="en-US" sz="2400" dirty="0" smtClean="0"/>
              <a:t>At bottom of slide pane is section for typing notes: reminder notes, talking points, or anything else associated with the slide.</a:t>
            </a:r>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a:p>
        </p:txBody>
      </p:sp>
      <p:sp>
        <p:nvSpPr>
          <p:cNvPr id="8"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Presentation Views</a:t>
            </a: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Presentation Views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71600" y="2971800"/>
            <a:ext cx="6400800" cy="28853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457200" y="1333500"/>
            <a:ext cx="3657600" cy="43053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Presentation Views group on left side of View tab.</a:t>
            </a:r>
          </a:p>
          <a:p>
            <a:pPr marL="342900" indent="-342900" eaLnBrk="0" hangingPunct="0">
              <a:spcBef>
                <a:spcPct val="20000"/>
              </a:spcBef>
              <a:buFontTx/>
              <a:buChar char="•"/>
            </a:pPr>
            <a:r>
              <a:rPr lang="en-US" sz="2400" dirty="0" smtClean="0"/>
              <a:t>Current view indicated by gold highlighting.</a:t>
            </a:r>
          </a:p>
          <a:p>
            <a:pPr marL="342900" indent="-342900" eaLnBrk="0" hangingPunct="0">
              <a:spcBef>
                <a:spcPct val="20000"/>
              </a:spcBef>
              <a:buFontTx/>
              <a:buChar char="•"/>
            </a:pPr>
            <a:r>
              <a:rPr lang="en-US" sz="2400" dirty="0" smtClean="0"/>
              <a:t>Three of the options match buttons in lower-right corner of status bar: Normal, Slide Sorter, Reading View.</a:t>
            </a:r>
          </a:p>
          <a:p>
            <a:pPr marL="342900" indent="-342900" eaLnBrk="0" hangingPunct="0">
              <a:spcBef>
                <a:spcPct val="20000"/>
              </a:spcBef>
              <a:buFontTx/>
              <a:buChar char="•"/>
            </a:pPr>
            <a:endParaRPr lang="en-US" sz="2000" dirty="0"/>
          </a:p>
        </p:txBody>
      </p:sp>
      <p:sp>
        <p:nvSpPr>
          <p:cNvPr id="8"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Presentation Views</a:t>
            </a: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Presentation Views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800" y="1703858"/>
            <a:ext cx="4572000" cy="34502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294967295"/>
          </p:nvPr>
        </p:nvSpPr>
        <p:spPr>
          <a:xfrm>
            <a:off x="457200" y="5105400"/>
            <a:ext cx="8229600" cy="914400"/>
          </a:xfrm>
          <a:prstGeom prst="rect">
            <a:avLst/>
          </a:prstGeom>
        </p:spPr>
        <p:txBody>
          <a:bodyPr/>
          <a:lstStyle/>
          <a:p>
            <a:pPr>
              <a:spcBef>
                <a:spcPct val="0"/>
              </a:spcBef>
              <a:buFont typeface="Symbol" pitchFamily="18" charset="2"/>
              <a:buChar char=""/>
            </a:pPr>
            <a:r>
              <a:rPr lang="en-US" sz="1800" dirty="0" smtClean="0"/>
              <a:t>PowerPoint Tools and Features</a:t>
            </a:r>
          </a:p>
          <a:p>
            <a:pPr>
              <a:spcBef>
                <a:spcPct val="0"/>
              </a:spcBef>
              <a:buFont typeface="Symbol" pitchFamily="18" charset="2"/>
              <a:buChar char=""/>
            </a:pPr>
            <a:r>
              <a:rPr lang="en-US" sz="1800" dirty="0" smtClean="0"/>
              <a:t>Effective PowerPoint Presentations</a:t>
            </a:r>
          </a:p>
          <a:p>
            <a:pPr>
              <a:spcBef>
                <a:spcPct val="0"/>
              </a:spcBef>
              <a:buFont typeface="Symbol" pitchFamily="18" charset="2"/>
              <a:buChar char=""/>
            </a:pPr>
            <a:r>
              <a:rPr lang="en-US" sz="1800" dirty="0" smtClean="0"/>
              <a:t>PowerPoint Presentation Uses</a:t>
            </a:r>
          </a:p>
          <a:p>
            <a:pPr>
              <a:spcBef>
                <a:spcPct val="0"/>
              </a:spcBef>
              <a:buFont typeface="Symbol" pitchFamily="18" charset="2"/>
              <a:buChar char=""/>
            </a:pPr>
            <a:endParaRPr lang="en-US" sz="1800" dirty="0" smtClean="0"/>
          </a:p>
          <a:p>
            <a:endParaRPr lang="en-US" sz="1800" dirty="0"/>
          </a:p>
        </p:txBody>
      </p:sp>
      <p:sp>
        <p:nvSpPr>
          <p:cNvPr id="537604" name="TextBox 12"/>
          <p:cNvSpPr txBox="1">
            <a:spLocks noChangeArrowheads="1"/>
          </p:cNvSpPr>
          <p:nvPr/>
        </p:nvSpPr>
        <p:spPr bwMode="auto">
          <a:xfrm>
            <a:off x="512315" y="4724400"/>
            <a:ext cx="2277207" cy="366713"/>
          </a:xfrm>
          <a:prstGeom prst="rect">
            <a:avLst/>
          </a:prstGeom>
          <a:noFill/>
          <a:ln w="9525">
            <a:noFill/>
            <a:miter lim="800000"/>
            <a:headEnd/>
            <a:tailEnd/>
          </a:ln>
        </p:spPr>
        <p:txBody>
          <a:bodyPr wrap="square">
            <a:spAutoFit/>
          </a:bodyPr>
          <a:lstStyle/>
          <a:p>
            <a:r>
              <a:rPr lang="en-US" dirty="0"/>
              <a:t>In this section:</a:t>
            </a:r>
          </a:p>
        </p:txBody>
      </p:sp>
      <p:sp>
        <p:nvSpPr>
          <p:cNvPr id="8" name="Text Placeholder 5"/>
          <p:cNvSpPr txBox="1">
            <a:spLocks/>
          </p:cNvSpPr>
          <p:nvPr/>
        </p:nvSpPr>
        <p:spPr bwMode="auto">
          <a:xfrm>
            <a:off x="457200" y="6248400"/>
            <a:ext cx="5334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Overview of PowerPoint</a:t>
            </a:r>
          </a:p>
        </p:txBody>
      </p:sp>
      <p:sp>
        <p:nvSpPr>
          <p:cNvPr id="9" name="Rectangle 8"/>
          <p:cNvSpPr/>
          <p:nvPr/>
        </p:nvSpPr>
        <p:spPr>
          <a:xfrm>
            <a:off x="457200" y="2590800"/>
            <a:ext cx="8229600" cy="1938992"/>
          </a:xfrm>
          <a:prstGeom prst="rect">
            <a:avLst/>
          </a:prstGeom>
        </p:spPr>
        <p:txBody>
          <a:bodyPr wrap="square">
            <a:spAutoFit/>
          </a:bodyPr>
          <a:lstStyle/>
          <a:p>
            <a:r>
              <a:rPr lang="en-US" sz="2000" i="1" dirty="0"/>
              <a:t>The video lessons in this section are designed to introduce the power and versatility of PowerPoint 2013 to you. If you’re like many students, you’ve probably already used PowerPoint for school assignments. Yet most people only scratch the surface when it comes to the features contained in the software that can make a presentation really stand out from the crowd.</a:t>
            </a:r>
          </a:p>
        </p:txBody>
      </p:sp>
      <p:sp>
        <p:nvSpPr>
          <p:cNvPr id="10"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Overview of PowerPoint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457200" y="1066800"/>
            <a:ext cx="8229600" cy="9906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Notes button hides or reveals notes on slide.</a:t>
            </a:r>
          </a:p>
          <a:p>
            <a:pPr marL="342900" indent="-342900" eaLnBrk="0" hangingPunct="0">
              <a:spcBef>
                <a:spcPct val="20000"/>
              </a:spcBef>
              <a:buFontTx/>
              <a:buChar char="•"/>
            </a:pPr>
            <a:r>
              <a:rPr lang="en-US" sz="2400" dirty="0" smtClean="0"/>
              <a:t>Comments button is used to add comments.</a:t>
            </a:r>
            <a:endParaRPr lang="en-US" sz="2400" dirty="0"/>
          </a:p>
        </p:txBody>
      </p:sp>
      <p:sp>
        <p:nvSpPr>
          <p:cNvPr id="8"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Presentation Views</a:t>
            </a:r>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Presentation Views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71600" y="2286000"/>
            <a:ext cx="6400800" cy="35497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457200" y="1066800"/>
            <a:ext cx="8229600" cy="30480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Show group contains three </a:t>
            </a:r>
          </a:p>
          <a:p>
            <a:pPr marL="342900" indent="-342900" eaLnBrk="0" hangingPunct="0">
              <a:spcBef>
                <a:spcPct val="20000"/>
              </a:spcBef>
            </a:pPr>
            <a:r>
              <a:rPr lang="en-US" sz="2400" dirty="0" smtClean="0"/>
              <a:t>	alignment tool options: </a:t>
            </a:r>
          </a:p>
          <a:p>
            <a:pPr marL="800100" lvl="1" indent="-342900" eaLnBrk="0" hangingPunct="0">
              <a:spcBef>
                <a:spcPct val="20000"/>
              </a:spcBef>
              <a:buFontTx/>
              <a:buChar char="•"/>
            </a:pPr>
            <a:r>
              <a:rPr lang="en-US" sz="2400" dirty="0" smtClean="0"/>
              <a:t>Ruler</a:t>
            </a:r>
          </a:p>
          <a:p>
            <a:pPr marL="800100" lvl="1" indent="-342900" eaLnBrk="0" hangingPunct="0">
              <a:spcBef>
                <a:spcPct val="20000"/>
              </a:spcBef>
              <a:buFontTx/>
              <a:buChar char="•"/>
            </a:pPr>
            <a:r>
              <a:rPr lang="en-US" sz="2400" dirty="0" smtClean="0"/>
              <a:t>Gridlines</a:t>
            </a:r>
          </a:p>
          <a:p>
            <a:pPr marL="800100" lvl="1" indent="-342900" eaLnBrk="0" hangingPunct="0">
              <a:spcBef>
                <a:spcPct val="20000"/>
              </a:spcBef>
              <a:buFontTx/>
              <a:buChar char="•"/>
            </a:pPr>
            <a:r>
              <a:rPr lang="en-US" sz="2400" dirty="0" smtClean="0"/>
              <a:t>Guides</a:t>
            </a:r>
          </a:p>
          <a:p>
            <a:pPr marL="342900" indent="-342900" eaLnBrk="0" hangingPunct="0">
              <a:spcBef>
                <a:spcPct val="20000"/>
              </a:spcBef>
              <a:buFontTx/>
              <a:buChar char="•"/>
            </a:pPr>
            <a:r>
              <a:rPr lang="en-US" sz="2400" dirty="0" smtClean="0"/>
              <a:t>Rulers are useful to make sure content is lined up consistently across all slides in presentation.</a:t>
            </a:r>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a:p>
        </p:txBody>
      </p:sp>
      <p:sp>
        <p:nvSpPr>
          <p:cNvPr id="13"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Using the Ruler and Gridlines</a:t>
            </a:r>
          </a:p>
        </p:txBody>
      </p:sp>
      <p:sp>
        <p:nvSpPr>
          <p:cNvPr id="14"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the Ruler and Gridlines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47129" y="1385047"/>
            <a:ext cx="3655003" cy="1600200"/>
          </a:xfrm>
          <a:prstGeom prst="rect">
            <a:avLst/>
          </a:prstGeom>
        </p:spPr>
      </p:pic>
      <p:pic>
        <p:nvPicPr>
          <p:cNvPr id="3" name="Picture 2" descr="VlC Media Playe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813168" y="4114800"/>
            <a:ext cx="5517665"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wipe(down)">
                                      <p:cBhvr>
                                        <p:cTn id="19" dur="500"/>
                                        <p:tgtEl>
                                          <p:spTgt spid="7">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wipe(down)">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457200" y="1942306"/>
            <a:ext cx="3200400" cy="283845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Gridlines overlays a grid of one-inch squares over each slide.</a:t>
            </a:r>
          </a:p>
          <a:p>
            <a:pPr marL="342900" indent="-342900" eaLnBrk="0" hangingPunct="0">
              <a:spcBef>
                <a:spcPct val="20000"/>
              </a:spcBef>
              <a:buFontTx/>
              <a:buChar char="•"/>
            </a:pPr>
            <a:r>
              <a:rPr lang="en-US" sz="2400" dirty="0" smtClean="0"/>
              <a:t>Guides partition each slide into four quadrants.</a:t>
            </a:r>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a:p>
        </p:txBody>
      </p:sp>
      <p:sp>
        <p:nvSpPr>
          <p:cNvPr id="8" name="Text Placeholder 5"/>
          <p:cNvSpPr txBox="1">
            <a:spLocks/>
          </p:cNvSpPr>
          <p:nvPr/>
        </p:nvSpPr>
        <p:spPr bwMode="auto">
          <a:xfrm>
            <a:off x="457200" y="6248400"/>
            <a:ext cx="76200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Working with Slides and Text &gt; Using the Ruler and Gridlines</a:t>
            </a:r>
          </a:p>
        </p:txBody>
      </p:sp>
      <p:sp>
        <p:nvSpPr>
          <p:cNvPr id="10"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Using the Ruler and Gridlines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15982" y="1519009"/>
            <a:ext cx="5029200" cy="3819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Content Placeholder 1"/>
          <p:cNvSpPr>
            <a:spLocks noGrp="1"/>
          </p:cNvSpPr>
          <p:nvPr>
            <p:ph sz="quarter" idx="4294967295"/>
          </p:nvPr>
        </p:nvSpPr>
        <p:spPr bwMode="auto">
          <a:xfrm>
            <a:off x="457200" y="1981200"/>
            <a:ext cx="8229600" cy="1981200"/>
          </a:xfrm>
          <a:prstGeom prst="rect">
            <a:avLst/>
          </a:prstGeom>
          <a:noFill/>
          <a:ln>
            <a:miter lim="800000"/>
            <a:headEnd/>
            <a:tailEnd/>
          </a:ln>
        </p:spPr>
        <p:txBody>
          <a:bodyPr/>
          <a:lstStyle/>
          <a:p>
            <a:pPr marL="0" indent="0">
              <a:spcBef>
                <a:spcPct val="0"/>
              </a:spcBef>
              <a:buNone/>
            </a:pPr>
            <a:r>
              <a:rPr lang="en-US" sz="2000" i="1" dirty="0" smtClean="0">
                <a:latin typeface="Arial" pitchFamily="34" charset="0"/>
                <a:cs typeface="Arial" pitchFamily="34" charset="0"/>
              </a:rPr>
              <a:t>The video lessons in this section are designed to enhance your ability to provide strong visual support to a slide show presentation. The best presentations are not packed with text; they’re visual and engaging. It’s worth the time to see just how far a little knowledge about PowerPoint’s graphics objects tools will take you. You’ll learn about object animation, and how to create tables and SmartArt graphics. </a:t>
            </a:r>
          </a:p>
          <a:p>
            <a:pPr marL="0" indent="0">
              <a:spcBef>
                <a:spcPct val="0"/>
              </a:spcBef>
              <a:buFontTx/>
              <a:buNone/>
            </a:pPr>
            <a:endParaRPr lang="en-US" sz="1800" i="1" dirty="0"/>
          </a:p>
          <a:p>
            <a:pPr marL="0" indent="0">
              <a:spcBef>
                <a:spcPct val="0"/>
              </a:spcBef>
              <a:buFontTx/>
              <a:buNone/>
            </a:pPr>
            <a:endParaRPr lang="en-US" sz="1800" i="1" dirty="0"/>
          </a:p>
          <a:p>
            <a:pPr marL="0" indent="0">
              <a:spcBef>
                <a:spcPct val="0"/>
              </a:spcBef>
              <a:buFontTx/>
              <a:buNone/>
            </a:pPr>
            <a:endParaRPr lang="en-US" sz="1800" i="1" dirty="0"/>
          </a:p>
        </p:txBody>
      </p:sp>
      <p:sp>
        <p:nvSpPr>
          <p:cNvPr id="4" name="Content Placeholder 3"/>
          <p:cNvSpPr>
            <a:spLocks noGrp="1"/>
          </p:cNvSpPr>
          <p:nvPr>
            <p:ph sz="quarter" idx="4294967295"/>
          </p:nvPr>
        </p:nvSpPr>
        <p:spPr>
          <a:xfrm>
            <a:off x="457200" y="4724400"/>
            <a:ext cx="8229600" cy="1295400"/>
          </a:xfrm>
          <a:prstGeom prst="rect">
            <a:avLst/>
          </a:prstGeom>
        </p:spPr>
        <p:txBody>
          <a:bodyPr numCol="2"/>
          <a:lstStyle/>
          <a:p>
            <a:pPr lvl="0">
              <a:spcBef>
                <a:spcPts val="0"/>
              </a:spcBef>
            </a:pPr>
            <a:r>
              <a:rPr lang="en-US" sz="1800" dirty="0" smtClean="0"/>
              <a:t>Inserting Graphics</a:t>
            </a:r>
          </a:p>
          <a:p>
            <a:pPr lvl="0">
              <a:spcBef>
                <a:spcPts val="0"/>
              </a:spcBef>
            </a:pPr>
            <a:r>
              <a:rPr lang="en-US" sz="1800" dirty="0" smtClean="0"/>
              <a:t>Adjusting Object Properties</a:t>
            </a:r>
          </a:p>
          <a:p>
            <a:pPr lvl="0">
              <a:spcBef>
                <a:spcPts val="0"/>
              </a:spcBef>
            </a:pPr>
            <a:r>
              <a:rPr lang="en-US" sz="1800" dirty="0" smtClean="0"/>
              <a:t>Layering and Grouping Objects</a:t>
            </a:r>
          </a:p>
          <a:p>
            <a:pPr lvl="0">
              <a:spcBef>
                <a:spcPts val="0"/>
              </a:spcBef>
            </a:pPr>
            <a:r>
              <a:rPr lang="en-US" sz="1800" dirty="0" smtClean="0"/>
              <a:t>Animating Objects</a:t>
            </a:r>
          </a:p>
          <a:p>
            <a:pPr lvl="0">
              <a:spcBef>
                <a:spcPts val="0"/>
              </a:spcBef>
            </a:pPr>
            <a:r>
              <a:rPr lang="en-US" sz="1800" dirty="0" smtClean="0"/>
              <a:t>Working with Tables and SmartArt</a:t>
            </a:r>
          </a:p>
          <a:p>
            <a:pPr lvl="0">
              <a:spcBef>
                <a:spcPts val="0"/>
              </a:spcBef>
            </a:pPr>
            <a:r>
              <a:rPr lang="en-US" sz="1800" dirty="0" smtClean="0"/>
              <a:t>Inserting Video and Music</a:t>
            </a:r>
          </a:p>
          <a:p>
            <a:pPr lvl="0">
              <a:spcBef>
                <a:spcPts val="0"/>
              </a:spcBef>
            </a:pPr>
            <a:r>
              <a:rPr lang="en-US" sz="1800" dirty="0" smtClean="0"/>
              <a:t>Inserting a Spreadsheet Table</a:t>
            </a:r>
            <a:endParaRPr lang="en-US" sz="1800" dirty="0"/>
          </a:p>
        </p:txBody>
      </p:sp>
      <p:sp>
        <p:nvSpPr>
          <p:cNvPr id="537604" name="TextBox 12"/>
          <p:cNvSpPr txBox="1">
            <a:spLocks noChangeArrowheads="1"/>
          </p:cNvSpPr>
          <p:nvPr/>
        </p:nvSpPr>
        <p:spPr bwMode="auto">
          <a:xfrm>
            <a:off x="457200" y="4433887"/>
            <a:ext cx="1644650" cy="366713"/>
          </a:xfrm>
          <a:prstGeom prst="rect">
            <a:avLst/>
          </a:prstGeom>
          <a:noFill/>
          <a:ln w="9525">
            <a:noFill/>
            <a:miter lim="800000"/>
            <a:headEnd/>
            <a:tailEnd/>
          </a:ln>
        </p:spPr>
        <p:txBody>
          <a:bodyPr wrap="none">
            <a:spAutoFit/>
          </a:bodyPr>
          <a:lstStyle/>
          <a:p>
            <a:r>
              <a:rPr lang="en-US" dirty="0"/>
              <a:t>In this section:</a:t>
            </a:r>
          </a:p>
        </p:txBody>
      </p:sp>
      <p:sp>
        <p:nvSpPr>
          <p:cNvPr id="10" name="Text Placeholder 9"/>
          <p:cNvSpPr>
            <a:spLocks noGrp="1"/>
          </p:cNvSpPr>
          <p:nvPr>
            <p:ph type="body" sz="quarter" idx="4294967295"/>
          </p:nvPr>
        </p:nvSpPr>
        <p:spPr>
          <a:xfrm>
            <a:off x="457200" y="6248400"/>
            <a:ext cx="5334000" cy="304800"/>
          </a:xfrm>
          <a:prstGeom prst="rect">
            <a:avLst/>
          </a:prstGeom>
        </p:spPr>
        <p:txBody>
          <a:bodyPr/>
          <a:lstStyle/>
          <a:p>
            <a:pPr>
              <a:buFontTx/>
              <a:buNone/>
            </a:pPr>
            <a:r>
              <a:rPr lang="en-US" sz="1100" b="1" dirty="0">
                <a:solidFill>
                  <a:srgbClr val="65AA3B"/>
                </a:solidFill>
              </a:rPr>
              <a:t>Skills &gt; PowerPoint </a:t>
            </a:r>
            <a:r>
              <a:rPr lang="en-US" sz="1100" b="1" dirty="0" smtClean="0">
                <a:solidFill>
                  <a:srgbClr val="65AA3B"/>
                </a:solidFill>
              </a:rPr>
              <a:t>2013 &gt; Using Graphics Objects</a:t>
            </a:r>
            <a:endParaRPr lang="en-US" sz="1100" dirty="0">
              <a:solidFill>
                <a:srgbClr val="65AA3B"/>
              </a:solidFill>
            </a:endParaRPr>
          </a:p>
        </p:txBody>
      </p:sp>
      <p:sp>
        <p:nvSpPr>
          <p:cNvPr id="7"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Using Graphics Objects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457200" y="1219200"/>
            <a:ext cx="3657600" cy="44196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Use Insert tab to insert graphics, including pictures.</a:t>
            </a:r>
          </a:p>
          <a:p>
            <a:pPr marL="342900" indent="-342900" eaLnBrk="0" hangingPunct="0">
              <a:spcBef>
                <a:spcPct val="20000"/>
              </a:spcBef>
              <a:buFontTx/>
              <a:buChar char="•"/>
            </a:pPr>
            <a:r>
              <a:rPr lang="en-US" sz="2400" dirty="0" smtClean="0"/>
              <a:t>Smart Art is in the Illustrations group, and you can convert text to SmartArt.</a:t>
            </a:r>
          </a:p>
          <a:p>
            <a:pPr marL="342900" indent="-342900" eaLnBrk="0" hangingPunct="0">
              <a:spcBef>
                <a:spcPct val="20000"/>
              </a:spcBef>
              <a:buFontTx/>
              <a:buChar char="•"/>
            </a:pPr>
            <a:r>
              <a:rPr lang="en-US" sz="2400" dirty="0" smtClean="0"/>
              <a:t>Clip Art is in the Images group. </a:t>
            </a:r>
          </a:p>
          <a:p>
            <a:pPr marL="342900" indent="-342900" eaLnBrk="0" hangingPunct="0">
              <a:spcBef>
                <a:spcPct val="20000"/>
              </a:spcBef>
              <a:buFontTx/>
              <a:buChar char="•"/>
            </a:pPr>
            <a:r>
              <a:rPr lang="en-US" sz="2400" dirty="0" smtClean="0"/>
              <a:t>You can also insert a hyperlink on a graphic.</a:t>
            </a:r>
          </a:p>
        </p:txBody>
      </p:sp>
      <p:sp>
        <p:nvSpPr>
          <p:cNvPr id="6" name="Text Placeholder 9"/>
          <p:cNvSpPr txBox="1">
            <a:spLocks/>
          </p:cNvSpPr>
          <p:nvPr/>
        </p:nvSpPr>
        <p:spPr>
          <a:xfrm>
            <a:off x="457200" y="6248400"/>
            <a:ext cx="53340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Using Graphics Objects &gt; Inserting Graphics</a:t>
            </a:r>
            <a:endParaRPr lang="en-US" sz="1100" dirty="0">
              <a:solidFill>
                <a:srgbClr val="65AA3B"/>
              </a:solidFill>
            </a:endParaRP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Graphics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74776" y="2211932"/>
            <a:ext cx="4389120" cy="2434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ipe(down)">
                                      <p:cBhvr>
                                        <p:cTn id="10" dur="500"/>
                                        <p:tgtEl>
                                          <p:spTgt spid="7">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ipe(down)">
                                      <p:cBhvr>
                                        <p:cTn id="13" dur="500"/>
                                        <p:tgtEl>
                                          <p:spTgt spid="7">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wipe(down)">
                                      <p:cBhvr>
                                        <p:cTn id="1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txBox="1">
            <a:spLocks noChangeArrowheads="1"/>
          </p:cNvSpPr>
          <p:nvPr/>
        </p:nvSpPr>
        <p:spPr bwMode="auto">
          <a:xfrm>
            <a:off x="457200" y="1024217"/>
            <a:ext cx="8229600" cy="762000"/>
          </a:xfrm>
          <a:prstGeom prst="rect">
            <a:avLst/>
          </a:prstGeom>
          <a:noFill/>
          <a:ln>
            <a:miter lim="800000"/>
            <a:headEnd/>
            <a:tailEnd/>
          </a:ln>
        </p:spPr>
        <p:txBody>
          <a:bodyPr/>
          <a:lstStyle/>
          <a:p>
            <a:pPr eaLnBrk="0" hangingPunct="0">
              <a:spcBef>
                <a:spcPct val="20000"/>
              </a:spcBef>
            </a:pPr>
            <a:r>
              <a:rPr lang="en-US" sz="2400" dirty="0" smtClean="0"/>
              <a:t>Once you have inserted an object, you can modify it by moving, resizing, aligning, and adding effects.</a:t>
            </a:r>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a:p>
        </p:txBody>
      </p:sp>
      <p:sp>
        <p:nvSpPr>
          <p:cNvPr id="6"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Using Graphics Objects &gt; Adjusting Object Properties</a:t>
            </a:r>
            <a:endParaRPr lang="en-US" sz="1100" dirty="0">
              <a:solidFill>
                <a:srgbClr val="65AA3B"/>
              </a:solidFill>
            </a:endParaRP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Adjusting Object Properties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846729"/>
            <a:ext cx="7315200" cy="4074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333500"/>
            <a:ext cx="3200400" cy="41910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Occasionally, objects on a slide may need to be layered or grouped in order to get them to display the way you want.</a:t>
            </a:r>
          </a:p>
          <a:p>
            <a:pPr marL="342900" indent="-342900" eaLnBrk="0" hangingPunct="0">
              <a:spcBef>
                <a:spcPct val="20000"/>
              </a:spcBef>
              <a:buFontTx/>
              <a:buChar char="•"/>
            </a:pPr>
            <a:r>
              <a:rPr lang="en-US" sz="2400" dirty="0" smtClean="0"/>
              <a:t>To display layer and group options, right-click the object.</a:t>
            </a:r>
          </a:p>
        </p:txBody>
      </p:sp>
      <p:sp>
        <p:nvSpPr>
          <p:cNvPr id="6" name="Text Placeholder 9"/>
          <p:cNvSpPr txBox="1">
            <a:spLocks/>
          </p:cNvSpPr>
          <p:nvPr/>
        </p:nvSpPr>
        <p:spPr>
          <a:xfrm>
            <a:off x="457200" y="6248400"/>
            <a:ext cx="64008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Using Graphics Objects &gt; Layering and Grouping Objects</a:t>
            </a:r>
            <a:endParaRPr lang="en-US" sz="1100" dirty="0">
              <a:solidFill>
                <a:srgbClr val="65AA3B"/>
              </a:solidFill>
            </a:endParaRP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Layering and Grouping Objects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64106" y="1378757"/>
            <a:ext cx="4572000" cy="4100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447800"/>
            <a:ext cx="3657600" cy="39624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Adding animation to a presentation can really make it come alive!</a:t>
            </a:r>
          </a:p>
          <a:p>
            <a:pPr marL="342900" indent="-342900" eaLnBrk="0" hangingPunct="0">
              <a:spcBef>
                <a:spcPct val="20000"/>
              </a:spcBef>
              <a:buFontTx/>
              <a:buChar char="•"/>
            </a:pPr>
            <a:r>
              <a:rPr lang="en-US" sz="2400" dirty="0" smtClean="0"/>
              <a:t>Effects are grouped according to use: Entrance, Emphasis, or Exit.</a:t>
            </a:r>
          </a:p>
          <a:p>
            <a:pPr marL="342900" indent="-342900" eaLnBrk="0" hangingPunct="0">
              <a:spcBef>
                <a:spcPct val="20000"/>
              </a:spcBef>
              <a:buFontTx/>
              <a:buChar char="•"/>
            </a:pPr>
            <a:r>
              <a:rPr lang="en-US" sz="2400" dirty="0" smtClean="0"/>
              <a:t>Effect Options change the sequence in which animations appear.</a:t>
            </a:r>
          </a:p>
        </p:txBody>
      </p:sp>
      <p:sp>
        <p:nvSpPr>
          <p:cNvPr id="5" name="Text Placeholder 9"/>
          <p:cNvSpPr txBox="1">
            <a:spLocks/>
          </p:cNvSpPr>
          <p:nvPr/>
        </p:nvSpPr>
        <p:spPr>
          <a:xfrm>
            <a:off x="457200" y="6248400"/>
            <a:ext cx="53340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Using Graphics Objects &gt; Animating Objects</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Animating Objects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6483" y="1707694"/>
            <a:ext cx="4114800" cy="34426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524000"/>
            <a:ext cx="3162300" cy="38100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PowerPoint offers a variety of options for adding visual elements.</a:t>
            </a:r>
          </a:p>
          <a:p>
            <a:pPr marL="342900" indent="-342900" eaLnBrk="0" hangingPunct="0">
              <a:spcBef>
                <a:spcPct val="20000"/>
              </a:spcBef>
              <a:buFontTx/>
              <a:buChar char="•"/>
            </a:pPr>
            <a:r>
              <a:rPr lang="en-US" sz="2400" dirty="0" smtClean="0"/>
              <a:t>You can insert a table using the Ribbon or clicking Table icon in a content placeholder.</a:t>
            </a:r>
          </a:p>
        </p:txBody>
      </p:sp>
      <p:sp>
        <p:nvSpPr>
          <p:cNvPr id="6" name="Text Placeholder 9"/>
          <p:cNvSpPr txBox="1">
            <a:spLocks/>
          </p:cNvSpPr>
          <p:nvPr/>
        </p:nvSpPr>
        <p:spPr>
          <a:xfrm>
            <a:off x="457200" y="6248400"/>
            <a:ext cx="63246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Using Graphics Objects &gt; Working with Tables and SmartArt</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Tables and SmartArt</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800" y="1589398"/>
            <a:ext cx="4572000" cy="3679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066800"/>
            <a:ext cx="8229600" cy="13716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One sure way to get the attention of your audience is to use video and music!</a:t>
            </a:r>
          </a:p>
          <a:p>
            <a:pPr marL="342900" indent="-342900" eaLnBrk="0" hangingPunct="0">
              <a:spcBef>
                <a:spcPct val="20000"/>
              </a:spcBef>
              <a:buFontTx/>
              <a:buChar char="•"/>
            </a:pPr>
            <a:r>
              <a:rPr lang="en-US" sz="2400" dirty="0" smtClean="0"/>
              <a:t>Use Insert tab in insert music or video clips.</a:t>
            </a:r>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smtClean="0"/>
          </a:p>
          <a:p>
            <a:pPr marL="342900" indent="-342900" eaLnBrk="0" hangingPunct="0">
              <a:spcBef>
                <a:spcPct val="20000"/>
              </a:spcBef>
              <a:buFontTx/>
              <a:buChar char="•"/>
            </a:pPr>
            <a:endParaRPr lang="en-US" sz="2000" dirty="0"/>
          </a:p>
        </p:txBody>
      </p:sp>
      <p:sp>
        <p:nvSpPr>
          <p:cNvPr id="6" name="Text Placeholder 9"/>
          <p:cNvSpPr txBox="1">
            <a:spLocks/>
          </p:cNvSpPr>
          <p:nvPr/>
        </p:nvSpPr>
        <p:spPr>
          <a:xfrm>
            <a:off x="457200" y="6248400"/>
            <a:ext cx="6553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Using Graphics Objects &gt; Inserting Video and Music</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Video and Music</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2438400"/>
            <a:ext cx="7315200" cy="3397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4294967295"/>
          </p:nvPr>
        </p:nvSpPr>
        <p:spPr>
          <a:xfrm>
            <a:off x="457200" y="6248400"/>
            <a:ext cx="6019800" cy="304800"/>
          </a:xfrm>
          <a:prstGeom prst="rect">
            <a:avLst/>
          </a:prstGeom>
        </p:spPr>
        <p:txBody>
          <a:bodyPr/>
          <a:lstStyle/>
          <a:p>
            <a:pPr>
              <a:buFontTx/>
              <a:buNone/>
            </a:pPr>
            <a:r>
              <a:rPr lang="en-US" sz="1100" b="1" dirty="0" smtClean="0">
                <a:solidFill>
                  <a:srgbClr val="65AA3B"/>
                </a:solidFill>
              </a:rPr>
              <a:t>Skills &gt; PowerPoint 2013 &gt; Overview of PowerPoint &gt; PowerPoint Tools and Features</a:t>
            </a:r>
            <a:endParaRPr lang="en-US" sz="1100" dirty="0">
              <a:solidFill>
                <a:srgbClr val="65AA3B"/>
              </a:solidFill>
            </a:endParaRPr>
          </a:p>
        </p:txBody>
      </p:sp>
      <p:sp>
        <p:nvSpPr>
          <p:cNvPr id="6" name="Rectangle 5"/>
          <p:cNvSpPr txBox="1">
            <a:spLocks noChangeArrowheads="1"/>
          </p:cNvSpPr>
          <p:nvPr/>
        </p:nvSpPr>
        <p:spPr bwMode="auto">
          <a:xfrm>
            <a:off x="457200" y="1466850"/>
            <a:ext cx="3657600" cy="3924300"/>
          </a:xfrm>
          <a:prstGeom prst="rect">
            <a:avLst/>
          </a:prstGeom>
          <a:noFill/>
          <a:ln>
            <a:miter lim="800000"/>
            <a:headEnd/>
            <a:tailEnd/>
          </a:ln>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lang="en-US" sz="2400" dirty="0" smtClean="0"/>
              <a:t>The Ribbon has familiar (Home, Insert, and Review) and unique (Design, Transitions, Animations, and Slide Shows) tabs.</a:t>
            </a:r>
          </a:p>
          <a:p>
            <a:pPr marL="342900" lvl="0" indent="-342900" eaLnBrk="0" hangingPunct="0">
              <a:spcBef>
                <a:spcPct val="20000"/>
              </a:spcBef>
              <a:buFontTx/>
              <a:buChar char="•"/>
            </a:pPr>
            <a:r>
              <a:rPr lang="en-US" sz="2400" dirty="0" smtClean="0"/>
              <a:t>The View tab also has groups and buttons unique to PowerPoint. </a:t>
            </a:r>
            <a:endParaRPr lang="en-US" sz="2400" dirty="0"/>
          </a:p>
        </p:txBody>
      </p:sp>
      <p:sp>
        <p:nvSpPr>
          <p:cNvPr id="11"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PowerPoint Tools and Features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12023" y="1737279"/>
            <a:ext cx="4410635" cy="33834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847850"/>
            <a:ext cx="4114800" cy="31623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One way to include quantitative data is to insert a table from an Excel spreadsheet directly onto a slide.</a:t>
            </a:r>
          </a:p>
          <a:p>
            <a:pPr marL="342900" indent="-342900" eaLnBrk="0" hangingPunct="0">
              <a:spcBef>
                <a:spcPct val="20000"/>
              </a:spcBef>
              <a:buFontTx/>
              <a:buChar char="•"/>
            </a:pPr>
            <a:r>
              <a:rPr lang="en-US" sz="2400" dirty="0" smtClean="0"/>
              <a:t>You can simply copy the data from Excel and paste it in PowerPoint.</a:t>
            </a:r>
          </a:p>
        </p:txBody>
      </p:sp>
      <p:sp>
        <p:nvSpPr>
          <p:cNvPr id="6" name="Text Placeholder 9"/>
          <p:cNvSpPr txBox="1">
            <a:spLocks/>
          </p:cNvSpPr>
          <p:nvPr/>
        </p:nvSpPr>
        <p:spPr>
          <a:xfrm>
            <a:off x="457200" y="6248400"/>
            <a:ext cx="64008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Using Graphics Objects &gt; Inserting a Spreadsheet Table</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Inserting a Spreadsheet Table</a:t>
            </a:r>
          </a:p>
        </p:txBody>
      </p:sp>
      <p:pic>
        <p:nvPicPr>
          <p:cNvPr id="3" name="Picture 2"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87582" y="1333500"/>
            <a:ext cx="3599218" cy="419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Content Placeholder 1"/>
          <p:cNvSpPr>
            <a:spLocks noGrp="1"/>
          </p:cNvSpPr>
          <p:nvPr>
            <p:ph sz="quarter" idx="4294967295"/>
          </p:nvPr>
        </p:nvSpPr>
        <p:spPr bwMode="auto">
          <a:xfrm>
            <a:off x="448235" y="2438400"/>
            <a:ext cx="8229600" cy="2057400"/>
          </a:xfrm>
          <a:prstGeom prst="rect">
            <a:avLst/>
          </a:prstGeom>
          <a:noFill/>
          <a:ln>
            <a:miter lim="800000"/>
            <a:headEnd/>
            <a:tailEnd/>
          </a:ln>
        </p:spPr>
        <p:txBody>
          <a:bodyPr/>
          <a:lstStyle/>
          <a:p>
            <a:pPr marL="0" indent="0">
              <a:spcBef>
                <a:spcPct val="0"/>
              </a:spcBef>
              <a:buNone/>
            </a:pPr>
            <a:r>
              <a:rPr lang="en-US" sz="2000" i="1" dirty="0" smtClean="0">
                <a:latin typeface="Arial" pitchFamily="34" charset="0"/>
                <a:cs typeface="Arial" pitchFamily="34" charset="0"/>
              </a:rPr>
              <a:t>The video lessons in this section are designed to provide the essential “behind the scenes” skills every slide show requires. Most users never venture onto the slide masters or change the underlying slide designs to customize the format of their slide shows. Yet these, and other, skills can help provide consistency and ease of navigation so you can focus on the message and not the mechanics of the presentation.</a:t>
            </a:r>
          </a:p>
          <a:p>
            <a:pPr marL="0" indent="0">
              <a:spcBef>
                <a:spcPct val="0"/>
              </a:spcBef>
              <a:buFontTx/>
              <a:buNone/>
            </a:pPr>
            <a:endParaRPr lang="en-US" sz="1800" i="1" dirty="0"/>
          </a:p>
          <a:p>
            <a:pPr marL="0" indent="0">
              <a:spcBef>
                <a:spcPct val="0"/>
              </a:spcBef>
              <a:buFontTx/>
              <a:buNone/>
            </a:pPr>
            <a:endParaRPr lang="en-US" sz="1800" i="1" dirty="0"/>
          </a:p>
          <a:p>
            <a:pPr marL="0" indent="0">
              <a:spcBef>
                <a:spcPct val="0"/>
              </a:spcBef>
              <a:buFontTx/>
              <a:buNone/>
            </a:pPr>
            <a:endParaRPr lang="en-US" sz="1800" i="1" dirty="0"/>
          </a:p>
        </p:txBody>
      </p:sp>
      <p:sp>
        <p:nvSpPr>
          <p:cNvPr id="4" name="Content Placeholder 3"/>
          <p:cNvSpPr>
            <a:spLocks noGrp="1"/>
          </p:cNvSpPr>
          <p:nvPr>
            <p:ph sz="quarter" idx="4294967295"/>
          </p:nvPr>
        </p:nvSpPr>
        <p:spPr>
          <a:xfrm>
            <a:off x="457200" y="4800600"/>
            <a:ext cx="8229600" cy="1219200"/>
          </a:xfrm>
          <a:prstGeom prst="rect">
            <a:avLst/>
          </a:prstGeom>
        </p:spPr>
        <p:txBody>
          <a:bodyPr numCol="2"/>
          <a:lstStyle/>
          <a:p>
            <a:pPr lvl="0">
              <a:spcBef>
                <a:spcPts val="0"/>
              </a:spcBef>
            </a:pPr>
            <a:r>
              <a:rPr lang="en-US" sz="1800" dirty="0" smtClean="0"/>
              <a:t>Slide Header and Footer</a:t>
            </a:r>
          </a:p>
          <a:p>
            <a:pPr>
              <a:spcBef>
                <a:spcPts val="0"/>
              </a:spcBef>
            </a:pPr>
            <a:r>
              <a:rPr lang="en-US" sz="1800" dirty="0" smtClean="0"/>
              <a:t>Inserting Date &amp; Time and Slide Numbers</a:t>
            </a:r>
          </a:p>
          <a:p>
            <a:pPr lvl="0">
              <a:spcBef>
                <a:spcPts val="0"/>
              </a:spcBef>
            </a:pPr>
            <a:r>
              <a:rPr lang="en-US" sz="1800" dirty="0" smtClean="0"/>
              <a:t>Working with a Slide Master</a:t>
            </a:r>
          </a:p>
          <a:p>
            <a:pPr lvl="0">
              <a:spcBef>
                <a:spcPts val="0"/>
              </a:spcBef>
            </a:pPr>
            <a:r>
              <a:rPr lang="en-US" sz="1800" dirty="0" smtClean="0"/>
              <a:t>Working with Slide Design</a:t>
            </a:r>
          </a:p>
          <a:p>
            <a:pPr lvl="0">
              <a:spcBef>
                <a:spcPts val="0"/>
              </a:spcBef>
            </a:pPr>
            <a:r>
              <a:rPr lang="en-US" sz="1800" dirty="0" smtClean="0"/>
              <a:t>Working with Slide Transitions</a:t>
            </a:r>
          </a:p>
          <a:p>
            <a:pPr lvl="0">
              <a:spcBef>
                <a:spcPts val="0"/>
              </a:spcBef>
            </a:pPr>
            <a:r>
              <a:rPr lang="en-US" sz="1800" dirty="0" smtClean="0"/>
              <a:t>Setting Up a Slide Show</a:t>
            </a:r>
            <a:endParaRPr lang="en-US" sz="1800" dirty="0"/>
          </a:p>
        </p:txBody>
      </p:sp>
      <p:sp>
        <p:nvSpPr>
          <p:cNvPr id="537604" name="TextBox 12"/>
          <p:cNvSpPr txBox="1">
            <a:spLocks noChangeArrowheads="1"/>
          </p:cNvSpPr>
          <p:nvPr/>
        </p:nvSpPr>
        <p:spPr bwMode="auto">
          <a:xfrm>
            <a:off x="457200" y="4495800"/>
            <a:ext cx="1644650" cy="366713"/>
          </a:xfrm>
          <a:prstGeom prst="rect">
            <a:avLst/>
          </a:prstGeom>
          <a:noFill/>
          <a:ln w="9525">
            <a:noFill/>
            <a:miter lim="800000"/>
            <a:headEnd/>
            <a:tailEnd/>
          </a:ln>
        </p:spPr>
        <p:txBody>
          <a:bodyPr wrap="none">
            <a:spAutoFit/>
          </a:bodyPr>
          <a:lstStyle/>
          <a:p>
            <a:r>
              <a:rPr lang="en-US" dirty="0"/>
              <a:t>In this section:</a:t>
            </a:r>
          </a:p>
        </p:txBody>
      </p:sp>
      <p:sp>
        <p:nvSpPr>
          <p:cNvPr id="8" name="Text Placeholder 9"/>
          <p:cNvSpPr txBox="1">
            <a:spLocks/>
          </p:cNvSpPr>
          <p:nvPr/>
        </p:nvSpPr>
        <p:spPr>
          <a:xfrm>
            <a:off x="457200" y="6248400"/>
            <a:ext cx="53340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a:t>
            </a:r>
            <a:endParaRPr lang="en-US" sz="1100" dirty="0">
              <a:solidFill>
                <a:srgbClr val="65AA3B"/>
              </a:solidFill>
            </a:endParaRPr>
          </a:p>
        </p:txBody>
      </p:sp>
      <p:sp>
        <p:nvSpPr>
          <p:cNvPr id="9"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Formatting a Slide Show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423988"/>
            <a:ext cx="8229600" cy="4010025"/>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A header is text that appears at the top of every page in a document. In PowerPoint you can’t insert a header onto slides, but you </a:t>
            </a:r>
            <a:r>
              <a:rPr lang="en-US" sz="2400" i="1" dirty="0" smtClean="0"/>
              <a:t>can </a:t>
            </a:r>
            <a:r>
              <a:rPr lang="en-US" sz="2400" dirty="0" smtClean="0"/>
              <a:t>insert a header on items for printing (e.g., handouts, notes pages, and speaker’s notes).</a:t>
            </a:r>
          </a:p>
          <a:p>
            <a:pPr marL="800100" lvl="1" indent="-342900" eaLnBrk="0" hangingPunct="0">
              <a:spcBef>
                <a:spcPct val="20000"/>
              </a:spcBef>
              <a:buFontTx/>
              <a:buChar char="•"/>
            </a:pPr>
            <a:r>
              <a:rPr lang="en-US" sz="2400" dirty="0" smtClean="0"/>
              <a:t>Click the Header &amp; Footer button, Text group, on Insert tab.</a:t>
            </a:r>
          </a:p>
          <a:p>
            <a:pPr marL="342900" indent="-342900" eaLnBrk="0" hangingPunct="0">
              <a:spcBef>
                <a:spcPct val="20000"/>
              </a:spcBef>
              <a:buFontTx/>
              <a:buChar char="•"/>
            </a:pPr>
            <a:r>
              <a:rPr lang="en-US" sz="2400" dirty="0" smtClean="0"/>
              <a:t>PowerPoint </a:t>
            </a:r>
            <a:r>
              <a:rPr lang="en-US" sz="2400" i="1" dirty="0" smtClean="0"/>
              <a:t>does</a:t>
            </a:r>
            <a:r>
              <a:rPr lang="en-US" sz="2400" dirty="0" smtClean="0"/>
              <a:t> permit a footer on presentation slides.</a:t>
            </a:r>
          </a:p>
          <a:p>
            <a:pPr marL="800100" lvl="1" indent="-342900" eaLnBrk="0" hangingPunct="0">
              <a:spcBef>
                <a:spcPct val="20000"/>
              </a:spcBef>
              <a:buFontTx/>
              <a:buChar char="•"/>
            </a:pPr>
            <a:r>
              <a:rPr lang="en-US" sz="2400" dirty="0" smtClean="0"/>
              <a:t>Click Footer check box on Slide tab in Header and Footer dialog box. </a:t>
            </a:r>
          </a:p>
        </p:txBody>
      </p:sp>
      <p:sp>
        <p:nvSpPr>
          <p:cNvPr id="5"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Slide Header and Footer</a:t>
            </a:r>
            <a:endParaRPr lang="en-US" sz="1100" dirty="0">
              <a:solidFill>
                <a:srgbClr val="65AA3B"/>
              </a:solidFill>
            </a:endParaRP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Slide Header and Footer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Slide Header and Footer</a:t>
            </a:r>
            <a:endParaRPr lang="en-US" sz="1100" dirty="0">
              <a:solidFill>
                <a:srgbClr val="65AA3B"/>
              </a:solidFill>
            </a:endParaRP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Slide Header and Footer</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42465"/>
            <a:ext cx="7557024" cy="417307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676400"/>
            <a:ext cx="8229600" cy="32766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To add date and time, click Header &amp; Footer button in Text group, Insert tab. On Slide tab in Header and Footer dialog box, check the box to add the date and time.</a:t>
            </a:r>
          </a:p>
          <a:p>
            <a:pPr marL="342900" indent="-342900" eaLnBrk="0" hangingPunct="0">
              <a:spcBef>
                <a:spcPct val="20000"/>
              </a:spcBef>
              <a:buFontTx/>
              <a:buChar char="•"/>
            </a:pPr>
            <a:r>
              <a:rPr lang="en-US" sz="2400" dirty="0" smtClean="0"/>
              <a:t>To see different date options,</a:t>
            </a:r>
            <a:br>
              <a:rPr lang="en-US" sz="2400" dirty="0" smtClean="0"/>
            </a:br>
            <a:r>
              <a:rPr lang="en-US" sz="2400" dirty="0" smtClean="0"/>
              <a:t>click down arrow next to</a:t>
            </a:r>
            <a:br>
              <a:rPr lang="en-US" sz="2400" dirty="0" smtClean="0"/>
            </a:br>
            <a:r>
              <a:rPr lang="en-US" sz="2400" dirty="0" smtClean="0"/>
              <a:t>default date.</a:t>
            </a:r>
          </a:p>
          <a:p>
            <a:pPr marL="342900" indent="-342900" eaLnBrk="0" hangingPunct="0">
              <a:spcBef>
                <a:spcPct val="20000"/>
              </a:spcBef>
              <a:buFontTx/>
              <a:buChar char="•"/>
            </a:pPr>
            <a:r>
              <a:rPr lang="en-US" sz="2400" dirty="0" smtClean="0"/>
              <a:t>In the same dialog box is an</a:t>
            </a:r>
            <a:br>
              <a:rPr lang="en-US" sz="2400" dirty="0" smtClean="0"/>
            </a:br>
            <a:r>
              <a:rPr lang="en-US" sz="2400" dirty="0" smtClean="0"/>
              <a:t>option to add slide numbers.</a:t>
            </a:r>
          </a:p>
        </p:txBody>
      </p:sp>
      <p:sp>
        <p:nvSpPr>
          <p:cNvPr id="6" name="Text Placeholder 9"/>
          <p:cNvSpPr txBox="1">
            <a:spLocks/>
          </p:cNvSpPr>
          <p:nvPr/>
        </p:nvSpPr>
        <p:spPr>
          <a:xfrm>
            <a:off x="457200" y="6248400"/>
            <a:ext cx="6934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Inserting Date &amp; Time and Slide Numbers</a:t>
            </a:r>
            <a:endParaRPr lang="en-US" sz="1100" dirty="0">
              <a:solidFill>
                <a:srgbClr val="65AA3B"/>
              </a:solidFill>
            </a:endParaRPr>
          </a:p>
        </p:txBody>
      </p:sp>
      <p:sp>
        <p:nvSpPr>
          <p:cNvPr id="9"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Inserting Date &amp; Time and Slide Numbers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29200" y="3048000"/>
            <a:ext cx="3657600" cy="28018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333500"/>
            <a:ext cx="8229600" cy="41910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The purpose of slide masters is to assure that all slides have a consistent look with similar elements.</a:t>
            </a:r>
          </a:p>
          <a:p>
            <a:pPr marL="342900" indent="-342900" eaLnBrk="0" hangingPunct="0">
              <a:spcBef>
                <a:spcPct val="20000"/>
              </a:spcBef>
              <a:buFontTx/>
              <a:buChar char="•"/>
            </a:pPr>
            <a:r>
              <a:rPr lang="en-US" sz="2400" dirty="0" smtClean="0"/>
              <a:t>Master Views group on View Tab has three buttons: </a:t>
            </a:r>
          </a:p>
          <a:p>
            <a:pPr marL="800100" lvl="1" indent="-342900" eaLnBrk="0" hangingPunct="0">
              <a:spcBef>
                <a:spcPct val="20000"/>
              </a:spcBef>
              <a:buFontTx/>
              <a:buChar char="•"/>
            </a:pPr>
            <a:r>
              <a:rPr lang="en-US" sz="2400" dirty="0" smtClean="0"/>
              <a:t>Slide Master</a:t>
            </a:r>
          </a:p>
          <a:p>
            <a:pPr marL="800100" lvl="1" indent="-342900" eaLnBrk="0" hangingPunct="0">
              <a:spcBef>
                <a:spcPct val="20000"/>
              </a:spcBef>
              <a:buFontTx/>
              <a:buChar char="•"/>
            </a:pPr>
            <a:r>
              <a:rPr lang="en-US" sz="2400" dirty="0" smtClean="0"/>
              <a:t>Handout Master</a:t>
            </a:r>
          </a:p>
          <a:p>
            <a:pPr marL="800100" lvl="1" indent="-342900" eaLnBrk="0" hangingPunct="0">
              <a:spcBef>
                <a:spcPct val="20000"/>
              </a:spcBef>
              <a:buFontTx/>
              <a:buChar char="•"/>
            </a:pPr>
            <a:r>
              <a:rPr lang="en-US" sz="2400" dirty="0" smtClean="0"/>
              <a:t>Notes Master</a:t>
            </a:r>
          </a:p>
          <a:p>
            <a:pPr marL="342900" indent="-342900" eaLnBrk="0" hangingPunct="0">
              <a:spcBef>
                <a:spcPct val="20000"/>
              </a:spcBef>
              <a:buFontTx/>
              <a:buChar char="•"/>
            </a:pPr>
            <a:r>
              <a:rPr lang="en-US" sz="2400" dirty="0" smtClean="0"/>
              <a:t>As you hold the mouse over each thumbnail, a ScreenTip tells you how many slides in the current presentation use that layout. </a:t>
            </a:r>
          </a:p>
          <a:p>
            <a:pPr marL="342900" indent="-342900" eaLnBrk="0" hangingPunct="0">
              <a:spcBef>
                <a:spcPct val="20000"/>
              </a:spcBef>
              <a:buFontTx/>
              <a:buChar char="•"/>
            </a:pPr>
            <a:r>
              <a:rPr lang="en-US" sz="2400" dirty="0"/>
              <a:t>The very first slide </a:t>
            </a:r>
            <a:r>
              <a:rPr lang="en-US" sz="2400" dirty="0" smtClean="0"/>
              <a:t>is </a:t>
            </a:r>
            <a:r>
              <a:rPr lang="en-US" sz="2400" dirty="0"/>
              <a:t>the master for the entire theme</a:t>
            </a:r>
            <a:r>
              <a:rPr lang="en-US" sz="2400" dirty="0" smtClean="0"/>
              <a:t>.</a:t>
            </a:r>
          </a:p>
          <a:p>
            <a:pPr marL="342900" indent="-342900" eaLnBrk="0" hangingPunct="0">
              <a:spcBef>
                <a:spcPct val="20000"/>
              </a:spcBef>
            </a:pPr>
            <a:endParaRPr lang="en-US" sz="2000" dirty="0" smtClean="0"/>
          </a:p>
        </p:txBody>
      </p:sp>
      <p:sp>
        <p:nvSpPr>
          <p:cNvPr id="5"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Working with a Slide Master</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a Slide Master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down)">
                                      <p:cBhvr>
                                        <p:cTn id="2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Working with a Slide Master</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a Slide Master</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524000"/>
            <a:ext cx="7315200" cy="403953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714500"/>
            <a:ext cx="8229600" cy="34290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Another way to modify slides is to use tools found on Design tab.</a:t>
            </a:r>
          </a:p>
          <a:p>
            <a:pPr marL="342900" indent="-342900" eaLnBrk="0" hangingPunct="0">
              <a:spcBef>
                <a:spcPct val="20000"/>
              </a:spcBef>
              <a:buFontTx/>
              <a:buChar char="•"/>
            </a:pPr>
            <a:r>
              <a:rPr lang="en-US" sz="2400" dirty="0" smtClean="0"/>
              <a:t>The Slide Size option, in Customize group, lets you change the orientation of the slides’ contents. </a:t>
            </a:r>
          </a:p>
          <a:p>
            <a:pPr marL="342900" indent="-342900" eaLnBrk="0" hangingPunct="0">
              <a:spcBef>
                <a:spcPct val="20000"/>
              </a:spcBef>
              <a:buFontTx/>
              <a:buChar char="•"/>
            </a:pPr>
            <a:r>
              <a:rPr lang="en-US" sz="2400" dirty="0" smtClean="0"/>
              <a:t>Themes group offers quick and easy options for dressing up a slide show. </a:t>
            </a:r>
          </a:p>
          <a:p>
            <a:pPr marL="342900" indent="-342900" eaLnBrk="0" hangingPunct="0">
              <a:spcBef>
                <a:spcPct val="20000"/>
              </a:spcBef>
              <a:buFontTx/>
              <a:buChar char="•"/>
            </a:pPr>
            <a:r>
              <a:rPr lang="en-US" sz="2400" dirty="0" smtClean="0"/>
              <a:t>You can add a colored background to all slides by clicking Format Background button.</a:t>
            </a:r>
          </a:p>
          <a:p>
            <a:pPr marL="342900" indent="-342900" eaLnBrk="0" hangingPunct="0">
              <a:spcBef>
                <a:spcPct val="20000"/>
              </a:spcBef>
              <a:buFontTx/>
              <a:buChar char="•"/>
            </a:pPr>
            <a:endParaRPr lang="en-US" sz="2000" dirty="0" smtClean="0"/>
          </a:p>
        </p:txBody>
      </p:sp>
      <p:sp>
        <p:nvSpPr>
          <p:cNvPr id="5"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Working with Slide Design</a:t>
            </a:r>
            <a:endParaRPr lang="en-US" sz="1100" dirty="0">
              <a:solidFill>
                <a:srgbClr val="65AA3B"/>
              </a:solidFill>
            </a:endParaRP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a Slide Design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Working with Slide Design</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a Slide Design</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1409234"/>
            <a:ext cx="7315200" cy="4039533"/>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104900"/>
            <a:ext cx="3657600" cy="46482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A transition is a type of special effect between slides.</a:t>
            </a:r>
          </a:p>
          <a:p>
            <a:pPr marL="342900" indent="-342900" eaLnBrk="0" hangingPunct="0">
              <a:spcBef>
                <a:spcPct val="20000"/>
              </a:spcBef>
              <a:buFontTx/>
              <a:buChar char="•"/>
            </a:pPr>
            <a:r>
              <a:rPr lang="en-US" sz="2400" dirty="0" smtClean="0"/>
              <a:t>When a transition is applied to a single slide, it occurs when that slide first appears.</a:t>
            </a:r>
          </a:p>
          <a:p>
            <a:pPr marL="342900" indent="-342900" eaLnBrk="0" hangingPunct="0">
              <a:spcBef>
                <a:spcPct val="20000"/>
              </a:spcBef>
              <a:buFontTx/>
              <a:buChar char="•"/>
            </a:pPr>
            <a:r>
              <a:rPr lang="en-US" sz="2400" dirty="0" smtClean="0"/>
              <a:t>You can apply a single transition to all slides by clicking Apply to All in the Timing group on the Ribbon. </a:t>
            </a:r>
          </a:p>
        </p:txBody>
      </p:sp>
      <p:sp>
        <p:nvSpPr>
          <p:cNvPr id="6"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Working with Slide Transitions</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Working with Slide Transitions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800" y="1550961"/>
            <a:ext cx="4572000" cy="37560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1466850"/>
            <a:ext cx="3733800" cy="432435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Previous Slide and Next Slide </a:t>
            </a:r>
            <a:r>
              <a:rPr lang="en-US" sz="2400" dirty="0"/>
              <a:t>buttons </a:t>
            </a:r>
            <a:r>
              <a:rPr lang="en-US" sz="2400" dirty="0" smtClean="0"/>
              <a:t>(lower-right corner) make it easy to move between slides.</a:t>
            </a:r>
          </a:p>
          <a:p>
            <a:pPr marL="342900" indent="-342900" eaLnBrk="0" hangingPunct="0">
              <a:spcBef>
                <a:spcPct val="20000"/>
              </a:spcBef>
              <a:buFontTx/>
              <a:buChar char="•"/>
            </a:pPr>
            <a:r>
              <a:rPr lang="en-US" sz="2400" dirty="0" smtClean="0"/>
              <a:t>“Fit slide to current window” is on status bar.</a:t>
            </a:r>
          </a:p>
          <a:p>
            <a:pPr marL="342900" indent="-342900" eaLnBrk="0" hangingPunct="0">
              <a:spcBef>
                <a:spcPct val="20000"/>
              </a:spcBef>
              <a:buFontTx/>
              <a:buChar char="•"/>
            </a:pPr>
            <a:r>
              <a:rPr lang="en-US" sz="2400" dirty="0" smtClean="0"/>
              <a:t>View buttons (status bar) switch between views.</a:t>
            </a:r>
          </a:p>
          <a:p>
            <a:pPr marL="342900" lvl="0" indent="-342900" eaLnBrk="0" hangingPunct="0">
              <a:spcBef>
                <a:spcPct val="20000"/>
              </a:spcBef>
              <a:buFontTx/>
              <a:buChar char="•"/>
            </a:pPr>
            <a:endParaRPr lang="en-US" sz="2000" dirty="0"/>
          </a:p>
        </p:txBody>
      </p:sp>
      <p:sp>
        <p:nvSpPr>
          <p:cNvPr id="14" name="Text Placeholder 8"/>
          <p:cNvSpPr txBox="1">
            <a:spLocks/>
          </p:cNvSpPr>
          <p:nvPr/>
        </p:nvSpPr>
        <p:spPr>
          <a:xfrm>
            <a:off x="457200" y="6248400"/>
            <a:ext cx="60198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Overview of PowerPoint &gt; PowerPoint Tools and Features</a:t>
            </a:r>
            <a:endParaRPr lang="en-US" sz="1100" dirty="0">
              <a:solidFill>
                <a:srgbClr val="65AA3B"/>
              </a:solidFill>
            </a:endParaRPr>
          </a:p>
        </p:txBody>
      </p:sp>
      <p:sp>
        <p:nvSpPr>
          <p:cNvPr id="9"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PowerPoint Tools and Features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14800" y="1862248"/>
            <a:ext cx="4572000" cy="31335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2019300"/>
            <a:ext cx="4114800" cy="28194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Set Up group, View tab, has several useful buttons for preparing a slide show.</a:t>
            </a:r>
          </a:p>
          <a:p>
            <a:pPr marL="342900" indent="-342900" eaLnBrk="0" hangingPunct="0">
              <a:spcBef>
                <a:spcPct val="20000"/>
              </a:spcBef>
              <a:buFontTx/>
              <a:buChar char="•"/>
            </a:pPr>
            <a:r>
              <a:rPr lang="en-US" sz="2400" dirty="0" smtClean="0"/>
              <a:t>Click the Set Up Slide Show button to display the Set Up Show dialog box, with a variety of options.</a:t>
            </a:r>
          </a:p>
        </p:txBody>
      </p:sp>
      <p:sp>
        <p:nvSpPr>
          <p:cNvPr id="7"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Formatting a Slide Show &gt; Setting Up a Slide Show</a:t>
            </a:r>
            <a:endParaRPr lang="en-US" sz="1100" dirty="0">
              <a:solidFill>
                <a:srgbClr val="65AA3B"/>
              </a:solidFill>
            </a:endParaRPr>
          </a:p>
        </p:txBody>
      </p:sp>
      <p:sp>
        <p:nvSpPr>
          <p:cNvPr id="9"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Setting Up a Slide Show</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56095" y="2040148"/>
            <a:ext cx="3657600" cy="27777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1" name="Content Placeholder 1"/>
          <p:cNvSpPr>
            <a:spLocks noGrp="1"/>
          </p:cNvSpPr>
          <p:nvPr>
            <p:ph sz="quarter" idx="4294967295"/>
          </p:nvPr>
        </p:nvSpPr>
        <p:spPr bwMode="auto">
          <a:xfrm>
            <a:off x="457200" y="2563906"/>
            <a:ext cx="8229600" cy="2209800"/>
          </a:xfrm>
          <a:prstGeom prst="rect">
            <a:avLst/>
          </a:prstGeom>
          <a:noFill/>
          <a:ln>
            <a:miter lim="800000"/>
            <a:headEnd/>
            <a:tailEnd/>
          </a:ln>
        </p:spPr>
        <p:txBody>
          <a:bodyPr/>
          <a:lstStyle/>
          <a:p>
            <a:pPr marL="0" indent="0">
              <a:spcBef>
                <a:spcPct val="0"/>
              </a:spcBef>
              <a:buNone/>
            </a:pPr>
            <a:r>
              <a:rPr lang="en-US" sz="2000" i="1" dirty="0" smtClean="0">
                <a:latin typeface="Arial" pitchFamily="34" charset="0"/>
                <a:cs typeface="Arial" pitchFamily="34" charset="0"/>
              </a:rPr>
              <a:t>Once your presentation is complete, you’ll have different options for actually presenting your slide show.  From the traditional in-person delivery to print and online choices, the lessons in this section will acquaint you with how to confidently use each one. PowerPoint 2013 includes the option to broadcast your presentation live over the Web, which opens even more options for reaching your audience, no matter where they are.</a:t>
            </a:r>
          </a:p>
          <a:p>
            <a:pPr marL="0" indent="0">
              <a:spcBef>
                <a:spcPct val="0"/>
              </a:spcBef>
              <a:buFontTx/>
              <a:buNone/>
            </a:pPr>
            <a:endParaRPr lang="en-US" sz="1800" i="1" dirty="0"/>
          </a:p>
          <a:p>
            <a:pPr marL="0" indent="0">
              <a:spcBef>
                <a:spcPct val="0"/>
              </a:spcBef>
              <a:buFontTx/>
              <a:buNone/>
            </a:pPr>
            <a:endParaRPr lang="en-US" sz="1800" i="1" dirty="0"/>
          </a:p>
          <a:p>
            <a:pPr marL="0" indent="0">
              <a:spcBef>
                <a:spcPct val="0"/>
              </a:spcBef>
              <a:buFontTx/>
              <a:buNone/>
            </a:pPr>
            <a:endParaRPr lang="en-US" sz="1800" i="1" dirty="0"/>
          </a:p>
        </p:txBody>
      </p:sp>
      <p:sp>
        <p:nvSpPr>
          <p:cNvPr id="4" name="Content Placeholder 3"/>
          <p:cNvSpPr>
            <a:spLocks noGrp="1"/>
          </p:cNvSpPr>
          <p:nvPr>
            <p:ph sz="quarter" idx="4294967295"/>
          </p:nvPr>
        </p:nvSpPr>
        <p:spPr>
          <a:xfrm>
            <a:off x="457200" y="5257800"/>
            <a:ext cx="8229600" cy="762000"/>
          </a:xfrm>
          <a:prstGeom prst="rect">
            <a:avLst/>
          </a:prstGeom>
        </p:spPr>
        <p:txBody>
          <a:bodyPr numCol="2"/>
          <a:lstStyle/>
          <a:p>
            <a:pPr lvl="0"/>
            <a:r>
              <a:rPr lang="en-US" sz="1800" dirty="0" smtClean="0"/>
              <a:t>Presenting a Slide Show</a:t>
            </a:r>
          </a:p>
          <a:p>
            <a:pPr lvl="0"/>
            <a:r>
              <a:rPr lang="en-US" sz="1800" dirty="0" smtClean="0"/>
              <a:t>Printing Slides</a:t>
            </a:r>
          </a:p>
          <a:p>
            <a:pPr lvl="0"/>
            <a:r>
              <a:rPr lang="en-US" sz="1800" dirty="0" smtClean="0"/>
              <a:t>Publishing a Presentation</a:t>
            </a:r>
          </a:p>
          <a:p>
            <a:pPr lvl="0"/>
            <a:r>
              <a:rPr lang="en-US" sz="1800" dirty="0" smtClean="0"/>
              <a:t>Presenting Online</a:t>
            </a:r>
            <a:endParaRPr lang="en-US" sz="1800" dirty="0"/>
          </a:p>
        </p:txBody>
      </p:sp>
      <p:sp>
        <p:nvSpPr>
          <p:cNvPr id="537604" name="TextBox 12"/>
          <p:cNvSpPr txBox="1">
            <a:spLocks noChangeArrowheads="1"/>
          </p:cNvSpPr>
          <p:nvPr/>
        </p:nvSpPr>
        <p:spPr bwMode="auto">
          <a:xfrm>
            <a:off x="457200" y="4876800"/>
            <a:ext cx="1644650" cy="366713"/>
          </a:xfrm>
          <a:prstGeom prst="rect">
            <a:avLst/>
          </a:prstGeom>
          <a:noFill/>
          <a:ln w="9525">
            <a:noFill/>
            <a:miter lim="800000"/>
            <a:headEnd/>
            <a:tailEnd/>
          </a:ln>
        </p:spPr>
        <p:txBody>
          <a:bodyPr wrap="none">
            <a:spAutoFit/>
          </a:bodyPr>
          <a:lstStyle/>
          <a:p>
            <a:r>
              <a:rPr lang="en-US" dirty="0"/>
              <a:t>In this section:</a:t>
            </a:r>
          </a:p>
        </p:txBody>
      </p:sp>
      <p:sp>
        <p:nvSpPr>
          <p:cNvPr id="8"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Presenting and Publishing</a:t>
            </a:r>
            <a:endParaRPr lang="en-US" sz="1100" dirty="0">
              <a:solidFill>
                <a:srgbClr val="65AA3B"/>
              </a:solidFill>
            </a:endParaRPr>
          </a:p>
        </p:txBody>
      </p:sp>
      <p:sp>
        <p:nvSpPr>
          <p:cNvPr id="9" name="Content Placeholder 2"/>
          <p:cNvSpPr txBox="1">
            <a:spLocks/>
          </p:cNvSpPr>
          <p:nvPr/>
        </p:nvSpPr>
        <p:spPr bwMode="auto">
          <a:xfrm>
            <a:off x="228600" y="457200"/>
            <a:ext cx="8458200" cy="21336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marL="228600" indent="-228600" eaLnBrk="1" hangingPunct="1">
              <a:buFontTx/>
              <a:buNone/>
            </a:pPr>
            <a:r>
              <a:rPr lang="en-US" sz="6600" b="1" dirty="0" smtClean="0">
                <a:solidFill>
                  <a:srgbClr val="00AFD7"/>
                </a:solidFill>
                <a:latin typeface="Calibri" charset="0"/>
              </a:rPr>
              <a:t>Presenting and Publishing</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466850"/>
            <a:ext cx="8229600" cy="39243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Start Slide Show group holds buttons for starting a slide show from the beginning and from a selected slide.</a:t>
            </a:r>
          </a:p>
          <a:p>
            <a:pPr marL="342900" indent="-342900" eaLnBrk="0" hangingPunct="0">
              <a:spcBef>
                <a:spcPct val="20000"/>
              </a:spcBef>
              <a:buFontTx/>
              <a:buChar char="•"/>
            </a:pPr>
            <a:r>
              <a:rPr lang="en-US" sz="2400" dirty="0" smtClean="0"/>
              <a:t>From Current Slide button is useful if you make a last-minute change to a slide and want to verify that the slide show works from that point forward.</a:t>
            </a:r>
          </a:p>
          <a:p>
            <a:pPr marL="342900" indent="-342900" eaLnBrk="0" hangingPunct="0">
              <a:spcBef>
                <a:spcPct val="20000"/>
              </a:spcBef>
              <a:buFontTx/>
              <a:buChar char="•"/>
            </a:pPr>
            <a:r>
              <a:rPr lang="en-US" sz="2400" dirty="0" smtClean="0"/>
              <a:t>Custom Slide Show button allows you to create several versions of a slide show for different audiences.</a:t>
            </a:r>
          </a:p>
          <a:p>
            <a:pPr marL="342900" indent="-342900" eaLnBrk="0" hangingPunct="0">
              <a:spcBef>
                <a:spcPct val="20000"/>
              </a:spcBef>
              <a:buFontTx/>
              <a:buChar char="•"/>
            </a:pPr>
            <a:r>
              <a:rPr lang="en-US" sz="2400" dirty="0" smtClean="0"/>
              <a:t>In Define Custom Show dialog box, you can click to add slides from the current presentation to a new custom one. </a:t>
            </a:r>
          </a:p>
        </p:txBody>
      </p:sp>
      <p:sp>
        <p:nvSpPr>
          <p:cNvPr id="5"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Presenting and Publishing &gt; Presenting a Slide Show</a:t>
            </a:r>
            <a:endParaRPr lang="en-US" sz="1100" dirty="0">
              <a:solidFill>
                <a:srgbClr val="65AA3B"/>
              </a:solidFill>
            </a:endParaRP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Presenting a Slide Show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314450"/>
            <a:ext cx="8229600" cy="42291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You might need to print slides for a class, as audience handouts, or for inclusion in a packet of materials.</a:t>
            </a:r>
          </a:p>
          <a:p>
            <a:pPr marL="342900" indent="-342900" eaLnBrk="0" hangingPunct="0">
              <a:spcBef>
                <a:spcPct val="20000"/>
              </a:spcBef>
              <a:buFontTx/>
              <a:buChar char="•"/>
            </a:pPr>
            <a:r>
              <a:rPr lang="en-US" sz="2400" dirty="0" smtClean="0"/>
              <a:t>First check print options in Backstage View, File tab.</a:t>
            </a:r>
          </a:p>
          <a:p>
            <a:pPr marL="342900" indent="-342900" eaLnBrk="0" hangingPunct="0">
              <a:spcBef>
                <a:spcPct val="20000"/>
              </a:spcBef>
              <a:buFontTx/>
              <a:buChar char="•"/>
            </a:pPr>
            <a:r>
              <a:rPr lang="en-US" sz="2400" dirty="0" smtClean="0"/>
              <a:t>In Print Layout section are three options:</a:t>
            </a:r>
          </a:p>
          <a:p>
            <a:pPr marL="800100" lvl="1" indent="-342900" eaLnBrk="0" hangingPunct="0">
              <a:spcBef>
                <a:spcPct val="20000"/>
              </a:spcBef>
              <a:buFontTx/>
              <a:buChar char="•"/>
            </a:pPr>
            <a:r>
              <a:rPr lang="en-US" sz="2400" dirty="0" smtClean="0"/>
              <a:t>Default option is Full Page Slides.</a:t>
            </a:r>
          </a:p>
          <a:p>
            <a:pPr marL="800100" lvl="1" indent="-342900" eaLnBrk="0" hangingPunct="0">
              <a:spcBef>
                <a:spcPct val="20000"/>
              </a:spcBef>
              <a:buFontTx/>
              <a:buChar char="•"/>
            </a:pPr>
            <a:r>
              <a:rPr lang="en-US" sz="2400" dirty="0" smtClean="0"/>
              <a:t>Second option is for printing notes pages, which prints one slide per page with any speaker’s notes. </a:t>
            </a:r>
          </a:p>
          <a:p>
            <a:pPr marL="800100" lvl="1" indent="-342900" eaLnBrk="0" hangingPunct="0">
              <a:spcBef>
                <a:spcPct val="20000"/>
              </a:spcBef>
              <a:buFontTx/>
              <a:buChar char="•"/>
            </a:pPr>
            <a:r>
              <a:rPr lang="en-US" sz="2400" dirty="0" smtClean="0"/>
              <a:t>The third option is for printing a text-only outline.</a:t>
            </a:r>
          </a:p>
          <a:p>
            <a:pPr marL="342900" indent="-342900" eaLnBrk="0" hangingPunct="0">
              <a:spcBef>
                <a:spcPct val="20000"/>
              </a:spcBef>
              <a:buFontTx/>
              <a:buChar char="•"/>
            </a:pPr>
            <a:r>
              <a:rPr lang="en-US" sz="2400" dirty="0" smtClean="0"/>
              <a:t>If you prefer to print slide thumbnails for your audience, look under the Handouts section.</a:t>
            </a:r>
          </a:p>
        </p:txBody>
      </p:sp>
      <p:sp>
        <p:nvSpPr>
          <p:cNvPr id="5"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Presenting and Publishing &gt; Printing Slides</a:t>
            </a:r>
            <a:endParaRPr lang="en-US" sz="1100" dirty="0">
              <a:solidFill>
                <a:srgbClr val="65AA3B"/>
              </a:solidFill>
            </a:endParaRP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Printing Slides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down)">
                                      <p:cBhvr>
                                        <p:cTn id="25"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Presenting and Publishing &gt; Printing Slides</a:t>
            </a:r>
            <a:endParaRPr lang="en-US" sz="1100" dirty="0">
              <a:solidFill>
                <a:srgbClr val="65AA3B"/>
              </a:solidFill>
            </a:endParaRPr>
          </a:p>
        </p:txBody>
      </p:sp>
      <p:sp>
        <p:nvSpPr>
          <p:cNvPr id="8"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Printing Slides</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33500"/>
            <a:ext cx="7557024" cy="4191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219200"/>
            <a:ext cx="8229600" cy="44196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PowerPoint also supports saving to the cloud, sending via e-mail, publishing online, or publishing to a shared location. All are found on File tab, Share option.</a:t>
            </a:r>
          </a:p>
          <a:p>
            <a:pPr marL="800100" lvl="1" indent="-342900" eaLnBrk="0" hangingPunct="0">
              <a:spcBef>
                <a:spcPct val="20000"/>
              </a:spcBef>
              <a:buFontTx/>
              <a:buChar char="•"/>
            </a:pPr>
            <a:r>
              <a:rPr lang="en-US" sz="2400" dirty="0" smtClean="0"/>
              <a:t>Computer &amp; HD Displays button allows you to select the type of display.</a:t>
            </a:r>
          </a:p>
          <a:p>
            <a:pPr marL="800100" lvl="1" indent="-342900" eaLnBrk="0" hangingPunct="0">
              <a:spcBef>
                <a:spcPct val="20000"/>
              </a:spcBef>
              <a:buFontTx/>
              <a:buChar char="•"/>
            </a:pPr>
            <a:r>
              <a:rPr lang="en-US" sz="2400" dirty="0" smtClean="0"/>
              <a:t>Use Recorded Timings and Narrations button allows you to choose pre-set timings and narrations. </a:t>
            </a:r>
          </a:p>
          <a:p>
            <a:pPr marL="800100" lvl="1" indent="-342900" eaLnBrk="0" hangingPunct="0">
              <a:spcBef>
                <a:spcPct val="20000"/>
              </a:spcBef>
              <a:buFontTx/>
              <a:buChar char="•"/>
            </a:pPr>
            <a:r>
              <a:rPr lang="en-US" sz="2400" dirty="0" smtClean="0"/>
              <a:t>Create Video button allows you to make a video of your presentation.</a:t>
            </a:r>
          </a:p>
          <a:p>
            <a:pPr marL="800100" lvl="1" indent="-342900" eaLnBrk="0" hangingPunct="0">
              <a:spcBef>
                <a:spcPct val="20000"/>
              </a:spcBef>
              <a:buFontTx/>
              <a:buChar char="•"/>
            </a:pPr>
            <a:r>
              <a:rPr lang="en-US" sz="2400" dirty="0" smtClean="0"/>
              <a:t>Package for CD button allows you to create a CD version of your slide show. </a:t>
            </a:r>
          </a:p>
        </p:txBody>
      </p:sp>
      <p:sp>
        <p:nvSpPr>
          <p:cNvPr id="5"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Presenting and Publishing &gt; Publishing a Presentation</a:t>
            </a:r>
            <a:endParaRPr lang="en-US" sz="1100" dirty="0">
              <a:solidFill>
                <a:srgbClr val="65AA3B"/>
              </a:solidFill>
            </a:endParaRPr>
          </a:p>
        </p:txBody>
      </p:sp>
      <p:sp>
        <p:nvSpPr>
          <p:cNvPr id="6"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Publishing a Presentation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Presenting and Publishing &gt; Publishing a Presentation</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Publishing a Presentation</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3488" y="1342465"/>
            <a:ext cx="7557024" cy="417307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txBox="1">
            <a:spLocks noChangeArrowheads="1"/>
          </p:cNvSpPr>
          <p:nvPr/>
        </p:nvSpPr>
        <p:spPr bwMode="auto">
          <a:xfrm>
            <a:off x="457200" y="1066800"/>
            <a:ext cx="8229600" cy="1676400"/>
          </a:xfrm>
          <a:prstGeom prst="rect">
            <a:avLst/>
          </a:prstGeom>
          <a:noFill/>
          <a:ln>
            <a:miter lim="800000"/>
            <a:headEnd/>
            <a:tailEnd/>
          </a:ln>
        </p:spPr>
        <p:txBody>
          <a:bodyPr/>
          <a:lstStyle/>
          <a:p>
            <a:pPr eaLnBrk="0" hangingPunct="0">
              <a:spcBef>
                <a:spcPct val="20000"/>
              </a:spcBef>
            </a:pPr>
            <a:r>
              <a:rPr lang="en-US" sz="2400" dirty="0" smtClean="0"/>
              <a:t>Presenting online is a type of publishing. With the presentation service, you can create a presentation, run it live over the Web, and have others in remote locations watch it online as you present it.</a:t>
            </a:r>
          </a:p>
        </p:txBody>
      </p:sp>
      <p:sp>
        <p:nvSpPr>
          <p:cNvPr id="6"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Presenting and Publishing &gt; Presenting Online</a:t>
            </a:r>
            <a:endParaRPr lang="en-US" sz="1100" dirty="0">
              <a:solidFill>
                <a:srgbClr val="65AA3B"/>
              </a:solidFill>
            </a:endParaRPr>
          </a:p>
        </p:txBody>
      </p:sp>
      <p:sp>
        <p:nvSpPr>
          <p:cNvPr id="7"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Presenting Online</a:t>
            </a:r>
          </a:p>
        </p:txBody>
      </p:sp>
      <p:pic>
        <p:nvPicPr>
          <p:cNvPr id="2" name="Picture 1"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371600" y="2734235"/>
            <a:ext cx="6400800" cy="3090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203776"/>
            <a:ext cx="8229600" cy="4450449"/>
          </a:xfrm>
          <a:prstGeom prst="rect">
            <a:avLst/>
          </a:prstGeom>
        </p:spPr>
        <p:txBody>
          <a:bodyPr wrap="square">
            <a:spAutoFit/>
          </a:bodyPr>
          <a:lstStyle/>
          <a:p>
            <a:pPr marL="342900" indent="-342900" eaLnBrk="0" hangingPunct="0">
              <a:spcBef>
                <a:spcPct val="20000"/>
              </a:spcBef>
              <a:buFontTx/>
              <a:buChar char="•"/>
            </a:pPr>
            <a:r>
              <a:rPr lang="en-US" sz="2400" dirty="0" smtClean="0"/>
              <a:t>Remember when presenting online:</a:t>
            </a:r>
          </a:p>
          <a:p>
            <a:pPr marL="800100" lvl="1" indent="-342900" eaLnBrk="0" hangingPunct="0">
              <a:spcBef>
                <a:spcPct val="20000"/>
              </a:spcBef>
              <a:buFontTx/>
              <a:buChar char="•"/>
            </a:pPr>
            <a:r>
              <a:rPr lang="en-US" sz="2400" dirty="0" smtClean="0"/>
              <a:t>First, the only transition effect the online audience will see is a Fade transition. </a:t>
            </a:r>
          </a:p>
          <a:p>
            <a:pPr marL="800100" lvl="1" indent="-342900" eaLnBrk="0" hangingPunct="0">
              <a:spcBef>
                <a:spcPct val="20000"/>
              </a:spcBef>
              <a:buFontTx/>
              <a:buChar char="•"/>
            </a:pPr>
            <a:r>
              <a:rPr lang="en-US" sz="2400" dirty="0" smtClean="0"/>
              <a:t>Second, animations are limited, so not all advanced special effects will be viewable to the online audience.</a:t>
            </a:r>
          </a:p>
          <a:p>
            <a:pPr marL="800100" lvl="1" indent="-342900" eaLnBrk="0" hangingPunct="0">
              <a:spcBef>
                <a:spcPct val="20000"/>
              </a:spcBef>
              <a:buFontTx/>
              <a:buChar char="•"/>
            </a:pPr>
            <a:r>
              <a:rPr lang="en-US" sz="2400" dirty="0" smtClean="0"/>
              <a:t>Third, videos won’t play and will result in an error for the audience. This means that YouTube and other videos won’t work in the broadcast.</a:t>
            </a:r>
          </a:p>
          <a:p>
            <a:pPr marL="800100" lvl="1" indent="-342900" eaLnBrk="0" hangingPunct="0">
              <a:spcBef>
                <a:spcPct val="20000"/>
              </a:spcBef>
              <a:buFontTx/>
              <a:buChar char="•"/>
            </a:pPr>
            <a:r>
              <a:rPr lang="en-US" sz="2400" dirty="0" smtClean="0"/>
              <a:t>Fourth, you need to be signed onto live.com using your Windows Live account credentials.</a:t>
            </a:r>
          </a:p>
        </p:txBody>
      </p:sp>
      <p:sp>
        <p:nvSpPr>
          <p:cNvPr id="7" name="Text Placeholder 9"/>
          <p:cNvSpPr txBox="1">
            <a:spLocks/>
          </p:cNvSpPr>
          <p:nvPr/>
        </p:nvSpPr>
        <p:spPr>
          <a:xfrm>
            <a:off x="457200" y="6248400"/>
            <a:ext cx="61722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Presenting and Publishing &gt; Presenting Online</a:t>
            </a:r>
            <a:endParaRPr lang="en-US" sz="1100" dirty="0">
              <a:solidFill>
                <a:srgbClr val="65AA3B"/>
              </a:solidFill>
            </a:endParaRPr>
          </a:p>
        </p:txBody>
      </p:sp>
      <p:sp>
        <p:nvSpPr>
          <p:cNvPr id="5" name="Rectangle 4"/>
          <p:cNvSpPr txBox="1">
            <a:spLocks noChangeArrowheads="1"/>
          </p:cNvSpPr>
          <p:nvPr/>
        </p:nvSpPr>
        <p:spPr bwMode="auto">
          <a:xfrm>
            <a:off x="457200" y="274638"/>
            <a:ext cx="8229600" cy="7159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eaLnBrk="1" hangingPunct="1"/>
            <a:r>
              <a:rPr lang="en-US" dirty="0" smtClean="0"/>
              <a:t>Presenting Online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1343025"/>
            <a:ext cx="8229600" cy="417195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Status bar in lower-left corner displays current slide number and total number of slides.</a:t>
            </a:r>
          </a:p>
          <a:p>
            <a:pPr marL="342900" indent="-342900" eaLnBrk="0" hangingPunct="0">
              <a:spcBef>
                <a:spcPct val="20000"/>
              </a:spcBef>
              <a:buFontTx/>
              <a:buChar char="•"/>
            </a:pPr>
            <a:endParaRPr lang="en-US" sz="2400" dirty="0" smtClean="0"/>
          </a:p>
          <a:p>
            <a:pPr marL="342900" indent="-342900" eaLnBrk="0" hangingPunct="0">
              <a:spcBef>
                <a:spcPct val="20000"/>
              </a:spcBef>
              <a:buFontTx/>
              <a:buChar char="•"/>
            </a:pPr>
            <a:r>
              <a:rPr lang="en-US" sz="2400" dirty="0" smtClean="0"/>
              <a:t>Notes pane underneath the slide pane can be used to enter notes for use when presenting. </a:t>
            </a:r>
          </a:p>
          <a:p>
            <a:pPr marL="342900" indent="-342900" eaLnBrk="0" hangingPunct="0">
              <a:spcBef>
                <a:spcPct val="20000"/>
              </a:spcBef>
              <a:buFontTx/>
              <a:buChar char="•"/>
            </a:pPr>
            <a:endParaRPr lang="en-US" sz="2400" dirty="0" smtClean="0"/>
          </a:p>
          <a:p>
            <a:pPr marL="342900" indent="-342900" eaLnBrk="0" hangingPunct="0">
              <a:spcBef>
                <a:spcPct val="20000"/>
              </a:spcBef>
              <a:buFontTx/>
              <a:buChar char="•"/>
            </a:pPr>
            <a:r>
              <a:rPr lang="en-US" sz="2400" dirty="0" smtClean="0"/>
              <a:t>Next to Notes button is a button for inserting comments on slides.</a:t>
            </a:r>
          </a:p>
          <a:p>
            <a:pPr marL="342900" indent="-342900" eaLnBrk="0" hangingPunct="0">
              <a:spcBef>
                <a:spcPct val="20000"/>
              </a:spcBef>
              <a:buFontTx/>
              <a:buChar char="•"/>
            </a:pPr>
            <a:endParaRPr lang="en-US" sz="2400" dirty="0" smtClean="0"/>
          </a:p>
          <a:p>
            <a:pPr marL="342900" indent="-342900" eaLnBrk="0" hangingPunct="0">
              <a:spcBef>
                <a:spcPct val="20000"/>
              </a:spcBef>
              <a:buFontTx/>
              <a:buChar char="•"/>
            </a:pPr>
            <a:r>
              <a:rPr lang="en-US" sz="2400" dirty="0" smtClean="0"/>
              <a:t>Slides tab reveals thumbnail images of each slide.</a:t>
            </a:r>
          </a:p>
        </p:txBody>
      </p:sp>
      <p:sp>
        <p:nvSpPr>
          <p:cNvPr id="5" name="Text Placeholder 8"/>
          <p:cNvSpPr txBox="1">
            <a:spLocks/>
          </p:cNvSpPr>
          <p:nvPr/>
        </p:nvSpPr>
        <p:spPr>
          <a:xfrm>
            <a:off x="457200" y="6248400"/>
            <a:ext cx="6019800" cy="304800"/>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a:buFontTx/>
              <a:buNone/>
            </a:pPr>
            <a:r>
              <a:rPr lang="en-US" sz="1100" b="1" dirty="0" smtClean="0">
                <a:solidFill>
                  <a:srgbClr val="65AA3B"/>
                </a:solidFill>
              </a:rPr>
              <a:t>Skills &gt; PowerPoint 2013 &gt; Overview of PowerPoint &gt; PowerPoint Tools and Features</a:t>
            </a:r>
            <a:endParaRPr lang="en-US" sz="1100" dirty="0">
              <a:solidFill>
                <a:srgbClr val="65AA3B"/>
              </a:solidFill>
            </a:endParaRPr>
          </a:p>
        </p:txBody>
      </p:sp>
      <p:sp>
        <p:nvSpPr>
          <p:cNvPr id="8"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PowerPoint Tools and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ipe(down)">
                                      <p:cBhvr>
                                        <p:cTn id="10" dur="500"/>
                                        <p:tgtEl>
                                          <p:spTgt spid="6">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wipe(down)">
                                      <p:cBhvr>
                                        <p:cTn id="13" dur="500"/>
                                        <p:tgtEl>
                                          <p:spTgt spid="6">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6" end="6"/>
                                            </p:txEl>
                                          </p:spTgt>
                                        </p:tgtEl>
                                        <p:attrNameLst>
                                          <p:attrName>style.visibility</p:attrName>
                                        </p:attrNameLst>
                                      </p:cBhvr>
                                      <p:to>
                                        <p:strVal val="visible"/>
                                      </p:to>
                                    </p:set>
                                    <p:animEffect transition="in" filter="wipe(down)">
                                      <p:cBhvr>
                                        <p:cTn id="1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1676400"/>
            <a:ext cx="8229600" cy="3962400"/>
          </a:xfrm>
          <a:prstGeom prst="rect">
            <a:avLst/>
          </a:prstGeom>
          <a:noFill/>
          <a:ln>
            <a:miter lim="800000"/>
            <a:headEnd/>
            <a:tailEnd/>
          </a:ln>
        </p:spPr>
        <p:txBody>
          <a:bodyPr/>
          <a:lstStyle/>
          <a:p>
            <a:pPr eaLnBrk="0" hangingPunct="0">
              <a:spcBef>
                <a:spcPct val="20000"/>
              </a:spcBef>
            </a:pPr>
            <a:r>
              <a:rPr lang="en-US" sz="2400" dirty="0" smtClean="0"/>
              <a:t>Four steps to preparing and delivering an effective PowerPoint presentation include: </a:t>
            </a:r>
          </a:p>
          <a:p>
            <a:pPr marL="914400" lvl="1" indent="-457200" eaLnBrk="0" hangingPunct="0">
              <a:spcBef>
                <a:spcPct val="20000"/>
              </a:spcBef>
              <a:buFont typeface="+mj-lt"/>
              <a:buAutoNum type="arabicPeriod"/>
            </a:pPr>
            <a:r>
              <a:rPr lang="en-US" sz="2400" dirty="0" smtClean="0"/>
              <a:t>Plan</a:t>
            </a:r>
          </a:p>
          <a:p>
            <a:pPr marL="914400" lvl="1" indent="-457200" eaLnBrk="0" hangingPunct="0">
              <a:spcBef>
                <a:spcPct val="20000"/>
              </a:spcBef>
              <a:buFont typeface="+mj-lt"/>
              <a:buAutoNum type="arabicPeriod"/>
            </a:pPr>
            <a:r>
              <a:rPr lang="en-US" sz="2400" dirty="0" smtClean="0"/>
              <a:t>Prepare </a:t>
            </a:r>
          </a:p>
          <a:p>
            <a:pPr marL="914400" lvl="1" indent="-457200" eaLnBrk="0" hangingPunct="0">
              <a:spcBef>
                <a:spcPct val="20000"/>
              </a:spcBef>
              <a:buFont typeface="+mj-lt"/>
              <a:buAutoNum type="arabicPeriod"/>
            </a:pPr>
            <a:r>
              <a:rPr lang="en-US" sz="2400" dirty="0" smtClean="0"/>
              <a:t>Practice</a:t>
            </a:r>
          </a:p>
          <a:p>
            <a:pPr marL="914400" lvl="1" indent="-457200" eaLnBrk="0" hangingPunct="0">
              <a:spcBef>
                <a:spcPct val="20000"/>
              </a:spcBef>
              <a:buFont typeface="+mj-lt"/>
              <a:buAutoNum type="arabicPeriod"/>
            </a:pPr>
            <a:r>
              <a:rPr lang="en-US" sz="2400" dirty="0" smtClean="0"/>
              <a:t>Present</a:t>
            </a:r>
          </a:p>
          <a:p>
            <a:pPr marL="342900" lvl="0" indent="-342900" eaLnBrk="0" hangingPunct="0">
              <a:spcBef>
                <a:spcPct val="20000"/>
              </a:spcBef>
              <a:buFontTx/>
              <a:buChar char="•"/>
            </a:pPr>
            <a:endParaRPr lang="en-US" sz="2000" dirty="0"/>
          </a:p>
        </p:txBody>
      </p:sp>
      <p:sp>
        <p:nvSpPr>
          <p:cNvPr id="8" name="Text Placeholder 5"/>
          <p:cNvSpPr txBox="1">
            <a:spLocks/>
          </p:cNvSpPr>
          <p:nvPr/>
        </p:nvSpPr>
        <p:spPr bwMode="auto">
          <a:xfrm>
            <a:off x="457200" y="6248400"/>
            <a:ext cx="6324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Overview of PowerPoint &gt; Effective PowerPoint Presentations</a:t>
            </a:r>
          </a:p>
        </p:txBody>
      </p:sp>
      <p:sp>
        <p:nvSpPr>
          <p:cNvPr id="9"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Effective PowerPoint Presentations</a:t>
            </a:r>
          </a:p>
        </p:txBody>
      </p:sp>
      <p:pic>
        <p:nvPicPr>
          <p:cNvPr id="7" name="Picture 6" descr="VlC Media Playe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41694" y="2895600"/>
            <a:ext cx="4572000" cy="25338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1905000"/>
            <a:ext cx="8229600" cy="34671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Keep graphics simple and relevant.</a:t>
            </a:r>
          </a:p>
          <a:p>
            <a:pPr marL="342900" indent="-342900" eaLnBrk="0" hangingPunct="0">
              <a:spcBef>
                <a:spcPct val="20000"/>
              </a:spcBef>
              <a:buFontTx/>
              <a:buChar char="•"/>
            </a:pPr>
            <a:r>
              <a:rPr lang="en-US" sz="2400" dirty="0" smtClean="0"/>
              <a:t>Sound and animations should not detract.</a:t>
            </a:r>
          </a:p>
          <a:p>
            <a:pPr marL="342900" indent="-342900" eaLnBrk="0" hangingPunct="0">
              <a:spcBef>
                <a:spcPct val="20000"/>
              </a:spcBef>
              <a:buFontTx/>
              <a:buChar char="•"/>
            </a:pPr>
            <a:r>
              <a:rPr lang="en-US" sz="2400" dirty="0" smtClean="0"/>
              <a:t>Use a clean text font, no smaller than 24 or 28 point.</a:t>
            </a:r>
          </a:p>
          <a:p>
            <a:pPr marL="342900" indent="-342900" eaLnBrk="0" hangingPunct="0">
              <a:spcBef>
                <a:spcPct val="20000"/>
              </a:spcBef>
              <a:buFontTx/>
              <a:buChar char="•"/>
            </a:pPr>
            <a:r>
              <a:rPr lang="en-US" sz="2400" dirty="0" smtClean="0"/>
              <a:t>Dark text on a light background is easier to read.</a:t>
            </a:r>
          </a:p>
          <a:p>
            <a:pPr marL="342900" indent="-342900" eaLnBrk="0" hangingPunct="0">
              <a:spcBef>
                <a:spcPct val="20000"/>
              </a:spcBef>
              <a:buFontTx/>
              <a:buChar char="•"/>
            </a:pPr>
            <a:r>
              <a:rPr lang="en-US" sz="2400" dirty="0" smtClean="0"/>
              <a:t>Remember the “7 by 7” Rule!</a:t>
            </a:r>
          </a:p>
          <a:p>
            <a:pPr marL="342900" indent="-342900" eaLnBrk="0" hangingPunct="0">
              <a:spcBef>
                <a:spcPct val="20000"/>
              </a:spcBef>
              <a:buFontTx/>
              <a:buChar char="•"/>
            </a:pPr>
            <a:r>
              <a:rPr lang="en-US" sz="2400" dirty="0" smtClean="0"/>
              <a:t>Underlying effective presentations is a really good story – inject some humor, tell a good story, and have fun.</a:t>
            </a:r>
          </a:p>
          <a:p>
            <a:pPr marL="342900" indent="-342900" eaLnBrk="0" hangingPunct="0">
              <a:spcBef>
                <a:spcPct val="20000"/>
              </a:spcBef>
              <a:buFontTx/>
              <a:buChar char="•"/>
            </a:pPr>
            <a:r>
              <a:rPr lang="en-US" sz="2400" dirty="0" smtClean="0"/>
              <a:t>Have a backup plan in case something goes wrong.</a:t>
            </a:r>
            <a:endParaRPr lang="en-US" sz="2400" dirty="0"/>
          </a:p>
        </p:txBody>
      </p:sp>
      <p:sp>
        <p:nvSpPr>
          <p:cNvPr id="7" name="Text Placeholder 5"/>
          <p:cNvSpPr txBox="1">
            <a:spLocks/>
          </p:cNvSpPr>
          <p:nvPr/>
        </p:nvSpPr>
        <p:spPr bwMode="auto">
          <a:xfrm>
            <a:off x="457200" y="6248400"/>
            <a:ext cx="6324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Overview of PowerPoint &gt; Effective PowerPoint Presentations</a:t>
            </a:r>
          </a:p>
        </p:txBody>
      </p:sp>
      <p:sp>
        <p:nvSpPr>
          <p:cNvPr id="8"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Effective PowerPoint Presentations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down)">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199" y="1676400"/>
            <a:ext cx="8229601" cy="43434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Practice in front of a mirror</a:t>
            </a:r>
          </a:p>
          <a:p>
            <a:pPr marL="800100" lvl="1" indent="-342900" eaLnBrk="0" hangingPunct="0">
              <a:spcBef>
                <a:spcPct val="20000"/>
              </a:spcBef>
              <a:buFontTx/>
              <a:buChar char="•"/>
            </a:pPr>
            <a:r>
              <a:rPr lang="en-US" sz="2400" dirty="0" smtClean="0"/>
              <a:t>How much energy do you convey?</a:t>
            </a:r>
          </a:p>
          <a:p>
            <a:pPr marL="800100" lvl="1" indent="-342900" eaLnBrk="0" hangingPunct="0">
              <a:spcBef>
                <a:spcPct val="20000"/>
              </a:spcBef>
              <a:buFontTx/>
              <a:buChar char="•"/>
            </a:pPr>
            <a:r>
              <a:rPr lang="en-US" sz="2400" dirty="0" smtClean="0"/>
              <a:t>What does your posture and body language say?</a:t>
            </a:r>
          </a:p>
          <a:p>
            <a:pPr lvl="1" eaLnBrk="0" hangingPunct="0">
              <a:spcBef>
                <a:spcPct val="20000"/>
              </a:spcBef>
            </a:pPr>
            <a:endParaRPr lang="en-US" sz="2400" dirty="0" smtClean="0"/>
          </a:p>
          <a:p>
            <a:pPr marL="342900" indent="-342900" eaLnBrk="0" hangingPunct="0">
              <a:spcBef>
                <a:spcPct val="20000"/>
              </a:spcBef>
              <a:buFontTx/>
              <a:buChar char="•"/>
            </a:pPr>
            <a:r>
              <a:rPr lang="en-US" sz="2400" dirty="0" smtClean="0"/>
              <a:t>This may be the only impression people will have, so convey that you really care.</a:t>
            </a:r>
          </a:p>
          <a:p>
            <a:pPr eaLnBrk="0" hangingPunct="0">
              <a:spcBef>
                <a:spcPct val="20000"/>
              </a:spcBef>
            </a:pPr>
            <a:endParaRPr lang="en-US" sz="2400" dirty="0" smtClean="0"/>
          </a:p>
          <a:p>
            <a:pPr marL="342900" indent="-342900" eaLnBrk="0" hangingPunct="0">
              <a:spcBef>
                <a:spcPct val="20000"/>
              </a:spcBef>
              <a:buFontTx/>
              <a:buChar char="•"/>
            </a:pPr>
            <a:r>
              <a:rPr lang="en-US" sz="2400" dirty="0" smtClean="0"/>
              <a:t>Dress in business attire/appropriate style.</a:t>
            </a:r>
          </a:p>
          <a:p>
            <a:pPr eaLnBrk="0" hangingPunct="0">
              <a:spcBef>
                <a:spcPct val="20000"/>
              </a:spcBef>
            </a:pPr>
            <a:endParaRPr lang="en-US" sz="2400" dirty="0" smtClean="0"/>
          </a:p>
          <a:p>
            <a:pPr marL="342900" indent="-342900" eaLnBrk="0" hangingPunct="0">
              <a:spcBef>
                <a:spcPct val="20000"/>
              </a:spcBef>
              <a:buFontTx/>
              <a:buChar char="•"/>
            </a:pPr>
            <a:r>
              <a:rPr lang="en-US" sz="2400" dirty="0" smtClean="0"/>
              <a:t>Make eye contact, take a deep breath, relax, and </a:t>
            </a:r>
            <a:r>
              <a:rPr lang="en-US" sz="2400" i="1" dirty="0" smtClean="0"/>
              <a:t>smile</a:t>
            </a:r>
            <a:r>
              <a:rPr lang="en-US" sz="2400" dirty="0" smtClean="0"/>
              <a:t>.</a:t>
            </a:r>
            <a:endParaRPr lang="en-US" sz="2400" dirty="0"/>
          </a:p>
        </p:txBody>
      </p:sp>
      <p:sp>
        <p:nvSpPr>
          <p:cNvPr id="7" name="Text Placeholder 5"/>
          <p:cNvSpPr txBox="1">
            <a:spLocks/>
          </p:cNvSpPr>
          <p:nvPr/>
        </p:nvSpPr>
        <p:spPr bwMode="auto">
          <a:xfrm>
            <a:off x="457200" y="6248400"/>
            <a:ext cx="6324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Overview of PowerPoint &gt; Effective PowerPoint Presentations</a:t>
            </a:r>
          </a:p>
        </p:txBody>
      </p:sp>
      <p:sp>
        <p:nvSpPr>
          <p:cNvPr id="8"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Effective PowerPoint Presentations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down)">
                                      <p:cBhvr>
                                        <p:cTn id="16" dur="500"/>
                                        <p:tgtEl>
                                          <p:spTgt spid="6">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down)">
                                      <p:cBhvr>
                                        <p:cTn id="19" dur="500"/>
                                        <p:tgtEl>
                                          <p:spTgt spid="6">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Effect transition="in" filter="wipe(down)">
                                      <p:cBhvr>
                                        <p:cTn id="2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bwMode="auto">
          <a:xfrm>
            <a:off x="457200" y="1676400"/>
            <a:ext cx="3733800" cy="3886200"/>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Marketing presentations</a:t>
            </a:r>
          </a:p>
          <a:p>
            <a:pPr marL="342900" indent="-342900" eaLnBrk="0" hangingPunct="0">
              <a:spcBef>
                <a:spcPct val="20000"/>
              </a:spcBef>
              <a:buFontTx/>
              <a:buChar char="•"/>
            </a:pPr>
            <a:r>
              <a:rPr lang="en-US" sz="2400" dirty="0" smtClean="0"/>
              <a:t>Sales presentations</a:t>
            </a:r>
          </a:p>
          <a:p>
            <a:pPr marL="342900" indent="-342900" eaLnBrk="0" hangingPunct="0">
              <a:spcBef>
                <a:spcPct val="20000"/>
              </a:spcBef>
              <a:buFontTx/>
              <a:buChar char="•"/>
            </a:pPr>
            <a:r>
              <a:rPr lang="en-US" sz="2400" dirty="0" smtClean="0"/>
              <a:t>Classroom use</a:t>
            </a:r>
          </a:p>
          <a:p>
            <a:pPr marL="342900" indent="-342900" eaLnBrk="0" hangingPunct="0">
              <a:spcBef>
                <a:spcPct val="20000"/>
              </a:spcBef>
              <a:buFontTx/>
              <a:buChar char="•"/>
            </a:pPr>
            <a:r>
              <a:rPr lang="en-US" sz="2400" dirty="0" smtClean="0"/>
              <a:t>Corporate training</a:t>
            </a:r>
          </a:p>
          <a:p>
            <a:pPr marL="342900" indent="-342900" eaLnBrk="0" hangingPunct="0">
              <a:spcBef>
                <a:spcPct val="20000"/>
              </a:spcBef>
              <a:buFontTx/>
              <a:buChar char="•"/>
            </a:pPr>
            <a:r>
              <a:rPr lang="en-US" sz="2400" dirty="0" smtClean="0"/>
              <a:t>Fundraising appeals</a:t>
            </a:r>
          </a:p>
          <a:p>
            <a:pPr marL="342900" indent="-342900" eaLnBrk="0" hangingPunct="0">
              <a:spcBef>
                <a:spcPct val="20000"/>
              </a:spcBef>
              <a:buFontTx/>
              <a:buChar char="•"/>
            </a:pPr>
            <a:r>
              <a:rPr lang="en-US" sz="2400" dirty="0" smtClean="0"/>
              <a:t>Sermons and worship events</a:t>
            </a:r>
          </a:p>
          <a:p>
            <a:pPr marL="342900" indent="-342900" eaLnBrk="0" hangingPunct="0">
              <a:spcBef>
                <a:spcPct val="20000"/>
              </a:spcBef>
              <a:buFontTx/>
              <a:buChar char="•"/>
            </a:pPr>
            <a:r>
              <a:rPr lang="en-US" sz="2400" dirty="0" smtClean="0"/>
              <a:t>Outreach activities</a:t>
            </a:r>
            <a:endParaRPr lang="en-US" sz="2400" dirty="0"/>
          </a:p>
        </p:txBody>
      </p:sp>
      <p:sp>
        <p:nvSpPr>
          <p:cNvPr id="7" name="Text Placeholder 5"/>
          <p:cNvSpPr txBox="1">
            <a:spLocks/>
          </p:cNvSpPr>
          <p:nvPr/>
        </p:nvSpPr>
        <p:spPr bwMode="auto">
          <a:xfrm>
            <a:off x="457200" y="6248400"/>
            <a:ext cx="6324600" cy="304800"/>
          </a:xfrm>
          <a:prstGeom prst="rect">
            <a:avLst/>
          </a:prstGeom>
          <a:noFill/>
          <a:ln>
            <a:miter lim="800000"/>
            <a:headEnd/>
            <a:tailEnd/>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4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400">
                <a:solidFill>
                  <a:schemeClr val="tx1"/>
                </a:solidFill>
                <a:latin typeface="+mn-lt"/>
                <a:ea typeface="+mn-ea"/>
                <a:cs typeface="+mn-cs"/>
              </a:defRPr>
            </a:lvl5pPr>
            <a:lvl6pPr marL="2514600" indent="-228600" algn="l" rtl="0" fontAlgn="base">
              <a:spcBef>
                <a:spcPct val="20000"/>
              </a:spcBef>
              <a:spcAft>
                <a:spcPct val="0"/>
              </a:spcAft>
              <a:buChar char="»"/>
              <a:defRPr sz="2400">
                <a:solidFill>
                  <a:schemeClr val="tx1"/>
                </a:solidFill>
                <a:latin typeface="+mn-lt"/>
                <a:ea typeface="+mn-ea"/>
                <a:cs typeface="+mn-cs"/>
              </a:defRPr>
            </a:lvl6pPr>
            <a:lvl7pPr marL="2971800" indent="-228600" algn="l" rtl="0" fontAlgn="base">
              <a:spcBef>
                <a:spcPct val="20000"/>
              </a:spcBef>
              <a:spcAft>
                <a:spcPct val="0"/>
              </a:spcAft>
              <a:buChar char="»"/>
              <a:defRPr sz="2400">
                <a:solidFill>
                  <a:schemeClr val="tx1"/>
                </a:solidFill>
                <a:latin typeface="+mn-lt"/>
                <a:ea typeface="+mn-ea"/>
                <a:cs typeface="+mn-cs"/>
              </a:defRPr>
            </a:lvl7pPr>
            <a:lvl8pPr marL="3429000" indent="-228600" algn="l" rtl="0" fontAlgn="base">
              <a:spcBef>
                <a:spcPct val="20000"/>
              </a:spcBef>
              <a:spcAft>
                <a:spcPct val="0"/>
              </a:spcAft>
              <a:buChar char="»"/>
              <a:defRPr sz="2400">
                <a:solidFill>
                  <a:schemeClr val="tx1"/>
                </a:solidFill>
                <a:latin typeface="+mn-lt"/>
                <a:ea typeface="+mn-ea"/>
                <a:cs typeface="+mn-cs"/>
              </a:defRPr>
            </a:lvl8pPr>
            <a:lvl9pPr marL="3886200" indent="-228600" algn="l" rtl="0" fontAlgn="base">
              <a:spcBef>
                <a:spcPct val="20000"/>
              </a:spcBef>
              <a:spcAft>
                <a:spcPct val="0"/>
              </a:spcAft>
              <a:buChar char="»"/>
              <a:defRPr sz="2400">
                <a:solidFill>
                  <a:schemeClr val="tx1"/>
                </a:solidFill>
                <a:latin typeface="+mn-lt"/>
                <a:ea typeface="+mn-ea"/>
                <a:cs typeface="+mn-cs"/>
              </a:defRPr>
            </a:lvl9pPr>
          </a:lstStyle>
          <a:p>
            <a:pPr eaLnBrk="1" hangingPunct="1">
              <a:buFontTx/>
              <a:buNone/>
            </a:pPr>
            <a:r>
              <a:rPr lang="en-US" sz="1100" b="1" dirty="0" smtClean="0">
                <a:solidFill>
                  <a:srgbClr val="65AA3B"/>
                </a:solidFill>
              </a:rPr>
              <a:t>Skills &gt; PowerPoint 2013 &gt; Overview of PowerPoint &gt; PowerPoint Presentation Uses</a:t>
            </a:r>
          </a:p>
        </p:txBody>
      </p:sp>
      <p:sp>
        <p:nvSpPr>
          <p:cNvPr id="8" name="Rectangle 5"/>
          <p:cNvSpPr txBox="1">
            <a:spLocks noChangeArrowheads="1"/>
          </p:cNvSpPr>
          <p:nvPr/>
        </p:nvSpPr>
        <p:spPr bwMode="auto">
          <a:xfrm>
            <a:off x="5029200" y="1846660"/>
            <a:ext cx="3657600" cy="3545681"/>
          </a:xfrm>
          <a:prstGeom prst="rect">
            <a:avLst/>
          </a:prstGeom>
          <a:noFill/>
          <a:ln>
            <a:miter lim="800000"/>
            <a:headEnd/>
            <a:tailEnd/>
          </a:ln>
        </p:spPr>
        <p:txBody>
          <a:bodyPr/>
          <a:lstStyle/>
          <a:p>
            <a:pPr marL="342900" indent="-342900" eaLnBrk="0" hangingPunct="0">
              <a:spcBef>
                <a:spcPct val="20000"/>
              </a:spcBef>
              <a:buFontTx/>
              <a:buChar char="•"/>
            </a:pPr>
            <a:r>
              <a:rPr lang="en-US" sz="2400" dirty="0" smtClean="0"/>
              <a:t>Professional </a:t>
            </a:r>
            <a:r>
              <a:rPr lang="en-US" sz="2400" dirty="0"/>
              <a:t>speakers use </a:t>
            </a:r>
            <a:r>
              <a:rPr lang="en-US" sz="2400" dirty="0" smtClean="0"/>
              <a:t>PowerPoint to </a:t>
            </a:r>
            <a:r>
              <a:rPr lang="en-US" sz="2400" dirty="0"/>
              <a:t>engage, inspire, and motivate listeners.</a:t>
            </a:r>
          </a:p>
          <a:p>
            <a:pPr marL="342900" indent="-342900" eaLnBrk="0" hangingPunct="0">
              <a:spcBef>
                <a:spcPct val="20000"/>
              </a:spcBef>
              <a:buFontTx/>
              <a:buChar char="•"/>
            </a:pPr>
            <a:r>
              <a:rPr lang="en-US" sz="2400" dirty="0" smtClean="0"/>
              <a:t>PowerPoint </a:t>
            </a:r>
            <a:r>
              <a:rPr lang="en-US" sz="2400" dirty="0"/>
              <a:t>is often </a:t>
            </a:r>
            <a:r>
              <a:rPr lang="en-US" sz="2400" dirty="0" smtClean="0"/>
              <a:t>“</a:t>
            </a:r>
            <a:r>
              <a:rPr lang="en-US" sz="2400" dirty="0"/>
              <a:t>go to” program for </a:t>
            </a:r>
            <a:r>
              <a:rPr lang="en-US" sz="2400" dirty="0" smtClean="0"/>
              <a:t>business users for internal and external updates and reports.</a:t>
            </a:r>
          </a:p>
        </p:txBody>
      </p:sp>
      <p:sp>
        <p:nvSpPr>
          <p:cNvPr id="9" name="Rectangle 4"/>
          <p:cNvSpPr txBox="1">
            <a:spLocks noChangeArrowheads="1"/>
          </p:cNvSpPr>
          <p:nvPr/>
        </p:nvSpPr>
        <p:spPr bwMode="auto">
          <a:xfrm>
            <a:off x="457200" y="274638"/>
            <a:ext cx="8229600" cy="1401762"/>
          </a:xfrm>
          <a:prstGeom prst="rect">
            <a:avLst/>
          </a:prstGeom>
          <a:noFill/>
          <a:ln>
            <a:miter lim="800000"/>
            <a:headEnd/>
            <a:tailEnd/>
          </a:ln>
        </p:spPr>
        <p:txBody>
          <a:bodyPr/>
          <a:lstStyle>
            <a:lvl1pPr algn="l" rtl="0" eaLnBrk="0" fontAlgn="base" hangingPunct="0">
              <a:spcBef>
                <a:spcPct val="0"/>
              </a:spcBef>
              <a:spcAft>
                <a:spcPct val="0"/>
              </a:spcAft>
              <a:defRPr sz="4400" b="1">
                <a:solidFill>
                  <a:srgbClr val="00AFD7"/>
                </a:solidFill>
                <a:latin typeface="+mj-lt"/>
                <a:ea typeface="+mj-ea"/>
                <a:cs typeface="+mj-cs"/>
              </a:defRPr>
            </a:lvl1pPr>
            <a:lvl2pPr algn="l" rtl="0" eaLnBrk="0" fontAlgn="base" hangingPunct="0">
              <a:spcBef>
                <a:spcPct val="0"/>
              </a:spcBef>
              <a:spcAft>
                <a:spcPct val="0"/>
              </a:spcAft>
              <a:defRPr sz="4400" b="1">
                <a:solidFill>
                  <a:srgbClr val="00AFD7"/>
                </a:solidFill>
                <a:latin typeface="Calibri" charset="0"/>
                <a:ea typeface="Arial" charset="0"/>
                <a:cs typeface="Arial" charset="0"/>
              </a:defRPr>
            </a:lvl2pPr>
            <a:lvl3pPr algn="l" rtl="0" eaLnBrk="0" fontAlgn="base" hangingPunct="0">
              <a:spcBef>
                <a:spcPct val="0"/>
              </a:spcBef>
              <a:spcAft>
                <a:spcPct val="0"/>
              </a:spcAft>
              <a:defRPr sz="4400" b="1">
                <a:solidFill>
                  <a:srgbClr val="00AFD7"/>
                </a:solidFill>
                <a:latin typeface="Calibri" charset="0"/>
                <a:ea typeface="Arial" charset="0"/>
                <a:cs typeface="Arial" charset="0"/>
              </a:defRPr>
            </a:lvl3pPr>
            <a:lvl4pPr algn="l" rtl="0" eaLnBrk="0" fontAlgn="base" hangingPunct="0">
              <a:spcBef>
                <a:spcPct val="0"/>
              </a:spcBef>
              <a:spcAft>
                <a:spcPct val="0"/>
              </a:spcAft>
              <a:defRPr sz="4400" b="1">
                <a:solidFill>
                  <a:srgbClr val="00AFD7"/>
                </a:solidFill>
                <a:latin typeface="Calibri" charset="0"/>
                <a:ea typeface="Arial" charset="0"/>
                <a:cs typeface="Arial" charset="0"/>
              </a:defRPr>
            </a:lvl4pPr>
            <a:lvl5pPr algn="l" rtl="0" eaLnBrk="0" fontAlgn="base" hangingPunct="0">
              <a:spcBef>
                <a:spcPct val="0"/>
              </a:spcBef>
              <a:spcAft>
                <a:spcPct val="0"/>
              </a:spcAft>
              <a:defRPr sz="4400" b="1">
                <a:solidFill>
                  <a:srgbClr val="00AFD7"/>
                </a:solidFill>
                <a:latin typeface="Calibri" charset="0"/>
                <a:ea typeface="Arial" charset="0"/>
                <a:cs typeface="Arial" charset="0"/>
              </a:defRPr>
            </a:lvl5pPr>
            <a:lvl6pPr marL="457200" algn="l" rtl="0" fontAlgn="base">
              <a:spcBef>
                <a:spcPct val="0"/>
              </a:spcBef>
              <a:spcAft>
                <a:spcPct val="0"/>
              </a:spcAft>
              <a:defRPr sz="4400" b="1">
                <a:solidFill>
                  <a:srgbClr val="00AFD7"/>
                </a:solidFill>
                <a:latin typeface="Calibri" charset="0"/>
                <a:ea typeface="Arial" charset="0"/>
                <a:cs typeface="Arial" charset="0"/>
              </a:defRPr>
            </a:lvl6pPr>
            <a:lvl7pPr marL="914400" algn="l" rtl="0" fontAlgn="base">
              <a:spcBef>
                <a:spcPct val="0"/>
              </a:spcBef>
              <a:spcAft>
                <a:spcPct val="0"/>
              </a:spcAft>
              <a:defRPr sz="4400" b="1">
                <a:solidFill>
                  <a:srgbClr val="00AFD7"/>
                </a:solidFill>
                <a:latin typeface="Calibri" charset="0"/>
                <a:ea typeface="Arial" charset="0"/>
                <a:cs typeface="Arial" charset="0"/>
              </a:defRPr>
            </a:lvl7pPr>
            <a:lvl8pPr marL="1371600" algn="l" rtl="0" fontAlgn="base">
              <a:spcBef>
                <a:spcPct val="0"/>
              </a:spcBef>
              <a:spcAft>
                <a:spcPct val="0"/>
              </a:spcAft>
              <a:defRPr sz="4400" b="1">
                <a:solidFill>
                  <a:srgbClr val="00AFD7"/>
                </a:solidFill>
                <a:latin typeface="Calibri" charset="0"/>
                <a:ea typeface="Arial" charset="0"/>
                <a:cs typeface="Arial" charset="0"/>
              </a:defRPr>
            </a:lvl8pPr>
            <a:lvl9pPr marL="1828800" algn="l" rtl="0" fontAlgn="base">
              <a:spcBef>
                <a:spcPct val="0"/>
              </a:spcBef>
              <a:spcAft>
                <a:spcPct val="0"/>
              </a:spcAft>
              <a:defRPr sz="4400" b="1">
                <a:solidFill>
                  <a:srgbClr val="00AFD7"/>
                </a:solidFill>
                <a:latin typeface="Calibri" charset="0"/>
                <a:ea typeface="Arial" charset="0"/>
                <a:cs typeface="Arial" charset="0"/>
              </a:defRPr>
            </a:lvl9pPr>
          </a:lstStyle>
          <a:p>
            <a:pPr marL="228600" indent="-228600" eaLnBrk="1" hangingPunct="1"/>
            <a:r>
              <a:rPr lang="en-US" dirty="0" smtClean="0"/>
              <a:t>PowerPoint Presentation Uses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down)">
                                      <p:cBhvr>
                                        <p:cTn id="19" dur="500"/>
                                        <p:tgtEl>
                                          <p:spTgt spid="6">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down)">
                                      <p:cBhvr>
                                        <p:cTn id="22" dur="500"/>
                                        <p:tgtEl>
                                          <p:spTgt spid="6">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down)">
                                      <p:cBhvr>
                                        <p:cTn id="25" dur="500"/>
                                        <p:tgtEl>
                                          <p:spTgt spid="6">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down)">
                                      <p:cBhvr>
                                        <p:cTn id="3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T3_Theme1">
  <a:themeElements>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T3_Theme1">
      <a:majorFont>
        <a:latin typeface="Calibri"/>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T3_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T3_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T3_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T3_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T3_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T3_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T3_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T3_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T3_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T3_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T3_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T3_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9579</TotalTime>
  <Words>3040</Words>
  <Application>Microsoft Office PowerPoint</Application>
  <PresentationFormat>On-screen Show (4:3)</PresentationFormat>
  <Paragraphs>376</Paragraphs>
  <Slides>48</Slides>
  <Notes>48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1_CT3_Theme1</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Course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in Office 2007</dc:title>
  <dc:subject>Word</dc:subject>
  <dc:creator>Brenda Jacobsen</dc:creator>
  <cp:keywords>Toolbars, Galleries, Quick Access</cp:keywords>
  <cp:lastModifiedBy>Windows User</cp:lastModifiedBy>
  <cp:revision>224</cp:revision>
  <dcterms:created xsi:type="dcterms:W3CDTF">2011-05-10T18:12:35Z</dcterms:created>
  <dcterms:modified xsi:type="dcterms:W3CDTF">2013-06-12T16:09:56Z</dcterms:modified>
</cp:coreProperties>
</file>