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8"/>
  </p:notesMasterIdLst>
  <p:handoutMasterIdLst>
    <p:handoutMasterId r:id="rId9"/>
  </p:handoutMasterIdLst>
  <p:sldIdLst>
    <p:sldId id="292" r:id="rId2"/>
    <p:sldId id="311" r:id="rId3"/>
    <p:sldId id="310" r:id="rId4"/>
    <p:sldId id="277" r:id="rId5"/>
    <p:sldId id="302" r:id="rId6"/>
    <p:sldId id="312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5AA3B"/>
    <a:srgbClr val="00AFD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DE0CE3-9E42-4943-861B-FD15F5862EF2}" type="datetimeFigureOut">
              <a:rPr lang="en-US" smtClean="0"/>
              <a:pPr/>
              <a:t>6/14/2013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B9ADC-8059-48FD-A64C-C2713DD642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551295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1D47B3-A471-4838-AE10-C541FDCEB9D0}" type="datetime1">
              <a:rPr lang="en-US"/>
              <a:pPr/>
              <a:t>6/14/2013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CA9C50C-A3B9-4380-9026-33502854225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949766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B098F-2FD5-452B-869C-7D65AC44423B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554122-B14D-44C3-ABFD-5C660B9D537D}" type="slidenum">
              <a:rPr lang="en-US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E554122-B14D-44C3-ABFD-5C660B9D537D}" type="slidenum">
              <a:rPr lang="en-US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D313679-CAEC-4CA5-BCC2-C1B1BA024811}" type="slidenum">
              <a:rPr lang="en-US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1ADC6EA-812A-4C91-8614-C6853FEDACB1}" type="slidenum">
              <a:rPr lang="en-US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7BB098F-2FD5-452B-869C-7D65AC44423B}" type="slidenum">
              <a:rPr lang="en-US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2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6"/>
          <p:cNvGraphicFramePr>
            <a:graphicFrameLocks noChangeAspect="1"/>
          </p:cNvGraphicFramePr>
          <p:nvPr/>
        </p:nvGraphicFramePr>
        <p:xfrm>
          <a:off x="152400" y="1133475"/>
          <a:ext cx="8991600" cy="5724525"/>
        </p:xfrm>
        <a:graphic>
          <a:graphicData uri="http://schemas.openxmlformats.org/presentationml/2006/ole">
            <p:oleObj spid="_x0000_s1051" name="Image" r:id="rId14" imgW="13714286" imgH="8584127" progId="">
              <p:embed/>
            </p:oleObj>
          </a:graphicData>
        </a:graphic>
      </p:graphicFrame>
      <p:graphicFrame>
        <p:nvGraphicFramePr>
          <p:cNvPr id="1027" name="Object 13"/>
          <p:cNvGraphicFramePr>
            <a:graphicFrameLocks noChangeAspect="1"/>
          </p:cNvGraphicFramePr>
          <p:nvPr/>
        </p:nvGraphicFramePr>
        <p:xfrm>
          <a:off x="0" y="5976938"/>
          <a:ext cx="9144000" cy="881062"/>
        </p:xfrm>
        <a:graphic>
          <a:graphicData uri="http://schemas.openxmlformats.org/presentationml/2006/ole">
            <p:oleObj spid="_x0000_s1052" name="Image" r:id="rId15" imgW="13714286" imgH="1320635" progId="">
              <p:embed/>
            </p:oleObj>
          </a:graphicData>
        </a:graphic>
      </p:graphicFrame>
      <p:pic>
        <p:nvPicPr>
          <p:cNvPr id="1028" name="Picture 4" descr="EmergeGreen"/>
          <p:cNvPicPr>
            <a:picLocks noChangeAspect="1" noChangeArrowheads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6553200" y="0"/>
            <a:ext cx="2590800" cy="66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00AFD7"/>
          </a:solidFill>
          <a:latin typeface="Calibri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3oTLyPPrZE4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JeNivcYnMd8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hyperlink" Target="http://www.yamaha.com/musicproduc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90a2qHYqMoU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.be/uI0itS3gQFU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hyperlink" Target="http://www.yamaha.com/musicproductio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yamaha.com/musicproduction" TargetMode="External"/><Relationship Id="rId4" Type="http://schemas.openxmlformats.org/officeDocument/2006/relationships/hyperlink" Target="http://youtu.be/4Gx0MQb6HqU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sz="quarter" idx="4294967295"/>
          </p:nvPr>
        </p:nvSpPr>
        <p:spPr bwMode="auto">
          <a:xfrm>
            <a:off x="457200" y="1828800"/>
            <a:ext cx="3657600" cy="2286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…</a:t>
            </a:r>
            <a:r>
              <a:rPr lang="en-US" i="1" dirty="0" smtClean="0"/>
              <a:t>refers </a:t>
            </a:r>
            <a:r>
              <a:rPr lang="en-US" i="1" dirty="0"/>
              <a:t>to changes in societies and the world economy resulting from dramatically increased international trade and cultural exchange</a:t>
            </a:r>
            <a:r>
              <a:rPr lang="en-US" i="1" dirty="0" smtClean="0"/>
              <a:t>.</a:t>
            </a:r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  <a:p>
            <a:pPr marL="0" indent="0" eaLnBrk="1" hangingPunct="1">
              <a:spcBef>
                <a:spcPct val="0"/>
              </a:spcBef>
              <a:buFontTx/>
              <a:buNone/>
            </a:pPr>
            <a:endParaRPr lang="en-US" i="1" dirty="0" smtClean="0"/>
          </a:p>
        </p:txBody>
      </p:sp>
      <p:pic>
        <p:nvPicPr>
          <p:cNvPr id="8" name="Picture Placeholder 7" descr="I06.00-a.jpg"/>
          <p:cNvPicPr>
            <a:picLocks noGrp="1" noChangeAspect="1"/>
          </p:cNvPicPr>
          <p:nvPr>
            <p:ph type="pic" sz="quarter" idx="4294967295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4191000" y="1729154"/>
            <a:ext cx="4572000" cy="3399693"/>
          </a:xfrm>
          <a:prstGeom prst="rect">
            <a:avLst/>
          </a:prstGeom>
          <a:ln>
            <a:miter lim="800000"/>
            <a:headEnd/>
            <a:tailEnd/>
          </a:ln>
          <a:effectLst>
            <a:outerShdw blurRad="63500" dist="101600" dir="2700000" rotWithShape="0">
              <a:srgbClr val="000000">
                <a:alpha val="42999"/>
              </a:srgbClr>
            </a:outerShdw>
          </a:effectLst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62791277"/>
              </p:ext>
            </p:extLst>
          </p:nvPr>
        </p:nvGraphicFramePr>
        <p:xfrm>
          <a:off x="381000" y="4367570"/>
          <a:ext cx="3340100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401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 this section: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Distributed Workforce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Outsourcing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Offshoring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indent="-174625">
                        <a:buFont typeface="Arial" pitchFamily="34" charset="0"/>
                        <a:buChar char="•"/>
                      </a:pPr>
                      <a:r>
                        <a:rPr lang="en-US" b="0" dirty="0" smtClean="0"/>
                        <a:t>International Business Models</a:t>
                      </a:r>
                      <a:endParaRPr lang="en-US" b="0" dirty="0"/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Globalization</a:t>
            </a:r>
            <a:endParaRPr lang="en-US" sz="1000" u="sng" dirty="0">
              <a:hlinkClick r:id="rId5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Globalization</a:t>
            </a:r>
          </a:p>
        </p:txBody>
      </p:sp>
      <p:sp>
        <p:nvSpPr>
          <p:cNvPr id="12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4876800"/>
            <a:ext cx="8305800" cy="98429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A </a:t>
            </a:r>
            <a:r>
              <a:rPr lang="en-US" sz="2000" b="1" dirty="0"/>
              <a:t>distributed workforce </a:t>
            </a:r>
            <a:r>
              <a:rPr lang="en-US" sz="2000" dirty="0"/>
              <a:t>combines the talents of individuals from different businesses and locations to work together on a common product or project.</a:t>
            </a:r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57200"/>
            <a:ext cx="9144000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Distributed Workforce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Microsoft CIO Tony Scott on Distributed Workforce</a:t>
            </a:r>
            <a:endParaRPr lang="en-US" sz="1000" u="sng" dirty="0">
              <a:hlinkClick r:id="rId4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33400" y="2051252"/>
            <a:ext cx="4572000" cy="1966170"/>
          </a:xfrm>
          <a:prstGeom prst="rect">
            <a:avLst/>
          </a:prstGeom>
          <a:noFill/>
          <a:ln w="9525"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5486400" y="1286043"/>
            <a:ext cx="3200400" cy="3477875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/>
              <a:t>The distributed workforce requires professionals to adapt to a new work environment and routine. Knowledge workers must be fluent with communication technologies and able to collaborate well with others from diverse cultural backgrounds.</a:t>
            </a:r>
            <a:endParaRPr lang="en-US" sz="2000" dirty="0">
              <a:latin typeface="+mn-lt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 &gt; Distributed Workforce</a:t>
            </a:r>
          </a:p>
        </p:txBody>
      </p:sp>
    </p:spTree>
    <p:extLst>
      <p:ext uri="{BB962C8B-B14F-4D97-AF65-F5344CB8AC3E}">
        <p14:creationId xmlns:p14="http://schemas.microsoft.com/office/powerpoint/2010/main" xmlns="" val="2581815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86400" y="3236608"/>
            <a:ext cx="3200400" cy="2246769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Many businesses are finding that they can save significant amounts of time, effort, and money by hiring outside businesses to perform specialized tasks</a:t>
            </a:r>
            <a:r>
              <a:rPr lang="en-US" sz="2000" dirty="0" smtClean="0">
                <a:latin typeface="Arial"/>
                <a:cs typeface="Arial"/>
              </a:rPr>
              <a:t>.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486400" y="1404785"/>
            <a:ext cx="3200401" cy="1600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Outsourcing</a:t>
            </a:r>
            <a:r>
              <a:rPr lang="en-US" sz="2000" dirty="0"/>
              <a:t> refers to a business’ use of an outside company to take over portions of its workload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57200"/>
            <a:ext cx="8229600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Outsourcing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57200" y="1905561"/>
            <a:ext cx="4572000" cy="3046878"/>
          </a:xfrm>
          <a:prstGeom prst="rect">
            <a:avLst/>
          </a:prstGeom>
        </p:spPr>
      </p:pic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Pros and Cons of Outsourcing</a:t>
            </a:r>
            <a:endParaRPr lang="en-US" sz="1000" u="sng" dirty="0">
              <a:hlinkClick r:id="rId5"/>
            </a:endParaRPr>
          </a:p>
        </p:txBody>
      </p:sp>
      <p:sp>
        <p:nvSpPr>
          <p:cNvPr id="8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 &gt; Outsourcing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-26894" y="471488"/>
            <a:ext cx="8229600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Offshoring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 smtClean="0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457200" y="1890510"/>
            <a:ext cx="4114800" cy="195911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Offshoring</a:t>
            </a:r>
            <a:r>
              <a:rPr lang="en-US" sz="2000" dirty="0"/>
              <a:t> is a business practice that relocates an entire production line to another location, typically in another country, in order to enjoy cheaper labor, lower taxes, and other forms of lower overhead</a:t>
            </a:r>
            <a:r>
              <a:rPr lang="en-US" sz="2000" dirty="0" smtClean="0"/>
              <a:t>.</a:t>
            </a:r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  <a:p>
            <a:pPr marL="3175" indent="4763" eaLnBrk="1" hangingPunct="1">
              <a:buFontTx/>
              <a:buNone/>
            </a:pPr>
            <a:endParaRPr 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457200" y="4495800"/>
            <a:ext cx="8305800" cy="1015663"/>
          </a:xfrm>
          <a:prstGeom prst="rect">
            <a:avLst/>
          </a:prstGeom>
          <a:solidFill>
            <a:srgbClr val="65AA3B">
              <a:alpha val="15000"/>
            </a:srgb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latin typeface="Arial"/>
                <a:cs typeface="Arial"/>
              </a:rPr>
              <a:t>Offshoring is somewhat different from </a:t>
            </a:r>
            <a:r>
              <a:rPr lang="en-US" sz="2000" dirty="0" smtClean="0">
                <a:latin typeface="Arial"/>
                <a:cs typeface="Arial"/>
              </a:rPr>
              <a:t>outsourcing. </a:t>
            </a:r>
            <a:r>
              <a:rPr lang="en-US" sz="2000" dirty="0">
                <a:latin typeface="Arial"/>
                <a:cs typeface="Arial"/>
              </a:rPr>
              <a:t>With </a:t>
            </a:r>
            <a:r>
              <a:rPr lang="en-US" sz="2000" i="1" dirty="0">
                <a:latin typeface="Arial"/>
                <a:cs typeface="Arial"/>
              </a:rPr>
              <a:t>outsourcing</a:t>
            </a:r>
            <a:r>
              <a:rPr lang="en-US" sz="2000" dirty="0">
                <a:latin typeface="Arial"/>
                <a:cs typeface="Arial"/>
              </a:rPr>
              <a:t>, a portion of a work process is hired out. With </a:t>
            </a:r>
            <a:r>
              <a:rPr lang="en-US" sz="2000" i="1" dirty="0">
                <a:latin typeface="Arial"/>
                <a:cs typeface="Arial"/>
              </a:rPr>
              <a:t>offshoring</a:t>
            </a:r>
            <a:r>
              <a:rPr lang="en-US" sz="2000" dirty="0">
                <a:latin typeface="Arial"/>
                <a:cs typeface="Arial"/>
              </a:rPr>
              <a:t>, entire production lines are relocated to another country. 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3"/>
              </a:rPr>
              <a:t>Video: No Logo: Brands, Globalization &amp; Resistance</a:t>
            </a:r>
            <a:endParaRPr lang="en-US" sz="1000" u="sng" dirty="0">
              <a:hlinkClick r:id="rId4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4876800" y="1611243"/>
            <a:ext cx="3901440" cy="2517648"/>
          </a:xfrm>
          <a:prstGeom prst="rect">
            <a:avLst/>
          </a:prstGeom>
        </p:spPr>
      </p:pic>
      <p:sp>
        <p:nvSpPr>
          <p:cNvPr id="9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 &gt; Offshoring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4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457200"/>
            <a:ext cx="9144000" cy="71596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41313" eaLnBrk="1" hangingPunct="1"/>
            <a:r>
              <a:rPr lang="en-US" sz="4000" dirty="0" smtClean="0"/>
              <a:t>International Business Models</a:t>
            </a:r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body" sz="half" idx="4294967295"/>
          </p:nvPr>
        </p:nvSpPr>
        <p:spPr bwMode="auto">
          <a:xfrm>
            <a:off x="5334000" y="1315638"/>
            <a:ext cx="3352800" cy="1981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en-US" sz="2000" b="1" dirty="0"/>
              <a:t>International business models</a:t>
            </a:r>
            <a:r>
              <a:rPr lang="en-US" sz="2000" dirty="0"/>
              <a:t> include methods of engaging in international business ranging from basic import/export to fully transnational businesses</a:t>
            </a:r>
            <a:r>
              <a:rPr lang="en-US" sz="2000" dirty="0" smtClean="0"/>
              <a:t>.</a:t>
            </a:r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  <a:p>
            <a:pPr marL="3175" indent="4763" eaLnBrk="1" hangingPunct="1">
              <a:buFontTx/>
              <a:buNone/>
            </a:pPr>
            <a:endParaRPr lang="en-US" sz="20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4418339"/>
              </p:ext>
            </p:extLst>
          </p:nvPr>
        </p:nvGraphicFramePr>
        <p:xfrm>
          <a:off x="533400" y="1524000"/>
          <a:ext cx="4724400" cy="4062275"/>
        </p:xfrm>
        <a:graphic>
          <a:graphicData uri="http://schemas.openxmlformats.org/drawingml/2006/table">
            <a:tbl>
              <a:tblPr/>
              <a:tblGrid>
                <a:gridCol w="1219200"/>
                <a:gridCol w="3505200"/>
              </a:tblGrid>
              <a:tr h="23515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Company </a:t>
                      </a:r>
                      <a:r>
                        <a:rPr lang="en-US" sz="1400" b="1" dirty="0" smtClean="0">
                          <a:latin typeface="Arial"/>
                          <a:ea typeface="Times New Roman"/>
                          <a:cs typeface="Arial"/>
                        </a:rPr>
                        <a:t>Type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latin typeface="Arial"/>
                          <a:ea typeface="Times New Roman"/>
                          <a:cs typeface="Arial"/>
                        </a:rPr>
                        <a:t>Description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CC"/>
                    </a:solidFill>
                  </a:tcPr>
                </a:tc>
              </a:tr>
              <a:tr h="755449">
                <a:tc>
                  <a:txBody>
                    <a:bodyPr/>
                    <a:lstStyle/>
                    <a:p>
                      <a:pPr marL="0" marR="0" indent="-18288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Times New Roman"/>
                          <a:cs typeface="Arial"/>
                        </a:rPr>
                        <a:t>International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Maintains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management and operations in its home country, exporting or importing products to and from other countries.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40598">
                <a:tc>
                  <a:txBody>
                    <a:bodyPr/>
                    <a:lstStyle/>
                    <a:p>
                      <a:pPr marL="0" marR="0" indent="-18288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Times New Roman"/>
                          <a:cs typeface="Arial"/>
                        </a:rPr>
                        <a:t>Multinational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Maintains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management in its home country and is supported by operations distributed across several countries.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Typically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market products specifically to satisfy the needs of their customers in different countries.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74971">
                <a:tc>
                  <a:txBody>
                    <a:bodyPr/>
                    <a:lstStyle/>
                    <a:p>
                      <a:pPr marL="0" marR="0" indent="-18288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Times New Roman"/>
                          <a:cs typeface="Arial"/>
                        </a:rPr>
                        <a:t>Global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Similar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to a multinational company except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markets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its brand and products in the same way across all countries, regardless of cultural differences.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6506">
                <a:tc>
                  <a:txBody>
                    <a:bodyPr/>
                    <a:lstStyle/>
                    <a:p>
                      <a:pPr marL="0" marR="0" indent="-182880" algn="ctr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i="1" dirty="0" smtClean="0">
                          <a:latin typeface="Arial"/>
                          <a:ea typeface="Times New Roman"/>
                          <a:cs typeface="Arial"/>
                        </a:rPr>
                        <a:t>Transnational</a:t>
                      </a:r>
                      <a:endParaRPr lang="en-US" sz="1400" dirty="0"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Has </a:t>
                      </a:r>
                      <a:r>
                        <a:rPr lang="en-US" sz="1400" dirty="0">
                          <a:effectLst/>
                          <a:latin typeface="Arial"/>
                          <a:ea typeface="Times New Roman"/>
                          <a:cs typeface="Arial"/>
                        </a:rPr>
                        <a:t>complex management distributed across multiple countries and operations. Often it is difficult to name a home </a:t>
                      </a:r>
                      <a:r>
                        <a:rPr lang="en-US" sz="1400" dirty="0" smtClean="0">
                          <a:effectLst/>
                          <a:latin typeface="Arial"/>
                          <a:ea typeface="Times New Roman"/>
                          <a:cs typeface="Arial"/>
                        </a:rPr>
                        <a:t>country.</a:t>
                      </a:r>
                      <a:endParaRPr lang="en-US" sz="1400" dirty="0">
                        <a:effectLst/>
                        <a:latin typeface="Arial"/>
                        <a:ea typeface="Cambria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448300" y="3453063"/>
            <a:ext cx="3200400" cy="2133211"/>
          </a:xfrm>
          <a:prstGeom prst="rect">
            <a:avLst/>
          </a:prstGeom>
        </p:spPr>
      </p:pic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4572000" y="5715000"/>
            <a:ext cx="4343400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600" dirty="0"/>
              <a:t>Links:</a:t>
            </a:r>
          </a:p>
          <a:p>
            <a:pPr algn="r"/>
            <a:r>
              <a:rPr lang="en-US" sz="1000" u="sng" dirty="0" smtClean="0">
                <a:hlinkClick r:id="rId4"/>
              </a:rPr>
              <a:t>Video: Learning Global Business Working at Intel in Shanghai</a:t>
            </a:r>
            <a:endParaRPr lang="en-US" sz="1000" u="sng" dirty="0">
              <a:hlinkClick r:id="rId5"/>
            </a:endParaRPr>
          </a:p>
        </p:txBody>
      </p:sp>
      <p:sp>
        <p:nvSpPr>
          <p:cNvPr id="10" name="Text Placeholder 5"/>
          <p:cNvSpPr txBox="1">
            <a:spLocks/>
          </p:cNvSpPr>
          <p:nvPr/>
        </p:nvSpPr>
        <p:spPr bwMode="auto">
          <a:xfrm>
            <a:off x="457200" y="6248400"/>
            <a:ext cx="5334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dirty="0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 &gt; International Business Models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691236584"/>
              </p:ext>
            </p:extLst>
          </p:nvPr>
        </p:nvGraphicFramePr>
        <p:xfrm>
          <a:off x="609600" y="1752600"/>
          <a:ext cx="6096000" cy="384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0"/>
              </a:tblGrid>
              <a:tr h="640080">
                <a:tc>
                  <a:txBody>
                    <a:bodyPr/>
                    <a:lstStyle/>
                    <a:p>
                      <a:r>
                        <a:rPr lang="en-US" sz="4000" b="1" kern="1200" dirty="0" smtClean="0">
                          <a:solidFill>
                            <a:srgbClr val="00AFD7"/>
                          </a:solidFill>
                          <a:latin typeface="+mj-lt"/>
                          <a:ea typeface="+mn-ea"/>
                          <a:cs typeface="+mn-cs"/>
                        </a:rPr>
                        <a:t>Terms</a:t>
                      </a:r>
                      <a:endParaRPr lang="en-US" sz="4000" dirty="0">
                        <a:solidFill>
                          <a:srgbClr val="00AFD7"/>
                        </a:solidFill>
                        <a:latin typeface="+mj-lt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Globalization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Distributed workforce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Outsourcing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Insourcing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Offshoring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Business Models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International company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Multinational company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Global</a:t>
                      </a:r>
                      <a:r>
                        <a:rPr lang="en-US" sz="1800" i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company</a:t>
                      </a:r>
                      <a:endParaRPr lang="en-US" sz="1800" i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lstStyle/>
                    <a:p>
                      <a:pPr marL="228600" marR="0" indent="-174625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Transnational company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Text Placeholder 5"/>
          <p:cNvSpPr txBox="1">
            <a:spLocks/>
          </p:cNvSpPr>
          <p:nvPr/>
        </p:nvSpPr>
        <p:spPr bwMode="auto">
          <a:xfrm>
            <a:off x="457200" y="6248400"/>
            <a:ext cx="74676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Tx/>
              <a:buNone/>
            </a:pPr>
            <a:r>
              <a:rPr lang="en-US" sz="1100" b="1" smtClean="0">
                <a:solidFill>
                  <a:srgbClr val="65AA3B"/>
                </a:solidFill>
              </a:rPr>
              <a:t>Issues </a:t>
            </a:r>
            <a:r>
              <a:rPr lang="en-US" sz="1100" b="1" dirty="0" smtClean="0">
                <a:solidFill>
                  <a:srgbClr val="65AA3B"/>
                </a:solidFill>
              </a:rPr>
              <a:t>&gt; Globalization &gt; See your eBook for more information about these terms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0" y="457200"/>
            <a:ext cx="9144000" cy="12954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1588" eaLnBrk="1" hangingPunct="1">
              <a:buFontTx/>
              <a:buNone/>
            </a:pPr>
            <a:r>
              <a:rPr lang="en-US" sz="6600" b="1" dirty="0" smtClean="0">
                <a:solidFill>
                  <a:srgbClr val="00AFD7"/>
                </a:solidFill>
                <a:latin typeface="Calibri" charset="0"/>
              </a:rPr>
              <a:t>Globalization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80349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T3_Theme1">
  <a:themeElements>
    <a:clrScheme name="1_CT3_Them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T3_Theme1">
      <a:majorFont>
        <a:latin typeface="Calibri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1_CT3_Them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T3_Them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T3_Them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8569</TotalTime>
  <Words>444</Words>
  <Application>Microsoft Office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1_CT3_Theme1</vt:lpstr>
      <vt:lpstr>Image</vt:lpstr>
      <vt:lpstr>Slide 1</vt:lpstr>
      <vt:lpstr>Distributed Workforce </vt:lpstr>
      <vt:lpstr>Outsourcing </vt:lpstr>
      <vt:lpstr>Offshoring   </vt:lpstr>
      <vt:lpstr>International Business Models</vt:lpstr>
      <vt:lpstr>Slide 6</vt:lpstr>
    </vt:vector>
  </TitlesOfParts>
  <Company>Course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Globalization</dc:title>
  <dc:creator>Brenda Jacobsen</dc:creator>
  <cp:lastModifiedBy>Ang</cp:lastModifiedBy>
  <cp:revision>134</cp:revision>
  <cp:lastPrinted>2012-05-14T19:53:22Z</cp:lastPrinted>
  <dcterms:created xsi:type="dcterms:W3CDTF">2011-03-09T18:57:47Z</dcterms:created>
  <dcterms:modified xsi:type="dcterms:W3CDTF">2013-06-14T18:53:26Z</dcterms:modified>
</cp:coreProperties>
</file>