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92" r:id="rId2"/>
    <p:sldId id="310" r:id="rId3"/>
    <p:sldId id="277" r:id="rId4"/>
    <p:sldId id="302" r:id="rId5"/>
    <p:sldId id="269" r:id="rId6"/>
    <p:sldId id="311" r:id="rId7"/>
    <p:sldId id="265" r:id="rId8"/>
    <p:sldId id="31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5AA3B"/>
    <a:srgbClr val="00A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2E40A8-0665-46B3-8CCB-A1CFB9038A2B}" type="datetime1">
              <a:rPr lang="en-US"/>
              <a:pPr/>
              <a:t>6/14/2013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BC674F-20A2-4686-9054-BE99C3A929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19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62EF78-0F17-418B-B17A-9A69E7CBD534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F5187F-B73C-45BA-8772-9C7B1E59C399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3437A0-CA05-4087-874C-19C4088AB3B5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CE5463-92D7-4712-AF20-0B0FDAAEEB50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1443A0-355D-483E-9138-B3C6F95D9E1A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DFB732-2B1E-4C3B-929C-4612A05CD845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812105-B279-4035-9817-2E08FB1131B6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62EF78-0F17-418B-B17A-9A69E7CBD534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52400" y="1133475"/>
          <a:ext cx="8991600" cy="5724525"/>
        </p:xfrm>
        <a:graphic>
          <a:graphicData uri="http://schemas.openxmlformats.org/presentationml/2006/ole">
            <p:oleObj spid="_x0000_s1065" name="Image" r:id="rId14" imgW="13714286" imgH="8584127" progId="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0" y="5976938"/>
          <a:ext cx="9144000" cy="881062"/>
        </p:xfrm>
        <a:graphic>
          <a:graphicData uri="http://schemas.openxmlformats.org/presentationml/2006/ole">
            <p:oleObj spid="_x0000_s1066" name="Image" r:id="rId15" imgW="13714286" imgH="1320635" progId="">
              <p:embed/>
            </p:oleObj>
          </a:graphicData>
        </a:graphic>
      </p:graphicFrame>
      <p:pic>
        <p:nvPicPr>
          <p:cNvPr id="1028" name="Picture 4" descr="EmergeGreen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FphzKESqz2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yamaha.com/musicproduc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fgvO7k-6ae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NsQe4GIi7A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lnPR90dJ3G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GNRYSdselk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4n0wOnLNXw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fCIB_vXUpt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sz="quarter" idx="4294967295"/>
          </p:nvPr>
        </p:nvSpPr>
        <p:spPr bwMode="auto">
          <a:xfrm>
            <a:off x="381000" y="2057400"/>
            <a:ext cx="3980329" cy="2362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…</a:t>
            </a:r>
            <a:r>
              <a:rPr lang="en-US" i="1" dirty="0" smtClean="0"/>
              <a:t>is </a:t>
            </a:r>
            <a:r>
              <a:rPr lang="en-US" i="1" dirty="0"/>
              <a:t>a branch of philosophy that deals with issues of morality—consideration of which human actions and reactions are morally right and wrong.</a:t>
            </a:r>
          </a:p>
        </p:txBody>
      </p:sp>
      <p:sp>
        <p:nvSpPr>
          <p:cNvPr id="14341" name="Text Placeholder 5"/>
          <p:cNvSpPr>
            <a:spLocks noGrp="1"/>
          </p:cNvSpPr>
          <p:nvPr>
            <p:ph type="body" sz="quarter" idx="4294967295"/>
          </p:nvPr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Ethics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921366"/>
              </p:ext>
            </p:extLst>
          </p:nvPr>
        </p:nvGraphicFramePr>
        <p:xfrm>
          <a:off x="533400" y="4648200"/>
          <a:ext cx="6400800" cy="132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251"/>
                <a:gridCol w="2708549"/>
              </a:tblGrid>
              <a:tr h="320040">
                <a:tc gridSpan="2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this section: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Personal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Computer Ethics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Accessible Computing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Professional Computer Ethics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Green Computing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Governmental Computer Ethics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Digital Divide</a:t>
                      </a:r>
                      <a:endParaRPr lang="en-US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Anonymous vs North Korea</a:t>
            </a:r>
            <a:endParaRPr lang="en-US" sz="1000" u="sng" dirty="0">
              <a:hlinkClick r:id="rId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0" y="1887443"/>
            <a:ext cx="4114800" cy="270211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334000" y="1881981"/>
            <a:ext cx="3352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Personal computer ethics</a:t>
            </a:r>
            <a:r>
              <a:rPr lang="en-US" sz="2000" dirty="0"/>
              <a:t> refers to the responsible use of computers by individuals outside of professional environments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7" name="Picture 6" descr="I05.01NEW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" y="1289014"/>
            <a:ext cx="4404360" cy="2938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343400"/>
            <a:ext cx="8229600" cy="132343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Computer users face many ethical choices in their casual use of today’s </a:t>
            </a:r>
            <a:r>
              <a:rPr lang="en-US" sz="2000" dirty="0" smtClean="0">
                <a:latin typeface="Arial"/>
                <a:cs typeface="Arial"/>
              </a:rPr>
              <a:t>technologies – it is </a:t>
            </a:r>
            <a:r>
              <a:rPr lang="en-US" sz="2000" dirty="0">
                <a:latin typeface="Arial"/>
                <a:cs typeface="Arial"/>
              </a:rPr>
              <a:t>important </a:t>
            </a:r>
            <a:r>
              <a:rPr lang="en-US" sz="2000" dirty="0" smtClean="0">
                <a:latin typeface="Arial"/>
                <a:cs typeface="Arial"/>
              </a:rPr>
              <a:t>to </a:t>
            </a:r>
            <a:r>
              <a:rPr lang="en-US" sz="2000" dirty="0">
                <a:latin typeface="Arial"/>
                <a:cs typeface="Arial"/>
              </a:rPr>
              <a:t>consider </a:t>
            </a:r>
            <a:r>
              <a:rPr lang="en-US" sz="2000" dirty="0" smtClean="0">
                <a:latin typeface="Arial"/>
                <a:cs typeface="Arial"/>
              </a:rPr>
              <a:t>actions </a:t>
            </a:r>
            <a:r>
              <a:rPr lang="en-US" sz="2000" dirty="0">
                <a:latin typeface="Arial"/>
                <a:cs typeface="Arial"/>
              </a:rPr>
              <a:t>carefully and intelligently to determine the course of action that best matches their own code of ethics and sense of responsibility. 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Personal Computer Ethics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Personal Computer Ethics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Digital Smarts: Behaving Ethically Online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800600"/>
            <a:ext cx="8229600" cy="83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Professional computer ethics</a:t>
            </a:r>
            <a:r>
              <a:rPr lang="en-US" sz="2000" dirty="0"/>
              <a:t> involves the ethical issues faced by professionals in their use of computer systems as part of their jobs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1000" y="1676400"/>
            <a:ext cx="41148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1462951"/>
            <a:ext cx="3657600" cy="317009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The ethical issues faced by professionals who use computer systems as part of their jobs include a responsibility to customers, coworkers, employers, and others with whom they interact and who are impacted in some way by their computer use on the job. 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Professional Computer Ethics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Professional Computer Ethics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Google Glass Already Banned ...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295400"/>
            <a:ext cx="3657600" cy="289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Governmental computer ethics</a:t>
            </a:r>
            <a:r>
              <a:rPr lang="en-US" sz="2000" dirty="0"/>
              <a:t> refers to a government’s responsibility to create laws to protect citizens from unethical computer use and provide citizens with equal access to computers and information technologies as well as their benefits.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48200" y="1371600"/>
            <a:ext cx="4114800" cy="27432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How FaceBook Changed the World The Arab Spring</a:t>
            </a:r>
            <a:endParaRPr lang="en-US" sz="1000" u="sng" dirty="0">
              <a:hlinkClick r:id="rId5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343400"/>
            <a:ext cx="8229600" cy="132343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Governments face many of the same ethical considerations as businesses with respect to their use of computers </a:t>
            </a:r>
            <a:r>
              <a:rPr lang="en-US" sz="2000" dirty="0" smtClean="0">
                <a:latin typeface="Arial"/>
                <a:cs typeface="Arial"/>
              </a:rPr>
              <a:t>and information systems. </a:t>
            </a:r>
            <a:r>
              <a:rPr lang="en-US" sz="2000" dirty="0">
                <a:latin typeface="Arial"/>
                <a:cs typeface="Arial"/>
              </a:rPr>
              <a:t>However, governments have the added responsibility of guiding the influence of technology on their population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Governmental Computer Ethics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Governmental Computer 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724400"/>
            <a:ext cx="8229600" cy="83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Accessible computing</a:t>
            </a:r>
            <a:r>
              <a:rPr lang="en-US" sz="2000" dirty="0"/>
              <a:t> refers to </a:t>
            </a:r>
            <a:r>
              <a:rPr lang="en-US" sz="2000" dirty="0" smtClean="0"/>
              <a:t>the provision of equal </a:t>
            </a:r>
            <a:r>
              <a:rPr lang="en-US" sz="2000" dirty="0"/>
              <a:t>access to computers and information technology for individuals with disabilities.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" y="1418366"/>
            <a:ext cx="4572000" cy="3060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8300" y="2162607"/>
            <a:ext cx="3276600" cy="1631216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Computer and information technologies must be designed in a manner that is easily accessible to all users. 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Accessible Computing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Accessible Computing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Why Learn Web Accessibility?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495800"/>
            <a:ext cx="82296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Green computing</a:t>
            </a:r>
            <a:r>
              <a:rPr lang="en-US" sz="2000" dirty="0"/>
              <a:t> refers to the efforts of individuals, businesses, and governments to utilize environmentally conscious practices in the manufacturing and use of digital technologies.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0" y="1689893"/>
            <a:ext cx="3657600" cy="2438400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Computer Recycling - Intercon Solutions</a:t>
            </a:r>
            <a:endParaRPr lang="en-US" sz="1000" u="sng" dirty="0">
              <a:hlinkClick r:id="rId5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Green Computing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Green Computing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19953" y="1701799"/>
            <a:ext cx="3657600" cy="24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725117"/>
            <a:ext cx="36576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</a:t>
            </a:r>
            <a:r>
              <a:rPr lang="en-US" sz="2000" b="1" dirty="0"/>
              <a:t> digital divide</a:t>
            </a:r>
            <a:r>
              <a:rPr lang="en-US" sz="2000" dirty="0"/>
              <a:t> refers to the social and economic gap between those who have access to computers and the Internet and those who do not.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4397375" cy="3505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What is the "digital divide?"</a:t>
            </a:r>
            <a:endParaRPr lang="en-US" sz="1000" u="sng" dirty="0">
              <a:hlinkClick r:id="rId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258270"/>
            <a:ext cx="3657600" cy="132343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There are digital divides based on </a:t>
            </a:r>
            <a:r>
              <a:rPr lang="en-US" sz="2000" dirty="0" smtClean="0"/>
              <a:t>gender, </a:t>
            </a:r>
            <a:r>
              <a:rPr lang="en-US" sz="2000" dirty="0"/>
              <a:t>ethnicity, race, age, income, location, and disability. </a:t>
            </a:r>
            <a:endParaRPr lang="en-US" sz="2000" dirty="0">
              <a:latin typeface="+mn-lt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Digital Divide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Digital 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696193"/>
              </p:ext>
            </p:extLst>
          </p:nvPr>
        </p:nvGraphicFramePr>
        <p:xfrm>
          <a:off x="533400" y="1600200"/>
          <a:ext cx="3657600" cy="352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4000" b="1" kern="1200" dirty="0" smtClean="0">
                          <a:solidFill>
                            <a:srgbClr val="00AFD7"/>
                          </a:solidFill>
                          <a:latin typeface="+mj-lt"/>
                          <a:ea typeface="+mn-ea"/>
                          <a:cs typeface="+mn-cs"/>
                        </a:rPr>
                        <a:t>Terms</a:t>
                      </a:r>
                      <a:endParaRPr lang="en-US" sz="4000" dirty="0">
                        <a:solidFill>
                          <a:srgbClr val="00AFD7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Ethics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Hactivists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Computer Ethics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Computer Ethics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Governmental Computer Ethics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Accessible Computing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Green Computing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E-waste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Divide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5"/>
          <p:cNvSpPr txBox="1">
            <a:spLocks/>
          </p:cNvSpPr>
          <p:nvPr/>
        </p:nvSpPr>
        <p:spPr bwMode="auto">
          <a:xfrm>
            <a:off x="457200" y="6248400"/>
            <a:ext cx="7924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Ethics &gt; See your eBook for more information about these terms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xmlns="" val="2686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T3_Theme1">
  <a:themeElements>
    <a:clrScheme name="1_CT3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T3_Theme1">
      <a:majorFont>
        <a:latin typeface="Calibri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T3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8351</TotalTime>
  <Words>521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1_CT3_Theme1</vt:lpstr>
      <vt:lpstr>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</dc:title>
  <dc:subject>Ethics</dc:subject>
  <dc:creator>Brenda Jacobsen</dc:creator>
  <cp:lastModifiedBy>Ang</cp:lastModifiedBy>
  <cp:revision>140</cp:revision>
  <dcterms:created xsi:type="dcterms:W3CDTF">2011-03-09T18:54:25Z</dcterms:created>
  <dcterms:modified xsi:type="dcterms:W3CDTF">2013-06-14T18:52:56Z</dcterms:modified>
</cp:coreProperties>
</file>