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9"/>
  </p:notesMasterIdLst>
  <p:sldIdLst>
    <p:sldId id="292" r:id="rId2"/>
    <p:sldId id="306" r:id="rId3"/>
    <p:sldId id="321" r:id="rId4"/>
    <p:sldId id="324" r:id="rId5"/>
    <p:sldId id="323" r:id="rId6"/>
    <p:sldId id="325" r:id="rId7"/>
    <p:sldId id="326" r:id="rId8"/>
    <p:sldId id="327" r:id="rId9"/>
    <p:sldId id="328" r:id="rId10"/>
    <p:sldId id="320" r:id="rId11"/>
    <p:sldId id="257" r:id="rId12"/>
    <p:sldId id="322" r:id="rId13"/>
    <p:sldId id="266" r:id="rId14"/>
    <p:sldId id="267" r:id="rId15"/>
    <p:sldId id="269" r:id="rId16"/>
    <p:sldId id="277" r:id="rId17"/>
    <p:sldId id="32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5AA3B"/>
    <a:srgbClr val="00AF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7A79E0-6403-4661-B2A9-5A63B1301C9E}" type="datetime1">
              <a:rPr lang="en-US"/>
              <a:pPr/>
              <a:t>6/14/2013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B025C9-DD6D-46C9-AB1B-44CB7681CF3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9839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D68C82-AA6E-428B-8D9A-406DFAAEA194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AA4BB2-8ACD-4183-9B3B-60FFD01FE82C}" type="slidenum">
              <a:rPr lang="en-US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6C2050-F0EF-4B15-982B-A85B26F2CBAB}" type="slidenum">
              <a:rPr lang="en-US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A2339B-30F6-40D8-B231-1C72E67EDC49}" type="slidenum">
              <a:rPr lang="en-US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749347-ED63-439A-B84A-746CB81C5384}" type="slidenum">
              <a:rPr lang="en-US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4E96A2-61F2-4395-8759-11AAAF9B5139}" type="slidenum">
              <a:rPr lang="en-US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1D4802-052D-46C4-8CCF-0DAF22E6122F}" type="slidenum">
              <a:rPr lang="en-US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AA4BB2-8ACD-4183-9B3B-60FFD01FE82C}" type="slidenum">
              <a:rPr lang="en-US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5197F6-4CA4-4F1A-88DE-F64B42764B32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FE8398-0A42-43DB-AAA8-E5AEDC6EDB67}" type="slidenum">
              <a:rPr lang="en-US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832773-084C-4B94-BBE5-3F9FF42D1A4A}" type="slidenum">
              <a:rPr lang="en-US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336FF9-8654-4F1C-8169-0AD7C7D1E5D5}" type="slidenum">
              <a:rPr lang="en-US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15E079-73B7-4FD5-8DD3-9062DA3114DB}" type="slidenum">
              <a:rPr lang="en-US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FEF59D-7935-494D-B17A-04D1BDE72A47}" type="slidenum">
              <a:rPr lang="en-US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ACE57E-184E-4018-892F-F3FBDE66B904}" type="slidenum">
              <a:rPr lang="en-US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5197F6-4CA4-4F1A-88DE-F64B42764B32}" type="slidenum">
              <a:rPr lang="en-US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6"/>
          <p:cNvGraphicFramePr>
            <a:graphicFrameLocks noChangeAspect="1"/>
          </p:cNvGraphicFramePr>
          <p:nvPr/>
        </p:nvGraphicFramePr>
        <p:xfrm>
          <a:off x="152400" y="1133475"/>
          <a:ext cx="8991600" cy="5724525"/>
        </p:xfrm>
        <a:graphic>
          <a:graphicData uri="http://schemas.openxmlformats.org/presentationml/2006/ole">
            <p:oleObj spid="_x0000_s1064" name="Image" r:id="rId14" imgW="13714286" imgH="8584127" progId="">
              <p:embed/>
            </p:oleObj>
          </a:graphicData>
        </a:graphic>
      </p:graphicFrame>
      <p:graphicFrame>
        <p:nvGraphicFramePr>
          <p:cNvPr id="1027" name="Object 13"/>
          <p:cNvGraphicFramePr>
            <a:graphicFrameLocks noChangeAspect="1"/>
          </p:cNvGraphicFramePr>
          <p:nvPr/>
        </p:nvGraphicFramePr>
        <p:xfrm>
          <a:off x="0" y="5976938"/>
          <a:ext cx="9144000" cy="881062"/>
        </p:xfrm>
        <a:graphic>
          <a:graphicData uri="http://schemas.openxmlformats.org/presentationml/2006/ole">
            <p:oleObj spid="_x0000_s1065" name="Image" r:id="rId15" imgW="13714286" imgH="1320635" progId="">
              <p:embed/>
            </p:oleObj>
          </a:graphicData>
        </a:graphic>
      </p:graphicFrame>
      <p:pic>
        <p:nvPicPr>
          <p:cNvPr id="1028" name="Picture 4" descr="EmergeGreen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5908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amaha.com/musicproduction" TargetMode="External"/><Relationship Id="rId5" Type="http://schemas.openxmlformats.org/officeDocument/2006/relationships/hyperlink" Target="http://youtu.be/dr7IxQeXr7g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GDKXT1ZhEg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www.yamaha.com/musicproductio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maha.com/musicproduction" TargetMode="External"/><Relationship Id="rId2" Type="http://schemas.openxmlformats.org/officeDocument/2006/relationships/hyperlink" Target="http://youtu.be/diy7rkWkDt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qAPQ8wuzJ0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GnNh_5VYVn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rNsrl86inpo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KMiF77aHm8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PW8rgKLPHM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nNbj2G3GmA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www.yamaha.com/musicproducti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yND4k4NM0q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oJFdaIfNy3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1uIzS1uCOc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381000" y="1943100"/>
            <a:ext cx="4724400" cy="152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… (</a:t>
            </a:r>
            <a:r>
              <a:rPr lang="en-US" b="1" dirty="0"/>
              <a:t>AI)</a:t>
            </a:r>
            <a:r>
              <a:rPr lang="en-US" dirty="0"/>
              <a:t> refers to the art and science of creating computer systems that simulate human thought and behavior.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0" y="457200"/>
            <a:ext cx="9144000" cy="106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indent="1588" eaLnBrk="1" hangingPunct="1"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Calibri" charset="0"/>
              </a:rPr>
              <a:t>Artificial Intelligence</a:t>
            </a:r>
          </a:p>
        </p:txBody>
      </p:sp>
      <p:pic>
        <p:nvPicPr>
          <p:cNvPr id="11" name="Picture Placeholder 10" descr="C11.00.00-a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62600" y="1600200"/>
            <a:ext cx="3394075" cy="2209800"/>
          </a:xfrm>
          <a:prstGeom prst="rect">
            <a:avLst/>
          </a:prstGeom>
          <a:ln>
            <a:miter lim="800000"/>
            <a:headEnd/>
            <a:tailEnd/>
          </a:ln>
          <a:effectLst>
            <a:outerShdw blurRad="63500" dist="101600" dir="2700000" rotWithShape="0">
              <a:srgbClr val="000000">
                <a:alpha val="42999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60675" y="3639671"/>
            <a:ext cx="3422650" cy="22733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4709972"/>
              </p:ext>
            </p:extLst>
          </p:nvPr>
        </p:nvGraphicFramePr>
        <p:xfrm>
          <a:off x="457200" y="4970780"/>
          <a:ext cx="2279650" cy="960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9650"/>
              </a:tblGrid>
              <a:tr h="3200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 this section: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AI Methodologies</a:t>
                      </a:r>
                      <a:endParaRPr lang="en-US" b="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AI Applications</a:t>
                      </a:r>
                      <a:endParaRPr lang="en-US" b="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5"/>
              </a:rPr>
              <a:t>Video: A: This Computer Could Defeat You at 'Jeopardy!'</a:t>
            </a:r>
            <a:endParaRPr lang="en-US" sz="1000" u="sng" dirty="0">
              <a:hlinkClick r:id="rId6"/>
            </a:endParaRPr>
          </a:p>
        </p:txBody>
      </p:sp>
      <p:sp>
        <p:nvSpPr>
          <p:cNvPr id="12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Artificial Intelligence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457200" y="2246312"/>
            <a:ext cx="36576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… </a:t>
            </a:r>
            <a:r>
              <a:rPr lang="en-US" dirty="0" smtClean="0"/>
              <a:t>are </a:t>
            </a:r>
            <a:r>
              <a:rPr lang="en-US" dirty="0"/>
              <a:t>ways in which AI methodologies are applied to solve problems and provide services.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i="1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i="1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i="1" dirty="0" smtClean="0"/>
          </a:p>
        </p:txBody>
      </p:sp>
      <p:sp>
        <p:nvSpPr>
          <p:cNvPr id="30724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0" y="457200"/>
            <a:ext cx="91440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indent="1588" eaLnBrk="1" hangingPunct="1"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Calibri" charset="0"/>
              </a:rPr>
              <a:t>AI Applications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3534113"/>
              </p:ext>
            </p:extLst>
          </p:nvPr>
        </p:nvGraphicFramePr>
        <p:xfrm>
          <a:off x="457200" y="4626376"/>
          <a:ext cx="5600700" cy="1325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02000"/>
                <a:gridCol w="2298700"/>
              </a:tblGrid>
              <a:tr h="320040">
                <a:tc gridSpan="2"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 this section: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Robotics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Pattern Recognition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Computer Vision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Intelligent Agent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Natural Language Processing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Artificial Creativity</a:t>
                      </a:r>
                      <a:endParaRPr lang="en-US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Artificial Intelligence &gt; AI Applications</a:t>
            </a:r>
          </a:p>
        </p:txBody>
      </p:sp>
      <p:pic>
        <p:nvPicPr>
          <p:cNvPr id="4098" name="Picture 2" descr="G:\Pages\Images\11 ArtificialIntelligenceImages\C11.02.00_144473561 size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25788" y="2060829"/>
            <a:ext cx="4114800" cy="27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eaLnBrk="1" hangingPunct="1"/>
            <a:r>
              <a:rPr lang="en-US" sz="4000" dirty="0" smtClean="0"/>
              <a:t>Robotics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93058" y="1295400"/>
            <a:ext cx="8193741" cy="10117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Robotics </a:t>
            </a:r>
            <a:r>
              <a:rPr lang="en-US" sz="2000" dirty="0"/>
              <a:t>involves developing mechanical or computer devices to perform tasks that require a high degree of precision or are tedious or hazardous for humans</a:t>
            </a:r>
            <a:r>
              <a:rPr lang="en-US" sz="2000" dirty="0" smtClean="0"/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dirty="0" smtClean="0"/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4800600" y="3742203"/>
            <a:ext cx="3886200" cy="707886"/>
          </a:xfrm>
          <a:prstGeom prst="rect">
            <a:avLst/>
          </a:prstGeom>
          <a:solidFill>
            <a:srgbClr val="65AA3B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 smtClean="0"/>
              <a:t>Honda’s ASIMO is the world’s most advanced humanoid robot.</a:t>
            </a:r>
            <a:endParaRPr lang="en-US" sz="2000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3"/>
              </a:rPr>
              <a:t>Video: Ball-catching robot</a:t>
            </a:r>
            <a:endParaRPr lang="en-US" sz="1000" u="sng" dirty="0">
              <a:hlinkClick r:id="rId4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Artificial Intelligence &gt; AI Applications &gt; Robotics</a:t>
            </a:r>
          </a:p>
        </p:txBody>
      </p:sp>
      <p:pic>
        <p:nvPicPr>
          <p:cNvPr id="5122" name="Picture 2" descr="G:\Pages\Images\11 ArtificialIntelligenceImages\C11.02.01_kyodowc038533 size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3058" y="2307103"/>
            <a:ext cx="4114800" cy="357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868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eaLnBrk="1" hangingPunct="1"/>
            <a:r>
              <a:rPr lang="en-US" dirty="0" smtClean="0"/>
              <a:t>Computer Vision</a:t>
            </a:r>
          </a:p>
        </p:txBody>
      </p:sp>
      <p:sp>
        <p:nvSpPr>
          <p:cNvPr id="412680" name="Text Box 8"/>
          <p:cNvSpPr txBox="1">
            <a:spLocks noChangeArrowheads="1"/>
          </p:cNvSpPr>
          <p:nvPr/>
        </p:nvSpPr>
        <p:spPr bwMode="auto">
          <a:xfrm>
            <a:off x="4563035" y="3733800"/>
            <a:ext cx="4114800" cy="1631216"/>
          </a:xfrm>
          <a:prstGeom prst="rect">
            <a:avLst/>
          </a:prstGeom>
          <a:solidFill>
            <a:srgbClr val="65AA3B">
              <a:alpha val="15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/>
              <a:t>Computer vision enables software to react to visual input. Computer vision systems are also being developed to assist in human sight. </a:t>
            </a:r>
            <a:endParaRPr lang="en-US" sz="2000" dirty="0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4572000" y="1524000"/>
            <a:ext cx="4114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Computer vision</a:t>
            </a:r>
            <a:r>
              <a:rPr lang="en-US" sz="2000" dirty="0"/>
              <a:t> combines hardware (cameras and scanners) and AI software that permit computers to capture, store, and interpret visual images and pictures.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2"/>
              </a:rPr>
              <a:t>Video: Link not working!!!</a:t>
            </a:r>
            <a:endParaRPr lang="en-US" sz="1000" u="sng" dirty="0">
              <a:hlinkClick r:id="rId3"/>
            </a:endParaRPr>
          </a:p>
        </p:txBody>
      </p:sp>
      <p:sp>
        <p:nvSpPr>
          <p:cNvPr id="12" name="Text Placeholder 5"/>
          <p:cNvSpPr txBox="1">
            <a:spLocks/>
          </p:cNvSpPr>
          <p:nvPr/>
        </p:nvSpPr>
        <p:spPr bwMode="auto">
          <a:xfrm>
            <a:off x="457200" y="6248400"/>
            <a:ext cx="77724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Artificial Intelligence &gt; AI Applications &gt; Computer Vision</a:t>
            </a:r>
          </a:p>
        </p:txBody>
      </p:sp>
      <p:pic>
        <p:nvPicPr>
          <p:cNvPr id="6146" name="Picture 2" descr="G:\Pages\Images\11 ArtificialIntelligenceImages\C11.02.02_apaphotos166352 size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032" y="2558091"/>
            <a:ext cx="3630168" cy="174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eaLnBrk="1" hangingPunct="1"/>
            <a:r>
              <a:rPr lang="en-US" sz="4000" dirty="0" smtClean="0"/>
              <a:t>Natural Language Processing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305300" y="1295400"/>
            <a:ext cx="4343400" cy="1295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Natural language processing</a:t>
            </a:r>
            <a:r>
              <a:rPr lang="en-US" sz="2000" dirty="0"/>
              <a:t> uses AI techniques to enable computers to generate and understand natural human languages, such as English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8" name="Content Placeholder 7" descr="C11.03.03-a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9600" y="1840706"/>
            <a:ext cx="3146425" cy="317658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Dragon 11 in action</a:t>
            </a:r>
            <a:endParaRPr lang="en-US" sz="1000" u="sng" dirty="0">
              <a:hlinkClick r:id="rId5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38600" y="2931855"/>
            <a:ext cx="4876800" cy="2554545"/>
          </a:xfrm>
          <a:prstGeom prst="rect">
            <a:avLst/>
          </a:prstGeom>
          <a:solidFill>
            <a:srgbClr val="65AA3B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Natural language processing has become popular in collecting user input over phone </a:t>
            </a:r>
            <a:r>
              <a:rPr lang="en-US" sz="2000" dirty="0" smtClean="0"/>
              <a:t>systems, in mobile phones </a:t>
            </a:r>
            <a:r>
              <a:rPr lang="en-US" sz="2000" dirty="0"/>
              <a:t>for automatic dialing and issuing </a:t>
            </a:r>
            <a:r>
              <a:rPr lang="en-US" sz="2000" dirty="0" smtClean="0"/>
              <a:t>commands, and for </a:t>
            </a:r>
            <a:r>
              <a:rPr lang="en-US" sz="2000" dirty="0"/>
              <a:t>individuals who cannot use a keyboard and mouse because they are disabled or because their hands are needed for other work. </a:t>
            </a:r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457200" y="6248400"/>
            <a:ext cx="77724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Artificial Intelligence &gt; AI Applications &gt; Natural Language 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eaLnBrk="1" hangingPunct="1"/>
            <a:r>
              <a:rPr lang="en-US" sz="4000" dirty="0" smtClean="0"/>
              <a:t>Pattern Recognition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6062774" y="1353670"/>
            <a:ext cx="2743200" cy="199016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Pattern recognition</a:t>
            </a:r>
            <a:r>
              <a:rPr lang="en-US" sz="2000" dirty="0"/>
              <a:t> is an area of AI that develops systems that are trained to recognize patterns in data</a:t>
            </a:r>
            <a:r>
              <a:rPr lang="en-US" sz="2000" dirty="0" smtClean="0"/>
              <a:t>.</a:t>
            </a:r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0212" y="1676400"/>
            <a:ext cx="5360988" cy="35052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Facial recognition camera that tracks your shopping habits</a:t>
            </a:r>
            <a:endParaRPr lang="en-US" sz="1000" u="sng" dirty="0">
              <a:hlinkClick r:id="rId5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314269"/>
              </p:ext>
            </p:extLst>
          </p:nvPr>
        </p:nvGraphicFramePr>
        <p:xfrm>
          <a:off x="6096000" y="3657600"/>
          <a:ext cx="2685901" cy="1722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5901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Types</a:t>
                      </a:r>
                      <a:r>
                        <a:rPr lang="en-US" sz="2000" b="1" baseline="0" dirty="0" smtClean="0"/>
                        <a:t> of Pattern Recognition</a:t>
                      </a:r>
                      <a:endParaRPr lang="en-US" sz="2000" b="1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A3B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Speech Recognition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A3B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Handwriting Recognition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A3B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Facial</a:t>
                      </a:r>
                      <a:r>
                        <a:rPr lang="en-US" sz="1800" baseline="0" dirty="0" smtClean="0"/>
                        <a:t> Recognition</a:t>
                      </a:r>
                      <a:endParaRPr lang="en-US" sz="18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A3B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457200" y="6248400"/>
            <a:ext cx="77724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Artificial Intelligence &gt; AI Applications &gt; Pattern Recognition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eaLnBrk="1" hangingPunct="1"/>
            <a:r>
              <a:rPr lang="en-US" sz="4000" dirty="0" smtClean="0"/>
              <a:t>Intelligent Agent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609664" y="1447800"/>
            <a:ext cx="3200400" cy="2286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An </a:t>
            </a:r>
            <a:r>
              <a:rPr lang="en-US" sz="2000" b="1" dirty="0"/>
              <a:t>intelligent agent</a:t>
            </a:r>
            <a:r>
              <a:rPr lang="en-US" sz="2000" dirty="0"/>
              <a:t>, </a:t>
            </a:r>
            <a:r>
              <a:rPr lang="en-US" sz="2000" i="1" dirty="0"/>
              <a:t>digital assistant</a:t>
            </a:r>
            <a:r>
              <a:rPr lang="en-US" sz="2000" dirty="0"/>
              <a:t>, or </a:t>
            </a:r>
            <a:r>
              <a:rPr lang="en-US" sz="2000" i="1" dirty="0"/>
              <a:t>bot</a:t>
            </a:r>
            <a:r>
              <a:rPr lang="en-US" sz="2000" dirty="0"/>
              <a:t>, consists of programs and a knowledge base used to perform a specific task for a person, a process, or another program</a:t>
            </a:r>
            <a:r>
              <a:rPr lang="en-US" sz="2000" dirty="0" smtClean="0"/>
              <a:t>.</a:t>
            </a:r>
          </a:p>
          <a:p>
            <a:pPr marL="3175" indent="4763" eaLnBrk="1" hangingPunct="1">
              <a:buFontTx/>
              <a:buNone/>
            </a:pPr>
            <a:endParaRPr lang="en-US" dirty="0" smtClean="0"/>
          </a:p>
          <a:p>
            <a:pPr marL="3175" indent="4763" eaLnBrk="1" hangingPunct="1">
              <a:buFontTx/>
              <a:buNone/>
            </a:pPr>
            <a:endParaRPr lang="en-US" dirty="0" smtClean="0"/>
          </a:p>
          <a:p>
            <a:pPr marL="3175" indent="4763" eaLnBrk="1" hangingPunct="1">
              <a:buFontTx/>
              <a:buNone/>
            </a:pPr>
            <a:endParaRPr lang="en-US" sz="20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" y="1790700"/>
            <a:ext cx="4781550" cy="3276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Apple - Introducing Siri on iPhone 4S</a:t>
            </a:r>
            <a:endParaRPr lang="en-US" sz="1000" u="sng" dirty="0">
              <a:hlinkClick r:id="rId5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562600" y="4191000"/>
            <a:ext cx="3294528" cy="1015663"/>
          </a:xfrm>
          <a:prstGeom prst="rect">
            <a:avLst/>
          </a:prstGeom>
          <a:solidFill>
            <a:srgbClr val="65AA3B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/>
              <a:t>Intelligent agents often </a:t>
            </a:r>
            <a:r>
              <a:rPr lang="en-US" sz="2000" dirty="0"/>
              <a:t>include a human persona and animated avatar form.</a:t>
            </a:r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457200" y="6248400"/>
            <a:ext cx="77724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Artificial Intelligence &gt; AI Applications &gt; Intelligent Agent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96875" eaLnBrk="1" hangingPunct="1"/>
            <a:r>
              <a:rPr lang="en-US" sz="4000" dirty="0" smtClean="0"/>
              <a:t>Artificial Creativity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838200" y="1828800"/>
            <a:ext cx="4419600" cy="1447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Artificial creativity</a:t>
            </a:r>
            <a:r>
              <a:rPr lang="en-US" sz="2000" dirty="0"/>
              <a:t> is a branch of AI that works to program computers to express themselves through art, music, poetry, and other outlets</a:t>
            </a:r>
            <a:r>
              <a:rPr lang="en-US" sz="2000" dirty="0" smtClean="0"/>
              <a:t>.</a:t>
            </a:r>
          </a:p>
          <a:p>
            <a:pPr marL="3175" indent="4763" eaLnBrk="1" hangingPunct="1">
              <a:buFontTx/>
              <a:buNone/>
            </a:pPr>
            <a:endParaRPr lang="en-US" dirty="0" smtClean="0"/>
          </a:p>
          <a:p>
            <a:pPr marL="3175" indent="4763" eaLnBrk="1" hangingPunct="1">
              <a:buFontTx/>
              <a:buNone/>
            </a:pPr>
            <a:endParaRPr lang="en-US" dirty="0" smtClean="0"/>
          </a:p>
        </p:txBody>
      </p:sp>
      <p:pic>
        <p:nvPicPr>
          <p:cNvPr id="8" name="Content Placeholder 7" descr="C11.03.06-a.jpg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37225" y="1447800"/>
            <a:ext cx="2692400" cy="3962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AI in the Art World</a:t>
            </a:r>
            <a:endParaRPr lang="en-US" sz="1000" u="sng" dirty="0">
              <a:hlinkClick r:id="rId5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62000" y="3530768"/>
            <a:ext cx="4495800" cy="1631216"/>
          </a:xfrm>
          <a:prstGeom prst="rect">
            <a:avLst/>
          </a:prstGeom>
          <a:solidFill>
            <a:srgbClr val="65AA3B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AI software </a:t>
            </a:r>
            <a:r>
              <a:rPr lang="en-US" sz="2000" dirty="0"/>
              <a:t>has become quite talented at creating works of art. The most useful output, however, is the insight it gives us into the workings of human creativity.</a:t>
            </a:r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457200" y="6248400"/>
            <a:ext cx="77724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Artificial Intelligence &gt; AI Applications &gt; Artificial Creativity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3835679"/>
              </p:ext>
            </p:extLst>
          </p:nvPr>
        </p:nvGraphicFramePr>
        <p:xfrm>
          <a:off x="457200" y="1447800"/>
          <a:ext cx="3308350" cy="454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08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00AFD7"/>
                          </a:solidFill>
                        </a:rPr>
                        <a:t>Terms </a:t>
                      </a:r>
                      <a:endParaRPr lang="en-US" sz="4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>
                        <a:buFont typeface="Arial" pitchFamily="34" charset="0"/>
                        <a:buChar char="•"/>
                      </a:pPr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AI Applications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Robotics</a:t>
                      </a:r>
                      <a:endParaRPr lang="en-US" sz="18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Computer Vision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Natural Language</a:t>
                      </a:r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Processing</a:t>
                      </a:r>
                      <a:endParaRPr lang="en-US" sz="18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Speech Recognition</a:t>
                      </a:r>
                      <a:endParaRPr lang="en-US" sz="18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Pattern Recognition</a:t>
                      </a:r>
                      <a:endParaRPr lang="en-US" sz="18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Handwriting Recognition</a:t>
                      </a:r>
                      <a:endParaRPr lang="en-US" sz="18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Facial Recognition</a:t>
                      </a:r>
                      <a:endParaRPr lang="en-US" sz="18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Intelligent Agent</a:t>
                      </a:r>
                      <a:endParaRPr lang="en-US" sz="18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Digital</a:t>
                      </a:r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Assistant</a:t>
                      </a:r>
                      <a:endParaRPr lang="en-US" sz="18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Bot</a:t>
                      </a:r>
                      <a:endParaRPr lang="en-US" sz="18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Artificial Creativity</a:t>
                      </a:r>
                      <a:endParaRPr lang="en-US" sz="18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457200"/>
            <a:ext cx="91440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588" eaLnBrk="1" hangingPunct="1">
              <a:buFontTx/>
              <a:buNone/>
            </a:pPr>
            <a:r>
              <a:rPr lang="en-US" sz="6600" b="1" smtClean="0">
                <a:solidFill>
                  <a:srgbClr val="00AFD7"/>
                </a:solidFill>
                <a:latin typeface="Calibri" charset="0"/>
              </a:rPr>
              <a:t>AI Applications</a:t>
            </a:r>
            <a:endParaRPr lang="en-US" sz="6600" b="1" dirty="0" smtClean="0">
              <a:solidFill>
                <a:srgbClr val="00AFD7"/>
              </a:solidFill>
              <a:latin typeface="Calibri" charset="0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457200" y="6248400"/>
            <a:ext cx="8458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Artificial Intelligence &gt; AI Applications &gt; See your eBook for more information about these terms</a:t>
            </a:r>
          </a:p>
        </p:txBody>
      </p:sp>
    </p:spTree>
    <p:extLst>
      <p:ext uri="{BB962C8B-B14F-4D97-AF65-F5344CB8AC3E}">
        <p14:creationId xmlns:p14="http://schemas.microsoft.com/office/powerpoint/2010/main" xmlns="" val="236974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609600" y="1828800"/>
            <a:ext cx="3810000" cy="2438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… </a:t>
            </a:r>
            <a:r>
              <a:rPr lang="en-US" dirty="0" smtClean="0"/>
              <a:t>consist </a:t>
            </a:r>
            <a:r>
              <a:rPr lang="en-US" dirty="0"/>
              <a:t>of the various approaches to AI research that generally fall under one of two categories: conventional AI or computational intelligence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6388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0" y="457200"/>
            <a:ext cx="91440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indent="0" eaLnBrk="1" hangingPunct="1"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Calibri" charset="0"/>
              </a:rPr>
              <a:t>AI Methodologies</a:t>
            </a:r>
          </a:p>
        </p:txBody>
      </p:sp>
      <p:pic>
        <p:nvPicPr>
          <p:cNvPr id="12" name="Picture 11" descr="C11.01.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29200" y="1790700"/>
            <a:ext cx="3777802" cy="2514600"/>
          </a:xfrm>
          <a:prstGeom prst="rect">
            <a:avLst/>
          </a:prstGeom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Michio Kaku on AI</a:t>
            </a:r>
            <a:endParaRPr lang="en-US" sz="1000" u="sng" dirty="0">
              <a:hlinkClick r:id="rId5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57754853"/>
              </p:ext>
            </p:extLst>
          </p:nvPr>
        </p:nvGraphicFramePr>
        <p:xfrm>
          <a:off x="457200" y="4626376"/>
          <a:ext cx="4851400" cy="1325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84500"/>
                <a:gridCol w="1866900"/>
              </a:tblGrid>
              <a:tr h="320040">
                <a:tc gridSpan="2"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 this section: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Conventional AI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Neural Network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Expert System (ES)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Turing Test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Computational Intelligence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Singularity</a:t>
                      </a:r>
                      <a:endParaRPr lang="en-US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Artificial Intelligence &gt; AI Methodologies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457200" y="1752600"/>
            <a:ext cx="4267200" cy="2057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Conventional AI</a:t>
            </a:r>
            <a:r>
              <a:rPr lang="en-US" sz="2000" dirty="0"/>
              <a:t>—also called symbolic AI, logical AI, or neat AI—uses programming that emphasizes statistical analysis to calculate the probability of various outcomes in order to find the best solution.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0" y="457200"/>
            <a:ext cx="91440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indent="0" eaLnBrk="1" hangingPunct="1">
              <a:buFontTx/>
              <a:buNone/>
            </a:pPr>
            <a:r>
              <a:rPr lang="en-US" sz="4000" b="1" dirty="0" smtClean="0">
                <a:solidFill>
                  <a:srgbClr val="00AFD7"/>
                </a:solidFill>
                <a:latin typeface="Calibri" charset="0"/>
              </a:rPr>
              <a:t>Conventional AI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3"/>
              </a:rPr>
              <a:t>Video: NAO Next Gen</a:t>
            </a:r>
            <a:endParaRPr lang="en-US" sz="1000" u="sng" dirty="0">
              <a:hlinkClick r:id="rId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054256"/>
            <a:ext cx="4114800" cy="1631216"/>
          </a:xfrm>
          <a:prstGeom prst="rect">
            <a:avLst/>
          </a:prstGeom>
          <a:solidFill>
            <a:srgbClr val="65AA3B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Conventional AI techniques </a:t>
            </a:r>
            <a:r>
              <a:rPr lang="en-US" sz="2000" dirty="0" smtClean="0"/>
              <a:t>are </a:t>
            </a:r>
            <a:r>
              <a:rPr lang="en-US" sz="2000" dirty="0"/>
              <a:t>embedded in many of today’s popular software applications making them easier to use, and more useful.</a:t>
            </a:r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457200" y="6248400"/>
            <a:ext cx="6477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Artificial Intelligence &gt; AI Methodologies &gt; Conventional AI</a:t>
            </a:r>
          </a:p>
        </p:txBody>
      </p:sp>
      <p:pic>
        <p:nvPicPr>
          <p:cNvPr id="2050" name="Picture 2" descr="G:\Pages\Images\11 ArtificialIntelligenceImages\C11.01.01_40446967 size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00600" y="2138660"/>
            <a:ext cx="3886200" cy="258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152400" y="1371600"/>
            <a:ext cx="2895600" cy="19869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An </a:t>
            </a:r>
            <a:r>
              <a:rPr lang="en-US" sz="2000" b="1" dirty="0"/>
              <a:t>expert system (ES)</a:t>
            </a:r>
            <a:r>
              <a:rPr lang="en-US" sz="2000" dirty="0"/>
              <a:t> is a form of conventional AI that is programmed to function like a human expert in a particular field or area. </a:t>
            </a:r>
          </a:p>
        </p:txBody>
      </p:sp>
      <p:sp>
        <p:nvSpPr>
          <p:cNvPr id="20484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0" y="457200"/>
            <a:ext cx="9144000" cy="91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indent="0" eaLnBrk="1" hangingPunct="1">
              <a:buFontTx/>
              <a:buNone/>
            </a:pPr>
            <a:r>
              <a:rPr lang="en-US" sz="4000" b="1" dirty="0" smtClean="0">
                <a:solidFill>
                  <a:srgbClr val="00AFD7"/>
                </a:solidFill>
                <a:latin typeface="Calibri" charset="0"/>
              </a:rPr>
              <a:t>Expert System (ES)</a:t>
            </a:r>
          </a:p>
        </p:txBody>
      </p:sp>
      <p:pic>
        <p:nvPicPr>
          <p:cNvPr id="7" name="Picture 6" descr="C11.01.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76600" y="1828800"/>
            <a:ext cx="5486400" cy="36690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4983" y="3551256"/>
            <a:ext cx="2810435" cy="2246769"/>
          </a:xfrm>
          <a:prstGeom prst="rect">
            <a:avLst/>
          </a:prstGeom>
          <a:solidFill>
            <a:srgbClr val="65AA3B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Many professional activities are tedious, redundant, and sometimes dangerous. </a:t>
            </a:r>
            <a:r>
              <a:rPr lang="en-US" sz="2000" dirty="0" smtClean="0"/>
              <a:t>Expert </a:t>
            </a:r>
            <a:r>
              <a:rPr lang="en-US" sz="2000" dirty="0"/>
              <a:t>systems can assist human professionals. </a:t>
            </a:r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457200" y="6248400"/>
            <a:ext cx="6477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Artificial Intelligence &gt; AI Methodologies &gt; Expert System (ES)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457200" y="4648199"/>
            <a:ext cx="8305800" cy="13130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Computational intelligence </a:t>
            </a:r>
            <a:r>
              <a:rPr lang="en-US" sz="2000" dirty="0"/>
              <a:t>is an offshoot of AI that employs methodologies such as neural networks, fuzzy systems, and evolutionary computation to set up a system whereby the </a:t>
            </a:r>
            <a:r>
              <a:rPr lang="en-US" sz="2000" dirty="0" smtClean="0"/>
              <a:t>software</a:t>
            </a:r>
            <a:br>
              <a:rPr lang="en-US" sz="2000" dirty="0" smtClean="0"/>
            </a:br>
            <a:r>
              <a:rPr lang="en-US" sz="2000" dirty="0" smtClean="0"/>
              <a:t>can </a:t>
            </a:r>
            <a:r>
              <a:rPr lang="en-US" sz="2000" dirty="0"/>
              <a:t>develop intelligence through an iterative learning process.</a:t>
            </a:r>
          </a:p>
        </p:txBody>
      </p:sp>
      <p:sp>
        <p:nvSpPr>
          <p:cNvPr id="22532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0" y="457200"/>
            <a:ext cx="91440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indent="0" eaLnBrk="1" hangingPunct="1">
              <a:buFontTx/>
              <a:buNone/>
            </a:pPr>
            <a:r>
              <a:rPr lang="en-US" sz="4000" b="1" dirty="0" smtClean="0">
                <a:solidFill>
                  <a:srgbClr val="00AFD7"/>
                </a:solidFill>
                <a:latin typeface="Calibri" charset="0"/>
              </a:rPr>
              <a:t>Computational Intelligence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46225" y="1219200"/>
            <a:ext cx="5616575" cy="33782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Honda Unveils All-new ASIMO</a:t>
            </a:r>
            <a:endParaRPr lang="en-US" sz="1000" u="sng" dirty="0">
              <a:hlinkClick r:id="rId5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457200" y="6248400"/>
            <a:ext cx="6477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Artificial Intelligence &gt; AI Methodologies &gt; Computational Intelligence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516590" y="1371600"/>
            <a:ext cx="3886200" cy="1371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 </a:t>
            </a:r>
            <a:r>
              <a:rPr lang="en-US" sz="2000" b="1" dirty="0"/>
              <a:t>neural network</a:t>
            </a:r>
            <a:r>
              <a:rPr lang="en-US" sz="2000" dirty="0"/>
              <a:t>, or neural net, uses software to simulate the functioning of the neurons in a human brain. </a:t>
            </a:r>
          </a:p>
        </p:txBody>
      </p:sp>
      <p:sp>
        <p:nvSpPr>
          <p:cNvPr id="24580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0" y="457200"/>
            <a:ext cx="9144000" cy="91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indent="0" eaLnBrk="1" hangingPunct="1">
              <a:buFontTx/>
              <a:buNone/>
            </a:pPr>
            <a:r>
              <a:rPr lang="en-US" sz="4000" b="1" dirty="0" smtClean="0">
                <a:solidFill>
                  <a:srgbClr val="00AFD7"/>
                </a:solidFill>
                <a:latin typeface="Calibri" charset="0"/>
              </a:rPr>
              <a:t>Neural Network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29200" y="1130300"/>
            <a:ext cx="3556000" cy="4597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57199" y="2971800"/>
            <a:ext cx="3962401" cy="2554545"/>
          </a:xfrm>
          <a:prstGeom prst="rect">
            <a:avLst/>
          </a:prstGeom>
          <a:solidFill>
            <a:srgbClr val="65AA3B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Simulating a human brain in a neural network </a:t>
            </a:r>
            <a:r>
              <a:rPr lang="en-US" sz="2000" dirty="0" smtClean="0"/>
              <a:t>may result in a </a:t>
            </a:r>
            <a:r>
              <a:rPr lang="en-US" sz="2000" dirty="0"/>
              <a:t>deeper understanding of how the human mind functions. Advances in neural networks are providing insight into treatment for mental illness and other brain-related </a:t>
            </a:r>
            <a:r>
              <a:rPr lang="en-US" sz="2000" dirty="0" smtClean="0"/>
              <a:t>diseases.</a:t>
            </a:r>
            <a:endParaRPr lang="en-US" sz="20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Global neural network cloud service for breast cancer detection</a:t>
            </a:r>
            <a:endParaRPr lang="en-US" sz="1000" u="sng" dirty="0">
              <a:hlinkClick r:id="rId5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457200" y="6248400"/>
            <a:ext cx="6477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Artificial Intelligence &gt; AI Methodologies &gt; Neural Network</a:t>
            </a:r>
          </a:p>
        </p:txBody>
      </p:sp>
      <p:pic>
        <p:nvPicPr>
          <p:cNvPr id="3074" name="Picture 2" descr="G:\Pages\Images\11 ArtificialIntelligenceImages\C11.01.04c sized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41240" y="3145615"/>
            <a:ext cx="3931920" cy="253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457200" y="1676400"/>
            <a:ext cx="3886200" cy="1371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</a:t>
            </a:r>
            <a:r>
              <a:rPr lang="en-US" sz="2000" b="1" dirty="0"/>
              <a:t>Turing Test </a:t>
            </a:r>
            <a:r>
              <a:rPr lang="en-US" sz="2000" dirty="0"/>
              <a:t>was devised by Alan Turing as a method of determining if a machine exhibits human intelligence.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0" y="457200"/>
            <a:ext cx="91440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indent="0" eaLnBrk="1" hangingPunct="1">
              <a:buFontTx/>
              <a:buNone/>
            </a:pPr>
            <a:r>
              <a:rPr lang="en-US" sz="4000" b="1" dirty="0" smtClean="0">
                <a:solidFill>
                  <a:srgbClr val="00AFD7"/>
                </a:solidFill>
                <a:latin typeface="Calibri" charset="0"/>
              </a:rPr>
              <a:t>Turing Test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24400" y="1149350"/>
            <a:ext cx="3632200" cy="45593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81000" y="3657600"/>
            <a:ext cx="4038600" cy="1631216"/>
          </a:xfrm>
          <a:prstGeom prst="rect">
            <a:avLst/>
          </a:prstGeom>
          <a:solidFill>
            <a:srgbClr val="65AA3B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Turing believed that </a:t>
            </a:r>
            <a:r>
              <a:rPr lang="en-US" sz="2000" dirty="0"/>
              <a:t>thinking machines were just around the </a:t>
            </a:r>
            <a:r>
              <a:rPr lang="en-US" sz="2000" dirty="0" smtClean="0"/>
              <a:t>corner. </a:t>
            </a:r>
            <a:r>
              <a:rPr lang="en-US" sz="2000" dirty="0"/>
              <a:t>Researchers today, over 60 years later, are thinking the same thing.   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457200" y="6248400"/>
            <a:ext cx="6477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Artificial Intelligence &gt; AI Methodologies &gt; Turing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457200" y="1295400"/>
            <a:ext cx="3810000" cy="2362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</a:t>
            </a:r>
            <a:r>
              <a:rPr lang="en-US" sz="2000" b="1" dirty="0"/>
              <a:t>Singularity</a:t>
            </a:r>
            <a:r>
              <a:rPr lang="en-US" sz="2000" dirty="0"/>
              <a:t>, or more specifically, the technological Singularity, is the point in time at which computers exceed humans in intelligence, launching a new era of innovation.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0" y="466165"/>
            <a:ext cx="9144000" cy="91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indent="0" eaLnBrk="1" hangingPunct="1">
              <a:buFontTx/>
              <a:buNone/>
            </a:pPr>
            <a:r>
              <a:rPr lang="en-US" sz="4000" b="1" dirty="0" smtClean="0">
                <a:solidFill>
                  <a:srgbClr val="00AFD7"/>
                </a:solidFill>
                <a:latin typeface="Calibri" charset="0"/>
              </a:rPr>
              <a:t>Singularity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44988" y="2019300"/>
            <a:ext cx="4265612" cy="2819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Ray Kurzweil: The Coming Singularity</a:t>
            </a:r>
            <a:endParaRPr lang="en-US" sz="1000" u="sng" dirty="0">
              <a:hlinkClick r:id="rId5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776008"/>
            <a:ext cx="3657600" cy="1938992"/>
          </a:xfrm>
          <a:prstGeom prst="rect">
            <a:avLst/>
          </a:prstGeom>
          <a:solidFill>
            <a:srgbClr val="65AA3B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Should it come to pass, a technological Singularity could completely change life as we know </a:t>
            </a:r>
            <a:r>
              <a:rPr lang="en-US" sz="2000" dirty="0" smtClean="0"/>
              <a:t>it by ushering </a:t>
            </a:r>
            <a:r>
              <a:rPr lang="en-US" sz="2000" dirty="0"/>
              <a:t>in an era of deeper understanding and rapid advancement. </a:t>
            </a:r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457200" y="6248400"/>
            <a:ext cx="6477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Artificial Intelligence &gt; AI Methodologies &gt; Singularity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5312034"/>
              </p:ext>
            </p:extLst>
          </p:nvPr>
        </p:nvGraphicFramePr>
        <p:xfrm>
          <a:off x="533400" y="1676400"/>
          <a:ext cx="2990850" cy="3581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08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00AFD7"/>
                          </a:solidFill>
                        </a:rPr>
                        <a:t>Terms </a:t>
                      </a:r>
                      <a:endParaRPr lang="en-US" sz="4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>
                        <a:buFont typeface="Arial" pitchFamily="34" charset="0"/>
                        <a:buChar char="•"/>
                      </a:pPr>
                      <a:r>
                        <a:rPr lang="en-US" i="1" dirty="0" smtClean="0">
                          <a:solidFill>
                            <a:srgbClr val="000000"/>
                          </a:solidFill>
                        </a:rPr>
                        <a:t>Artificial Intelligence (AI)</a:t>
                      </a:r>
                      <a:endParaRPr lang="en-US" i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Machine Learning</a:t>
                      </a:r>
                      <a:endParaRPr lang="en-US" sz="1800" i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AI Methodologies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Conventional AI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Heuristics</a:t>
                      </a:r>
                      <a:endParaRPr lang="en-US" sz="1800" i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Case-Based</a:t>
                      </a:r>
                      <a:r>
                        <a:rPr lang="en-US" sz="1800" i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Reasoning</a:t>
                      </a:r>
                      <a:endParaRPr lang="en-US" sz="1800" i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Bayesian Network</a:t>
                      </a:r>
                      <a:endParaRPr lang="en-US" sz="1800" i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Behavior-Based</a:t>
                      </a:r>
                      <a:r>
                        <a:rPr lang="en-US" sz="1800" i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AI</a:t>
                      </a:r>
                      <a:endParaRPr lang="en-US" sz="1800" i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Expert System</a:t>
                      </a:r>
                      <a:r>
                        <a:rPr lang="en-US" sz="1800" i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(ES)</a:t>
                      </a:r>
                      <a:endParaRPr lang="en-US" sz="1800" i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76243280"/>
              </p:ext>
            </p:extLst>
          </p:nvPr>
        </p:nvGraphicFramePr>
        <p:xfrm>
          <a:off x="4419600" y="1767840"/>
          <a:ext cx="3505200" cy="3489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5200"/>
              </a:tblGrid>
              <a:tr h="37084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Computational Intelligence</a:t>
                      </a:r>
                      <a:endParaRPr lang="en-US" sz="1800" i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Fuzzy Logic</a:t>
                      </a:r>
                      <a:endParaRPr lang="en-US" sz="1800" i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Fuzz</a:t>
                      </a:r>
                      <a:r>
                        <a:rPr lang="en-US" sz="1800" i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y Control System</a:t>
                      </a:r>
                      <a:endParaRPr lang="en-US" sz="1800" i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Evolutionary</a:t>
                      </a:r>
                      <a:r>
                        <a:rPr lang="en-US" sz="1800" i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Computation</a:t>
                      </a:r>
                      <a:endParaRPr lang="en-US" sz="1800" i="1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Genetic Algorithm</a:t>
                      </a:r>
                      <a:endParaRPr lang="en-US" sz="1800" i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Neural Network</a:t>
                      </a:r>
                      <a:endParaRPr lang="en-US" sz="1800" i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Turing Test</a:t>
                      </a:r>
                      <a:endParaRPr lang="en-US" sz="1800" i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Singularity</a:t>
                      </a:r>
                      <a:endParaRPr lang="en-US" sz="1800" i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34950" indent="-179388" algn="l" defTabSz="4572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i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Strong AI</a:t>
                      </a:r>
                      <a:endParaRPr lang="en-US" sz="1800" i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457200"/>
            <a:ext cx="91440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0" eaLnBrk="1" hangingPunct="1">
              <a:buFontTx/>
              <a:buNone/>
            </a:pPr>
            <a:r>
              <a:rPr lang="en-US" sz="6600" b="1" smtClean="0">
                <a:solidFill>
                  <a:srgbClr val="00AFD7"/>
                </a:solidFill>
                <a:latin typeface="Calibri" charset="0"/>
              </a:rPr>
              <a:t>AI Methodologies</a:t>
            </a:r>
            <a:endParaRPr lang="en-US" sz="6600" b="1" dirty="0" smtClean="0">
              <a:solidFill>
                <a:srgbClr val="00AFD7"/>
              </a:solidFill>
              <a:latin typeface="Calibri" charset="0"/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 bwMode="auto">
          <a:xfrm>
            <a:off x="457200" y="6248400"/>
            <a:ext cx="8305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56113" indent="-4456113"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Artificial Intelligence &gt; AI Methodologies &gt; See your eBook for more information about these terms</a:t>
            </a:r>
          </a:p>
        </p:txBody>
      </p:sp>
    </p:spTree>
    <p:extLst>
      <p:ext uri="{BB962C8B-B14F-4D97-AF65-F5344CB8AC3E}">
        <p14:creationId xmlns:p14="http://schemas.microsoft.com/office/powerpoint/2010/main" xmlns="" val="169506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T3_Theme1">
  <a:themeElements>
    <a:clrScheme name="CT3_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T3_Theme1">
      <a:majorFont>
        <a:latin typeface="Calibri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T3_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T3_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T3_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T3_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T3_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T3_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T3_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T3_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T3_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T3_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T3_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T3_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8470</TotalTime>
  <Words>1091</Words>
  <Application>Microsoft Office PowerPoint</Application>
  <PresentationFormat>On-screen Show (4:3)</PresentationFormat>
  <Paragraphs>154</Paragraphs>
  <Slides>17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CT3_Theme1</vt:lpstr>
      <vt:lpstr>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Robotics</vt:lpstr>
      <vt:lpstr>Computer Vision</vt:lpstr>
      <vt:lpstr>Natural Language Processing</vt:lpstr>
      <vt:lpstr>Pattern Recognition</vt:lpstr>
      <vt:lpstr>Intelligent Agent</vt:lpstr>
      <vt:lpstr>Artificial Creativity </vt:lpstr>
      <vt:lpstr>Slide 17</vt:lpstr>
    </vt:vector>
  </TitlesOfParts>
  <Company>Course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</dc:title>
  <dc:subject>Artificial Intelligence</dc:subject>
  <dc:creator>Brenda Jacobsen</dc:creator>
  <cp:keywords>Robotics, Pattern Recognition, Virtual Reality</cp:keywords>
  <cp:lastModifiedBy>Ang</cp:lastModifiedBy>
  <cp:revision>149</cp:revision>
  <dcterms:created xsi:type="dcterms:W3CDTF">2011-04-11T19:55:55Z</dcterms:created>
  <dcterms:modified xsi:type="dcterms:W3CDTF">2013-06-14T18:49:19Z</dcterms:modified>
</cp:coreProperties>
</file>