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0"/>
  </p:notesMasterIdLst>
  <p:sldIdLst>
    <p:sldId id="292" r:id="rId2"/>
    <p:sldId id="301" r:id="rId3"/>
    <p:sldId id="265" r:id="rId4"/>
    <p:sldId id="311" r:id="rId5"/>
    <p:sldId id="257" r:id="rId6"/>
    <p:sldId id="266" r:id="rId7"/>
    <p:sldId id="267" r:id="rId8"/>
    <p:sldId id="269" r:id="rId9"/>
    <p:sldId id="277" r:id="rId10"/>
    <p:sldId id="302" r:id="rId11"/>
    <p:sldId id="320" r:id="rId12"/>
    <p:sldId id="306" r:id="rId13"/>
    <p:sldId id="310" r:id="rId14"/>
    <p:sldId id="303" r:id="rId15"/>
    <p:sldId id="279" r:id="rId16"/>
    <p:sldId id="296" r:id="rId17"/>
    <p:sldId id="313" r:id="rId18"/>
    <p:sldId id="32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5AA3B"/>
    <a:srgbClr val="00AF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1F605C-41E1-43B5-8F55-423242D11F8B}" type="datetime1">
              <a:rPr lang="en-US"/>
              <a:pPr/>
              <a:t>6/14/2013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81109B-0FF8-4FD8-B29E-2B74C0A742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382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5C29BE-219C-4567-B429-4E0AF392F92C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9C549F-4D0E-4921-8A85-F018DB9B2509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DC429A-4B56-485B-90FD-35B9D85288B2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C52165-43AC-4C5C-B724-3C7E10CE3CB2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A21B1F-EE4D-49EF-A07D-060CEB8623E5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Bullet 2 modified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CF40EF-8A18-43C3-B2D7-050ADF273E90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464025-A619-4D46-8995-CC4A0DED7901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81657D-F82A-4ACD-BFA1-99D335965E03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796EA4-82A3-4ADD-82FF-AE322E94A06E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C52165-43AC-4C5C-B724-3C7E10CE3CB2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DC429A-4B56-485B-90FD-35B9D85288B2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614CB2-2035-47D7-B871-1CF56D165F43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AFC285-0383-45AD-8DF9-7E07BA8610E7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985EB5-A304-42D4-B281-E05C5B103577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610C62-4DEB-45E6-B81C-8727AB37AE55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2184BB-66D8-401A-93BF-0CF834122B28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687507-DBCF-45B5-A630-E2752DFE949E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1F99C0-213A-4938-80F4-D09855DBAC65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152400" y="1133475"/>
          <a:ext cx="8991600" cy="5724525"/>
        </p:xfrm>
        <a:graphic>
          <a:graphicData uri="http://schemas.openxmlformats.org/presentationml/2006/ole">
            <p:oleObj spid="_x0000_s1078" name="Image" r:id="rId14" imgW="13714286" imgH="8584127" progId="">
              <p:embed/>
            </p:oleObj>
          </a:graphicData>
        </a:graphic>
      </p:graphicFrame>
      <p:graphicFrame>
        <p:nvGraphicFramePr>
          <p:cNvPr id="1027" name="Object 13"/>
          <p:cNvGraphicFramePr>
            <a:graphicFrameLocks noChangeAspect="1"/>
          </p:cNvGraphicFramePr>
          <p:nvPr/>
        </p:nvGraphicFramePr>
        <p:xfrm>
          <a:off x="0" y="5976938"/>
          <a:ext cx="9144000" cy="881062"/>
        </p:xfrm>
        <a:graphic>
          <a:graphicData uri="http://schemas.openxmlformats.org/presentationml/2006/ole">
            <p:oleObj spid="_x0000_s1079" name="Image" r:id="rId15" imgW="13714286" imgH="1320635" progId="">
              <p:embed/>
            </p:oleObj>
          </a:graphicData>
        </a:graphic>
      </p:graphicFrame>
      <p:pic>
        <p:nvPicPr>
          <p:cNvPr id="1028" name="Picture 4" descr="EmergeGreen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www.youtube.com/watch?v=6FEKGRf3mLo&amp;feature=share&amp;list=PL5DC1B85E4FEA650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3xnEcpSuqr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f_x78XLBBV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YEa_RNSX5X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IoVSNFhpha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B0I2ttz6MRc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hyperlink" Target="http://www.yamaha.com/musicproduction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6jDjeNJrN1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amaha.com/musicproduction" TargetMode="External"/><Relationship Id="rId5" Type="http://schemas.openxmlformats.org/officeDocument/2006/relationships/hyperlink" Target="http://youtu.be/3vftONArH4Q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amaha.com/musicproduction" TargetMode="External"/><Relationship Id="rId5" Type="http://schemas.openxmlformats.org/officeDocument/2006/relationships/hyperlink" Target="http://youtu.be/yiaqoAGEhi8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amaha.com/musicproduction" TargetMode="External"/><Relationship Id="rId5" Type="http://schemas.openxmlformats.org/officeDocument/2006/relationships/hyperlink" Target="http://youtu.be/Q3YMb4w-FvU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8H5zSKHfQR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ksp8CzIgb-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ipxRA7ira4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amaha.com/musicproduction" TargetMode="External"/><Relationship Id="rId5" Type="http://schemas.openxmlformats.org/officeDocument/2006/relationships/hyperlink" Target="http://youtu.be/IL1SKqtWB9Q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06732" y="1219200"/>
            <a:ext cx="3632200" cy="26289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4339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273050" y="1447800"/>
            <a:ext cx="475615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… </a:t>
            </a:r>
            <a:r>
              <a:rPr lang="en-US" dirty="0" smtClean="0"/>
              <a:t>are </a:t>
            </a:r>
            <a:r>
              <a:rPr lang="en-US" dirty="0"/>
              <a:t>computer-based information systems that provide organizations with valuable information in a timely and effective manner to allow the functional areas of the enterprise to work together to achieve goals.</a:t>
            </a:r>
          </a:p>
        </p:txBody>
      </p:sp>
      <p:sp>
        <p:nvSpPr>
          <p:cNvPr id="14343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44000" cy="121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1588" eaLnBrk="1" hangingPunct="1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Business Systems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4469953"/>
              </p:ext>
            </p:extLst>
          </p:nvPr>
        </p:nvGraphicFramePr>
        <p:xfrm>
          <a:off x="533400" y="4953000"/>
          <a:ext cx="3213100" cy="1005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3100"/>
              </a:tblGrid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Information Management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Enterprise Systems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81400" y="4267200"/>
            <a:ext cx="5357532" cy="1323439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Business systems are designed to collect, store, and disseminate information needed to make good business decisions in all types of jobs and all types of professions. 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Business Systems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Predictive Analytics: Using Real-Time Data</a:t>
            </a:r>
            <a:endParaRPr lang="en-US" sz="1000" u="sng" dirty="0">
              <a:hlinkClick r:id="rId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 smtClean="0"/>
              <a:t>Informatics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08747" y="4923692"/>
            <a:ext cx="83058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Informatics </a:t>
            </a:r>
            <a:r>
              <a:rPr lang="en-US" sz="2000" dirty="0"/>
              <a:t>applies computer-based information system technologies to</a:t>
            </a:r>
            <a:r>
              <a:rPr lang="en-US" sz="2000" b="1" dirty="0"/>
              <a:t> </a:t>
            </a:r>
            <a:r>
              <a:rPr lang="en-US" sz="2000" dirty="0"/>
              <a:t>support traditional disciplines such as science and medicine</a:t>
            </a:r>
            <a:r>
              <a:rPr lang="en-US" sz="2000" dirty="0" smtClean="0"/>
              <a:t>.</a:t>
            </a:r>
          </a:p>
          <a:p>
            <a:pPr marL="3175" indent="4763" eaLnBrk="1" hangingPunct="1">
              <a:buFontTx/>
              <a:buNone/>
            </a:pPr>
            <a:endParaRPr lang="en-US" dirty="0" smtClean="0"/>
          </a:p>
          <a:p>
            <a:pPr marL="3175" indent="4763" eaLnBrk="1" hangingPunct="1">
              <a:buFontTx/>
              <a:buNone/>
            </a:pPr>
            <a:endParaRPr lang="en-US" dirty="0" smtClean="0"/>
          </a:p>
        </p:txBody>
      </p:sp>
      <p:pic>
        <p:nvPicPr>
          <p:cNvPr id="7" name="Picture 6" descr="C10.01.0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" y="1371600"/>
            <a:ext cx="5410200" cy="349127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The Epocrates iOS user experience</a:t>
            </a:r>
            <a:endParaRPr lang="en-US" sz="1000" u="sng" dirty="0">
              <a:hlinkClick r:id="rId5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7620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Business Systems &gt; Information Management &gt; Informatics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44000" cy="990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indent="0" eaLnBrk="1" hangingPunct="1">
              <a:spcBef>
                <a:spcPts val="0"/>
              </a:spcBef>
              <a:buFontTx/>
              <a:buNone/>
            </a:pPr>
            <a:r>
              <a:rPr lang="en-US" sz="5400" b="1" dirty="0" smtClean="0">
                <a:solidFill>
                  <a:srgbClr val="00AFD7"/>
                </a:solidFill>
                <a:latin typeface="Calibri" charset="0"/>
              </a:rPr>
              <a:t>Information Management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0545424"/>
              </p:ext>
            </p:extLst>
          </p:nvPr>
        </p:nvGraphicFramePr>
        <p:xfrm>
          <a:off x="284842" y="1051561"/>
          <a:ext cx="3067958" cy="4815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7958"/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4000" b="1" kern="1200" dirty="0" smtClean="0">
                          <a:solidFill>
                            <a:srgbClr val="00AFD7"/>
                          </a:solidFill>
                          <a:latin typeface="+mj-lt"/>
                          <a:ea typeface="+mn-ea"/>
                          <a:cs typeface="+mn-cs"/>
                        </a:rPr>
                        <a:t>Terms</a:t>
                      </a:r>
                      <a:endParaRPr lang="en-US" sz="4000" dirty="0">
                        <a:solidFill>
                          <a:srgbClr val="00AFD7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Business</a:t>
                      </a:r>
                      <a:r>
                        <a:rPr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  <a:r>
                        <a:rPr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Transaction</a:t>
                      </a:r>
                      <a:r>
                        <a:rPr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Processing</a:t>
                      </a:r>
                      <a:r>
                        <a:rPr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r>
                        <a:rPr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(TPS)</a:t>
                      </a:r>
                      <a:endParaRPr lang="en-US" sz="1800" i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Transaction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Batch Processing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Real-Time Transaction Processing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Transaction Processing Cycle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Order Processing System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Purchasing System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r>
                        <a:rPr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  <a:r>
                        <a:rPr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r>
                        <a:rPr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(MIS)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5557989"/>
              </p:ext>
            </p:extLst>
          </p:nvPr>
        </p:nvGraphicFramePr>
        <p:xfrm>
          <a:off x="3371850" y="731520"/>
          <a:ext cx="2761343" cy="5227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1343"/>
              </a:tblGrid>
              <a:tr h="640080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AFD7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Decision</a:t>
                      </a:r>
                      <a:r>
                        <a:rPr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Making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Reactive Problem Solving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Proactive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Problem Solving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Programmed Decisions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Structured Problems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Nonprogrammed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Decisions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Unstructured Problems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Optimization Model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Heuristics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MIS</a:t>
                      </a:r>
                      <a:r>
                        <a:rPr lang="en-US" sz="1800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Scheduled Reports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Key-Indicator Report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8535059"/>
              </p:ext>
            </p:extLst>
          </p:nvPr>
        </p:nvGraphicFramePr>
        <p:xfrm>
          <a:off x="6152243" y="731520"/>
          <a:ext cx="2971799" cy="5227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799"/>
              </a:tblGrid>
              <a:tr h="548640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AFD7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Demand Reports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Exception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Reports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Business</a:t>
                      </a:r>
                      <a:r>
                        <a:rPr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Intelligence</a:t>
                      </a:r>
                      <a:r>
                        <a:rPr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(BI)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Key Performance Indicators (KPIs)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Executive Dashboard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Decision Support System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(DSS)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What-If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Analysis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Goal-Seeking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Analysis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Geographic Information System (GIS)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Informatics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Bioinformatics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Medical Informatics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457200" y="6248400"/>
            <a:ext cx="8229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99013" indent="-4799013"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Business Systems &gt; Information Management &gt; See your eBook for more information about these terms</a:t>
            </a:r>
          </a:p>
        </p:txBody>
      </p:sp>
    </p:spTree>
    <p:extLst>
      <p:ext uri="{BB962C8B-B14F-4D97-AF65-F5344CB8AC3E}">
        <p14:creationId xmlns:p14="http://schemas.microsoft.com/office/powerpoint/2010/main" xmlns="" val="7415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4572000" y="1752600"/>
            <a:ext cx="4446494" cy="2438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… </a:t>
            </a:r>
            <a:r>
              <a:rPr lang="en-US" dirty="0" smtClean="0"/>
              <a:t>are </a:t>
            </a:r>
            <a:r>
              <a:rPr lang="en-US" dirty="0"/>
              <a:t>information systems designed to support the functions of an </a:t>
            </a:r>
            <a:r>
              <a:rPr lang="en-US" dirty="0" smtClean="0"/>
              <a:t>enterprise, as </a:t>
            </a:r>
            <a:r>
              <a:rPr lang="en-US" dirty="0"/>
              <a:t>well as the integration of such systems into enterprise resource planning systems.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44000" cy="990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1588" eaLnBrk="1" hangingPunct="1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Enterprise</a:t>
            </a:r>
            <a:r>
              <a:rPr lang="en-US" sz="6000" b="1" dirty="0" smtClean="0">
                <a:solidFill>
                  <a:srgbClr val="00AFD7"/>
                </a:solidFill>
                <a:latin typeface="Calibri" charset="0"/>
              </a:rPr>
              <a:t> Systems</a:t>
            </a:r>
          </a:p>
        </p:txBody>
      </p:sp>
      <p:pic>
        <p:nvPicPr>
          <p:cNvPr id="8" name="Picture 7" descr="C10.02.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1638300"/>
            <a:ext cx="3997377" cy="26670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2651525"/>
              </p:ext>
            </p:extLst>
          </p:nvPr>
        </p:nvGraphicFramePr>
        <p:xfrm>
          <a:off x="457200" y="4648200"/>
          <a:ext cx="7645400" cy="1325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8600"/>
                <a:gridCol w="3606800"/>
              </a:tblGrid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Knowledge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Management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Customer Relationship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Management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Systems Development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Enterprise Resource Planning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Project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Management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457200" y="6248400"/>
            <a:ext cx="7620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Business Systems &gt; Enterprise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 smtClean="0"/>
              <a:t>Knowledge Management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228600" y="1400910"/>
            <a:ext cx="3997325" cy="22479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 </a:t>
            </a:r>
            <a:r>
              <a:rPr lang="en-US" sz="2000" b="1" dirty="0"/>
              <a:t>knowledge management</a:t>
            </a:r>
            <a:r>
              <a:rPr lang="en-US" sz="2000" dirty="0"/>
              <a:t> </a:t>
            </a:r>
            <a:r>
              <a:rPr lang="en-US" sz="2000" b="1" dirty="0"/>
              <a:t>(KM)</a:t>
            </a:r>
            <a:r>
              <a:rPr lang="en-US" sz="2000" dirty="0"/>
              <a:t> system assists an organization in capturing, storing, and distributing knowledge for use and reuse by the organization and, sometimes, its partners and customers.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19600" y="1485900"/>
            <a:ext cx="4495800" cy="3725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Discover What You Know</a:t>
            </a:r>
            <a:endParaRPr lang="en-US" sz="1000" u="sng" dirty="0">
              <a:hlinkClick r:id="rId5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162" y="3810000"/>
            <a:ext cx="3886200" cy="1938992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Knowledge is much more valuable to the world when it is shared. Knowledge management systems allow people to share and disperse their </a:t>
            </a:r>
            <a:r>
              <a:rPr lang="en-US" sz="2000" dirty="0" smtClean="0"/>
              <a:t>knowledge.</a:t>
            </a:r>
            <a:endParaRPr lang="en-US" sz="2000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457200" y="6248400"/>
            <a:ext cx="7620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Business Systems &gt; Enterprise Systems &gt; Knowledge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 smtClean="0"/>
              <a:t>Customer Relationship Management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27212" y="2057020"/>
            <a:ext cx="3581400" cy="28709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Customer relationship management (CRM)</a:t>
            </a:r>
            <a:r>
              <a:rPr lang="en-US" sz="2000" dirty="0"/>
              <a:t> refers to the use of information systems to store detailed information on prospective, current, and past customers to improve customer service and support targeted marketing</a:t>
            </a:r>
            <a:r>
              <a:rPr lang="en-US" sz="2000" dirty="0" smtClean="0"/>
              <a:t>.</a:t>
            </a:r>
          </a:p>
          <a:p>
            <a:pPr marL="3175" indent="4763" eaLnBrk="1" hangingPunct="1">
              <a:buFontTx/>
              <a:buNone/>
            </a:pP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43400" y="1739117"/>
            <a:ext cx="4394200" cy="35067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nn-NO" sz="1000" u="sng" dirty="0" smtClean="0">
                <a:hlinkClick r:id="rId4"/>
              </a:rPr>
              <a:t>Video: Microsoft CRM 3.0: Lemonade Stand</a:t>
            </a:r>
            <a:endParaRPr lang="en-US" sz="1000" u="sng" dirty="0">
              <a:hlinkClick r:id="rId5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457200" y="6248400"/>
            <a:ext cx="7620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Business Systems &gt; Enterprise Systems &gt; Customer Relationship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 smtClean="0"/>
              <a:t>Enterprise Resource Planning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228600" y="4419600"/>
            <a:ext cx="8686800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An </a:t>
            </a:r>
            <a:r>
              <a:rPr lang="en-US" sz="2000" b="1" dirty="0"/>
              <a:t>enterprise resource planning</a:t>
            </a:r>
            <a:r>
              <a:rPr lang="en-US" sz="2000" dirty="0"/>
              <a:t> </a:t>
            </a:r>
            <a:r>
              <a:rPr lang="en-US" sz="2000" b="1" dirty="0"/>
              <a:t>(ERP)</a:t>
            </a:r>
            <a:r>
              <a:rPr lang="en-US" sz="2000" dirty="0"/>
              <a:t> system integrates all data processing in a corporation (enterprise) into one unified system that draws from a central database system to streamline the flow of information throughout an enterprise and provide greater efficiencies and savings</a:t>
            </a:r>
            <a:r>
              <a:rPr lang="en-US" sz="2000" dirty="0" smtClean="0"/>
              <a:t>.</a:t>
            </a:r>
          </a:p>
          <a:p>
            <a:pPr marL="3175" indent="4763" eaLnBrk="1" hangingPunct="1">
              <a:buFontTx/>
              <a:buNone/>
            </a:pPr>
            <a:endParaRPr lang="en-US" dirty="0" smtClean="0"/>
          </a:p>
          <a:p>
            <a:pPr marL="3175" indent="4763" eaLnBrk="1" hangingPunct="1">
              <a:buFontTx/>
              <a:buNone/>
            </a:pP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638800" cy="32734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LG Electronics Builds Global ERP</a:t>
            </a:r>
            <a:endParaRPr lang="en-US" sz="1000" u="sng" dirty="0">
              <a:hlinkClick r:id="rId5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457200" y="6248400"/>
            <a:ext cx="7620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Business Systems &gt; Enterprise Systems &gt; Enterprise Resource Planning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Text Placeholder 1"/>
          <p:cNvSpPr>
            <a:spLocks noGrp="1"/>
          </p:cNvSpPr>
          <p:nvPr>
            <p:ph type="body" sz="half" idx="4294967295"/>
          </p:nvPr>
        </p:nvSpPr>
        <p:spPr bwMode="auto">
          <a:xfrm>
            <a:off x="457200" y="1600200"/>
            <a:ext cx="4572000" cy="106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Systems development … </a:t>
            </a:r>
            <a:r>
              <a:rPr lang="en-US" sz="2000" dirty="0"/>
              <a:t>is the activity of creating new or modifying existing information systems.</a:t>
            </a:r>
          </a:p>
        </p:txBody>
      </p:sp>
      <p:sp>
        <p:nvSpPr>
          <p:cNvPr id="45063" name="Title 9"/>
          <p:cNvSpPr>
            <a:spLocks noGrp="1"/>
          </p:cNvSpPr>
          <p:nvPr>
            <p:ph type="title" idx="4294967295"/>
          </p:nvPr>
        </p:nvSpPr>
        <p:spPr bwMode="auto">
          <a:xfrm>
            <a:off x="7647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96875" eaLnBrk="1" hangingPunct="1"/>
            <a:r>
              <a:rPr lang="en-US" sz="4000" dirty="0" smtClean="0"/>
              <a:t>Systems Development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457200" y="6248400"/>
            <a:ext cx="7620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Business Systems &gt; Enterprise Systems &gt; Systems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4800600"/>
            <a:ext cx="8402638" cy="1015663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Everyone who interacts with software and information systems should be involved with the process of systems development so that new systems are effective and efficient.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204711"/>
            <a:ext cx="8245929" cy="100508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Project management</a:t>
            </a:r>
            <a:r>
              <a:rPr lang="en-US" sz="2000" dirty="0"/>
              <a:t> is the process of planning, monitoring, and controlling the sequence of events and resources required in a project, often using software tools.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 smtClean="0"/>
              <a:t>Project Management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3"/>
              </a:rPr>
              <a:t>Video: Microsoft Project 2010: Creating a Task List</a:t>
            </a:r>
            <a:endParaRPr lang="en-US" sz="1000" u="sng" dirty="0">
              <a:hlinkClick r:id="rId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680857"/>
            <a:ext cx="8202385" cy="1015663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Studies show that college students graduating with project management skills find better-paying jobs more easily than those without such skills.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457200" y="6248400"/>
            <a:ext cx="7620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Business Systems &gt; Enterprise Systems &gt; Project Management</a:t>
            </a:r>
          </a:p>
        </p:txBody>
      </p:sp>
      <p:pic>
        <p:nvPicPr>
          <p:cNvPr id="2050" name="Picture 2" descr="C:\Users\syager\AppData\Local\Microsoft\Windows\Temporary Internet Files\Content.IE5\QUJENVJI\C10.02.05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15192" y="2283554"/>
            <a:ext cx="5486400" cy="232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44000" cy="990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1588" eaLnBrk="1" hangingPunct="1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Enterprise Systems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3805722"/>
              </p:ext>
            </p:extLst>
          </p:nvPr>
        </p:nvGraphicFramePr>
        <p:xfrm>
          <a:off x="533400" y="1828800"/>
          <a:ext cx="8001000" cy="3581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0600"/>
                <a:gridCol w="3200400"/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4000" b="1" kern="1200" dirty="0" smtClean="0">
                          <a:solidFill>
                            <a:srgbClr val="00AFD7"/>
                          </a:solidFill>
                          <a:latin typeface="+mj-lt"/>
                          <a:ea typeface="+mn-ea"/>
                          <a:cs typeface="+mn-cs"/>
                        </a:rPr>
                        <a:t>Terms</a:t>
                      </a:r>
                      <a:endParaRPr lang="en-US" sz="4000" dirty="0">
                        <a:solidFill>
                          <a:srgbClr val="00AFD7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AFD7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Enterprise Systems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Systems Analyst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Enterprise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Management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Management (KM)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Knowledge Worker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Gantt Chart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Customer Relationship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Management (CRM)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Enterprise Resource Planning (ERP)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Supply Chain Management (SCM)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Systems Development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Systems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Development Life Cycle (SDLC)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Placeholder 5"/>
          <p:cNvSpPr txBox="1">
            <a:spLocks/>
          </p:cNvSpPr>
          <p:nvPr/>
        </p:nvSpPr>
        <p:spPr bwMode="auto">
          <a:xfrm>
            <a:off x="457200" y="6248400"/>
            <a:ext cx="81534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2463" indent="-4462463" eaLnBrk="1" hangingPunct="1">
              <a:buFontTx/>
              <a:buNone/>
            </a:pPr>
            <a:r>
              <a:rPr lang="en-US" sz="1100" b="1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Business Systems &gt; Enterprise Systems &gt; See your eBook for more information about these terms</a:t>
            </a:r>
          </a:p>
        </p:txBody>
      </p:sp>
    </p:spTree>
    <p:extLst>
      <p:ext uri="{BB962C8B-B14F-4D97-AF65-F5344CB8AC3E}">
        <p14:creationId xmlns:p14="http://schemas.microsoft.com/office/powerpoint/2010/main" xmlns="" val="9044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228600"/>
            <a:ext cx="9144000" cy="2209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573088" indent="-228600" eaLnBrk="1" hangingPunct="1">
              <a:spcBef>
                <a:spcPts val="0"/>
              </a:spcBef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Information Management</a:t>
            </a:r>
          </a:p>
        </p:txBody>
      </p:sp>
      <p:sp>
        <p:nvSpPr>
          <p:cNvPr id="16387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228600" y="2286000"/>
            <a:ext cx="5562600" cy="198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… </a:t>
            </a:r>
            <a:r>
              <a:rPr lang="en-US" dirty="0" smtClean="0"/>
              <a:t>refers to software </a:t>
            </a:r>
            <a:r>
              <a:rPr lang="en-US" dirty="0"/>
              <a:t>and </a:t>
            </a:r>
            <a:r>
              <a:rPr lang="en-US" dirty="0" smtClean="0"/>
              <a:t>computer-</a:t>
            </a:r>
            <a:br>
              <a:rPr lang="en-US" dirty="0" smtClean="0"/>
            </a:br>
            <a:r>
              <a:rPr lang="en-US" dirty="0" smtClean="0"/>
              <a:t>based systems </a:t>
            </a:r>
            <a:r>
              <a:rPr lang="en-US" dirty="0"/>
              <a:t>dedicated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collecting, storing</a:t>
            </a:r>
            <a:r>
              <a:rPr lang="en-US" dirty="0"/>
              <a:t>, and </a:t>
            </a:r>
            <a:r>
              <a:rPr lang="en-US" dirty="0" smtClean="0"/>
              <a:t>manipulating</a:t>
            </a:r>
            <a:br>
              <a:rPr lang="en-US" dirty="0" smtClean="0"/>
            </a:br>
            <a:r>
              <a:rPr lang="en-US" dirty="0" smtClean="0"/>
              <a:t>data </a:t>
            </a:r>
            <a:r>
              <a:rPr lang="en-US" dirty="0"/>
              <a:t>in a manner that produces </a:t>
            </a:r>
            <a:r>
              <a:rPr lang="en-US" dirty="0" smtClean="0"/>
              <a:t>useful</a:t>
            </a:r>
            <a:br>
              <a:rPr lang="en-US" dirty="0" smtClean="0"/>
            </a:br>
            <a:r>
              <a:rPr lang="en-US" dirty="0" smtClean="0"/>
              <a:t>information on </a:t>
            </a:r>
            <a:r>
              <a:rPr lang="en-US" dirty="0"/>
              <a:t>which to base decisions.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11800" y="1219200"/>
            <a:ext cx="3632200" cy="2514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172832"/>
              </p:ext>
            </p:extLst>
          </p:nvPr>
        </p:nvGraphicFramePr>
        <p:xfrm>
          <a:off x="228600" y="4343400"/>
          <a:ext cx="7385402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68596"/>
                <a:gridCol w="3616806"/>
              </a:tblGrid>
              <a:tr h="320040">
                <a:tc gridSpan="2"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Transaction Processing System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Business</a:t>
                      </a:r>
                      <a:r>
                        <a:rPr lang="en-US" baseline="0" dirty="0" smtClean="0"/>
                        <a:t> Intelligence</a:t>
                      </a:r>
                      <a:endParaRPr lang="en-US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Management Information System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Decision Support</a:t>
                      </a:r>
                      <a:r>
                        <a:rPr lang="en-US" baseline="0" dirty="0" smtClean="0"/>
                        <a:t> Systems</a:t>
                      </a:r>
                      <a:endParaRPr lang="en-US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Decision Making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3363" indent="-179388" algn="l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Geographic</a:t>
                      </a:r>
                      <a:r>
                        <a:rPr lang="en-US" baseline="0" dirty="0" smtClean="0"/>
                        <a:t> Information System</a:t>
                      </a:r>
                      <a:endParaRPr lang="en-US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MIS Reports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3363" indent="-179388" algn="l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Informatics</a:t>
                      </a:r>
                      <a:endParaRPr lang="en-US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Business Analytics - Turning Data Into Insight</a:t>
            </a:r>
            <a:endParaRPr lang="en-US" sz="1000" u="sng" dirty="0">
              <a:hlinkClick r:id="rId5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Business Systems &gt; Information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4953000"/>
            <a:ext cx="8229600" cy="990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 </a:t>
            </a:r>
            <a:r>
              <a:rPr lang="en-US" sz="2000" b="1" dirty="0"/>
              <a:t>transaction processing system (TPS)</a:t>
            </a:r>
            <a:r>
              <a:rPr lang="en-US" sz="2000" dirty="0"/>
              <a:t> is an information system used to support and record transactions such as paying for products or paying an employee</a:t>
            </a:r>
            <a:r>
              <a:rPr lang="en-US" sz="2000" dirty="0" smtClean="0"/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2000" dirty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 smtClean="0"/>
              <a:t>Transaction Processing System</a:t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39800" y="1295400"/>
            <a:ext cx="3632200" cy="3657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8" name="Picture Placeholder 7" descr="C10.01.01-a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10200" y="1743075"/>
            <a:ext cx="2667000" cy="27622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5"/>
              </a:rPr>
              <a:t>Video: iPad Cash Register from ShopKeep POS</a:t>
            </a:r>
            <a:endParaRPr lang="en-US" sz="1000" u="sng" dirty="0">
              <a:hlinkClick r:id="rId6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7467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Business Systems &gt; Information Management &gt; Transaction Processing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32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 smtClean="0"/>
              <a:t>Management Information System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81000" y="4800600"/>
            <a:ext cx="83820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 </a:t>
            </a:r>
            <a:r>
              <a:rPr lang="en-US" sz="2000" b="1" dirty="0"/>
              <a:t>management information system </a:t>
            </a:r>
            <a:r>
              <a:rPr lang="en-US" sz="2000" dirty="0"/>
              <a:t>or </a:t>
            </a:r>
            <a:r>
              <a:rPr lang="en-US" sz="2000" b="1" dirty="0"/>
              <a:t>MIS</a:t>
            </a:r>
            <a:r>
              <a:rPr lang="en-US" sz="2000" dirty="0"/>
              <a:t> provides routine business information to decision makers in a useful and convenient format.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1433513"/>
            <a:ext cx="4686300" cy="31400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13724" y="1905000"/>
            <a:ext cx="3632200" cy="2197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5"/>
              </a:rPr>
              <a:t>Video: Concordia MIS Student Success</a:t>
            </a:r>
            <a:endParaRPr lang="en-US" sz="1000" u="sng" dirty="0">
              <a:hlinkClick r:id="rId6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77724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Business Systems &gt; Information Management &gt; Management Information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65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 smtClean="0"/>
              <a:t>Decision Making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04800" y="1140758"/>
            <a:ext cx="4814047" cy="13716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Decision making </a:t>
            </a:r>
            <a:r>
              <a:rPr lang="en-US" sz="2000" dirty="0"/>
              <a:t>is the key component of the problem-solving process that takes place </a:t>
            </a:r>
            <a:r>
              <a:rPr lang="en-US" sz="2000" dirty="0" smtClean="0"/>
              <a:t>in three </a:t>
            </a:r>
            <a:r>
              <a:rPr lang="en-US" sz="2000" dirty="0"/>
              <a:t>stages: intelligence, </a:t>
            </a:r>
            <a:r>
              <a:rPr lang="en-US" sz="2000" dirty="0" smtClean="0"/>
              <a:t>design, and </a:t>
            </a:r>
            <a:r>
              <a:rPr lang="en-US" sz="2000" dirty="0"/>
              <a:t>choice</a:t>
            </a:r>
            <a:r>
              <a:rPr lang="en-US" sz="2000" dirty="0" smtClean="0"/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</p:txBody>
      </p:sp>
      <p:pic>
        <p:nvPicPr>
          <p:cNvPr id="11" name="Content Placeholder 10" descr="C10.01.03-b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73700" y="1218547"/>
            <a:ext cx="3200400" cy="29225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800" y="2662517"/>
            <a:ext cx="4592638" cy="32575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5"/>
              </a:rPr>
              <a:t>Video: Invalid Link - needs fixed!</a:t>
            </a:r>
            <a:endParaRPr lang="en-US" sz="1000" u="sng" dirty="0">
              <a:hlinkClick r:id="rId6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0572475"/>
              </p:ext>
            </p:extLst>
          </p:nvPr>
        </p:nvGraphicFramePr>
        <p:xfrm>
          <a:off x="5534691" y="4419600"/>
          <a:ext cx="3078417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84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Problem-</a:t>
                      </a:r>
                      <a:r>
                        <a:rPr lang="en-US" sz="2000" baseline="0" dirty="0" smtClean="0"/>
                        <a:t>Solving Approach</a:t>
                      </a:r>
                      <a:endParaRPr lang="en-US" sz="2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Problem</a:t>
                      </a:r>
                      <a:r>
                        <a:rPr lang="en-US" sz="2000" baseline="0" dirty="0" smtClean="0"/>
                        <a:t> Type</a:t>
                      </a:r>
                      <a:endParaRPr lang="en-US" sz="2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Problem-Solving Method</a:t>
                      </a:r>
                      <a:endParaRPr lang="en-US" sz="2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" name="Text Placeholder 5"/>
          <p:cNvSpPr txBox="1">
            <a:spLocks/>
          </p:cNvSpPr>
          <p:nvPr/>
        </p:nvSpPr>
        <p:spPr bwMode="auto">
          <a:xfrm>
            <a:off x="457200" y="6248400"/>
            <a:ext cx="7620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Business Systems &gt; Information Management &gt; Decision Making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 smtClean="0"/>
              <a:t>MIS Reports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5181600"/>
            <a:ext cx="8229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MIS reports</a:t>
            </a:r>
            <a:r>
              <a:rPr lang="en-US" sz="2000" dirty="0"/>
              <a:t> present useful information for management, often compiled by querying a database</a:t>
            </a:r>
            <a:r>
              <a:rPr lang="en-US" sz="2000" dirty="0" smtClean="0"/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" y="1950115"/>
            <a:ext cx="4114800" cy="237363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IBM Cognos Express</a:t>
            </a:r>
            <a:endParaRPr lang="en-US" sz="1000" u="sng" dirty="0">
              <a:hlinkClick r:id="rId5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457200" y="6248400"/>
            <a:ext cx="7620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Business Systems &gt; Information Management &gt; MIS Reports</a:t>
            </a:r>
          </a:p>
        </p:txBody>
      </p:sp>
      <p:pic>
        <p:nvPicPr>
          <p:cNvPr id="2050" name="Picture 2" descr="C:\Users\syager\AppData\Local\Microsoft\Windows\Temporary Internet Files\Content.IE5\B9MX3V6B\C10.01.04b_110154518_sized[2]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29200" y="1349829"/>
            <a:ext cx="3657600" cy="357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 smtClean="0"/>
              <a:t>Business Intelligence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600200"/>
            <a:ext cx="3733800" cy="198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Business intelligence (BI)</a:t>
            </a:r>
            <a:r>
              <a:rPr lang="en-US" sz="2000" dirty="0"/>
              <a:t> refers to technologies that are used to gather and report information that supports intelligent business decision making</a:t>
            </a:r>
            <a:r>
              <a:rPr lang="en-US" sz="2000" dirty="0" smtClean="0"/>
              <a:t>.</a:t>
            </a:r>
          </a:p>
          <a:p>
            <a:pPr marL="3175" indent="4763" eaLnBrk="1" hangingPunct="1">
              <a:buFontTx/>
              <a:buNone/>
            </a:pPr>
            <a:endParaRPr lang="en-US" dirty="0" smtClean="0"/>
          </a:p>
          <a:p>
            <a:pPr marL="3175" indent="4763" eaLnBrk="1" hangingPunct="1">
              <a:buFontTx/>
              <a:buNone/>
            </a:pP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21175" y="1790700"/>
            <a:ext cx="4708525" cy="3276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7200" y="3886200"/>
            <a:ext cx="3460750" cy="1323439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BI has become a buzzword in business because of its ability to propel a company forward.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A SAS Overview - Proven</a:t>
            </a:r>
            <a:endParaRPr lang="en-US" sz="1000" u="sng" dirty="0">
              <a:hlinkClick r:id="rId5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457200" y="6248400"/>
            <a:ext cx="7620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Business Systems &gt; Information Management &gt; Business Intelligence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 smtClean="0"/>
              <a:t>Decision Support System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81000" y="5105400"/>
            <a:ext cx="8229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 </a:t>
            </a:r>
            <a:r>
              <a:rPr lang="en-US" sz="2000" b="1" dirty="0"/>
              <a:t>decision support system (DSS)</a:t>
            </a:r>
            <a:r>
              <a:rPr lang="en-US" sz="2000" dirty="0"/>
              <a:t> is an information system used to support problem-specific decision making</a:t>
            </a:r>
            <a:r>
              <a:rPr lang="en-US" sz="2000" dirty="0" smtClean="0"/>
              <a:t>.</a:t>
            </a:r>
          </a:p>
          <a:p>
            <a:pPr marL="3175" indent="4763" eaLnBrk="1" hangingPunct="1">
              <a:buFontTx/>
              <a:buNone/>
            </a:pPr>
            <a:endParaRPr lang="en-US" dirty="0" smtClean="0"/>
          </a:p>
          <a:p>
            <a:pPr marL="3175" indent="4763" eaLnBrk="1" hangingPunct="1">
              <a:buFontTx/>
              <a:buNone/>
            </a:pPr>
            <a:endParaRPr lang="en-US" sz="2000" dirty="0" smtClean="0"/>
          </a:p>
        </p:txBody>
      </p:sp>
      <p:pic>
        <p:nvPicPr>
          <p:cNvPr id="7" name="Picture 6" descr="C10.01.0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000" y="1169893"/>
            <a:ext cx="5715000" cy="3812977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Why Data Matters: Context Reveals Ansers</a:t>
            </a:r>
            <a:endParaRPr lang="en-US" sz="1000" u="sng" dirty="0">
              <a:hlinkClick r:id="rId5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2882" y="2414662"/>
            <a:ext cx="2662518" cy="1323439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DSS approach realizes that people, not machines, make decisions.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457200" y="6248400"/>
            <a:ext cx="7620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Business Systems &gt; Information Management &gt; Decision Support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83815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96875" eaLnBrk="1" hangingPunct="1"/>
            <a:r>
              <a:rPr lang="en-US" sz="4000" dirty="0" smtClean="0"/>
              <a:t>Geographic Information System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48200" y="1204259"/>
            <a:ext cx="42672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 </a:t>
            </a:r>
            <a:r>
              <a:rPr lang="en-US" sz="2000" b="1" dirty="0"/>
              <a:t>geographic information system (GIS)</a:t>
            </a:r>
            <a:r>
              <a:rPr lang="en-US" sz="2000" dirty="0"/>
              <a:t> captures, manages, analyzes, and displays geographically referenced information, often utilizing maps with overlaid data.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0" y="1204259"/>
            <a:ext cx="3632200" cy="2159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0" y="3490259"/>
            <a:ext cx="3632200" cy="2260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5"/>
              </a:rPr>
              <a:t>Video: GIS</a:t>
            </a:r>
            <a:endParaRPr lang="en-US" sz="1000" u="sng" dirty="0">
              <a:hlinkClick r:id="rId6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6300" y="3048000"/>
            <a:ext cx="4191000" cy="2554545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GISs </a:t>
            </a:r>
            <a:r>
              <a:rPr lang="en-US" sz="2000" dirty="0" smtClean="0"/>
              <a:t>are </a:t>
            </a:r>
            <a:r>
              <a:rPr lang="en-US" sz="2000" dirty="0"/>
              <a:t>particularly useful </a:t>
            </a:r>
            <a:r>
              <a:rPr lang="en-US" sz="2000" dirty="0" smtClean="0"/>
              <a:t>to professionals, such as urban </a:t>
            </a:r>
            <a:r>
              <a:rPr lang="en-US" sz="2000" dirty="0"/>
              <a:t>planners, social workers, law enforcement personnel, sociologists, geologists, meteorologists, civil engineers, and those who work in government agencies.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7620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Business Systems &gt; Information Management &gt; Geographic Information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T3_Theme1">
  <a:themeElements>
    <a:clrScheme name="1_CT3_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T3_Theme1">
      <a:majorFont>
        <a:latin typeface="Calibri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T3_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8438</TotalTime>
  <Words>1126</Words>
  <Application>Microsoft Office PowerPoint</Application>
  <PresentationFormat>On-screen Show (4:3)</PresentationFormat>
  <Paragraphs>176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1_CT3_Theme1</vt:lpstr>
      <vt:lpstr>Image</vt:lpstr>
      <vt:lpstr>Slide 1</vt:lpstr>
      <vt:lpstr>Slide 2</vt:lpstr>
      <vt:lpstr>Transaction Processing System </vt:lpstr>
      <vt:lpstr>Management Information System</vt:lpstr>
      <vt:lpstr>Decision Making</vt:lpstr>
      <vt:lpstr>MIS Reports</vt:lpstr>
      <vt:lpstr>Business Intelligence</vt:lpstr>
      <vt:lpstr>Decision Support System</vt:lpstr>
      <vt:lpstr>Geographic Information System </vt:lpstr>
      <vt:lpstr>Informatics</vt:lpstr>
      <vt:lpstr>Slide 11</vt:lpstr>
      <vt:lpstr>Slide 12</vt:lpstr>
      <vt:lpstr>Knowledge Management</vt:lpstr>
      <vt:lpstr>Customer Relationship Management</vt:lpstr>
      <vt:lpstr>Enterprise Resource Planning</vt:lpstr>
      <vt:lpstr>Systems Development</vt:lpstr>
      <vt:lpstr>Project Management</vt:lpstr>
      <vt:lpstr>Slide 18</vt:lpstr>
    </vt:vector>
  </TitlesOfParts>
  <Company>Course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Systems</dc:title>
  <dc:subject>Business Systems</dc:subject>
  <dc:creator>Brenda Jacobsen</dc:creator>
  <cp:keywords>Information Management, CSR, Systems Implementaion</cp:keywords>
  <cp:lastModifiedBy>Ang</cp:lastModifiedBy>
  <cp:revision>156</cp:revision>
  <dcterms:created xsi:type="dcterms:W3CDTF">2011-04-11T19:36:10Z</dcterms:created>
  <dcterms:modified xsi:type="dcterms:W3CDTF">2013-06-14T18:48:45Z</dcterms:modified>
</cp:coreProperties>
</file>