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handoutMasterIdLst>
    <p:handoutMasterId r:id="rId22"/>
  </p:handoutMasterIdLst>
  <p:sldIdLst>
    <p:sldId id="292" r:id="rId2"/>
    <p:sldId id="313" r:id="rId3"/>
    <p:sldId id="265" r:id="rId4"/>
    <p:sldId id="311" r:id="rId5"/>
    <p:sldId id="257" r:id="rId6"/>
    <p:sldId id="266" r:id="rId7"/>
    <p:sldId id="314" r:id="rId8"/>
    <p:sldId id="294" r:id="rId9"/>
    <p:sldId id="267" r:id="rId10"/>
    <p:sldId id="269" r:id="rId11"/>
    <p:sldId id="277" r:id="rId12"/>
    <p:sldId id="315" r:id="rId13"/>
    <p:sldId id="306" r:id="rId14"/>
    <p:sldId id="302" r:id="rId15"/>
    <p:sldId id="310" r:id="rId16"/>
    <p:sldId id="303" r:id="rId17"/>
    <p:sldId id="279" r:id="rId18"/>
    <p:sldId id="296" r:id="rId19"/>
    <p:sldId id="31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5AA3B"/>
    <a:srgbClr val="00AF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277" autoAdjust="0"/>
    <p:restoredTop sz="94660" autoAdjust="0"/>
  </p:normalViewPr>
  <p:slideViewPr>
    <p:cSldViewPr>
      <p:cViewPr varScale="1">
        <p:scale>
          <a:sx n="75" d="100"/>
          <a:sy n="75" d="100"/>
        </p:scale>
        <p:origin x="-954" y="-84"/>
      </p:cViewPr>
      <p:guideLst>
        <p:guide orient="horz" pos="2160"/>
        <p:guide pos="2880"/>
      </p:guideLst>
    </p:cSldViewPr>
  </p:slideViewPr>
  <p:outlineViewPr>
    <p:cViewPr>
      <p:scale>
        <a:sx n="33" d="100"/>
        <a:sy n="33" d="100"/>
      </p:scale>
      <p:origin x="0" y="49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ea typeface="Arial" charset="0"/>
              </a:defRPr>
            </a:lvl1pPr>
          </a:lstStyle>
          <a:p>
            <a:pPr>
              <a:defRPr/>
            </a:pPr>
            <a:endParaRPr lang="en-US" dirty="0"/>
          </a:p>
        </p:txBody>
      </p:sp>
      <p:sp>
        <p:nvSpPr>
          <p:cNvPr id="485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7F6FADC-A87E-4257-8510-387A73DDC453}" type="datetime1">
              <a:rPr lang="en-US"/>
              <a:pPr/>
              <a:t>6/14/2013</a:t>
            </a:fld>
            <a:endParaRPr lang="en-US" dirty="0"/>
          </a:p>
        </p:txBody>
      </p:sp>
      <p:sp>
        <p:nvSpPr>
          <p:cNvPr id="485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ea typeface="Arial" charset="0"/>
              </a:defRPr>
            </a:lvl1pPr>
          </a:lstStyle>
          <a:p>
            <a:pPr>
              <a:defRPr/>
            </a:pPr>
            <a:endParaRPr lang="en-US" dirty="0"/>
          </a:p>
        </p:txBody>
      </p:sp>
      <p:sp>
        <p:nvSpPr>
          <p:cNvPr id="485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FCB458-891D-4726-9F28-10D6B502967D}" type="slidenum">
              <a:rPr lang="en-US"/>
              <a:pPr/>
              <a:t>‹#›</a:t>
            </a:fld>
            <a:endParaRPr lang="en-US" dirty="0"/>
          </a:p>
        </p:txBody>
      </p:sp>
    </p:spTree>
    <p:extLst>
      <p:ext uri="{BB962C8B-B14F-4D97-AF65-F5344CB8AC3E}">
        <p14:creationId xmlns:p14="http://schemas.microsoft.com/office/powerpoint/2010/main" xmlns="" val="2290783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B534E9A-707E-4A11-AC12-A807188BE035}" type="datetime1">
              <a:rPr lang="en-US"/>
              <a:pPr/>
              <a:t>6/14/2013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678A5E-717A-4559-86F6-62989B713590}" type="slidenum">
              <a:rPr lang="en-US"/>
              <a:pPr/>
              <a:t>‹#›</a:t>
            </a:fld>
            <a:endParaRPr lang="en-US" dirty="0"/>
          </a:p>
        </p:txBody>
      </p:sp>
    </p:spTree>
    <p:extLst>
      <p:ext uri="{BB962C8B-B14F-4D97-AF65-F5344CB8AC3E}">
        <p14:creationId xmlns:p14="http://schemas.microsoft.com/office/powerpoint/2010/main" xmlns="" val="295721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1F9C91AA-4A95-4BFD-A9DD-9D1DF8B5FEBD}"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AA923C4-4E40-4D98-ADAE-93418EF56974}"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B8BB1EC7-1600-485A-8D5B-06F5B08B4746}"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4C1DF86-7551-4316-9E25-0E416D8121A9}" type="slidenum">
              <a:rPr lang="en-US">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B31F4741-6AB6-48D9-BE36-043936A0BB24}"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EC6C26CD-B25B-41D2-B623-6C936BF254E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D1B3B9A0-4983-4F09-A917-B20B976C804F}"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43012" name="Slide Number Placeholder 3"/>
          <p:cNvSpPr>
            <a:spLocks noGrp="1"/>
          </p:cNvSpPr>
          <p:nvPr>
            <p:ph type="sldNum" sz="quarter" idx="5"/>
          </p:nvPr>
        </p:nvSpPr>
        <p:spPr bwMode="auto">
          <a:noFill/>
          <a:ln>
            <a:miter lim="800000"/>
            <a:headEnd/>
            <a:tailEnd/>
          </a:ln>
        </p:spPr>
        <p:txBody>
          <a:bodyPr/>
          <a:lstStyle/>
          <a:p>
            <a:fld id="{DD6ECD46-8F71-40F1-A2C7-FB4ACD6A85C8}"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F8B540E4-D166-447A-941A-BB63EEB784AD}"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FF382CB8-FE47-436C-B3A3-238A22CEA43F}"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4C1DF86-7551-4316-9E25-0E416D8121A9}" type="slidenum">
              <a:rPr lang="en-US">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4C1DF86-7551-4316-9E25-0E416D8121A9}" type="slidenum">
              <a:rPr lang="en-US">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76171A3D-2A94-4559-A77E-99DD16373253}"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B1A89EC0-0A03-47B9-86DB-18545F55BEAF}"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7A115E8F-4E6E-4698-ACAD-88FF60ECAD2D}"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382317D4-A8EC-4884-82CE-888A0FE48EF6}"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4C1DF86-7551-4316-9E25-0E416D8121A9}" type="slidenum">
              <a:rPr lang="en-US">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4F637029-51D7-4D3E-B6AF-2A15627FEECA}"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CA378E24-1EC1-4592-96C0-9657A7B70107}"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p:oleObj spid="_x0000_s1102" name="Image" r:id="rId14" imgW="13714286" imgH="8584127" progId="">
              <p:embed/>
            </p:oleObj>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p:oleObj spid="_x0000_s1103" name="Image" r:id="rId15" imgW="13714286" imgH="1320635" progId="">
              <p:embed/>
            </p:oleObj>
          </a:graphicData>
        </a:graphic>
      </p:graphicFrame>
      <p:pic>
        <p:nvPicPr>
          <p:cNvPr id="1028" name="Picture 4" descr="EmergeGreen"/>
          <p:cNvPicPr>
            <a:picLocks noChangeAspect="1" noChangeArrowheads="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BtURoyrl15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EUB113i_mz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yamaha.com/musicproduc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koa0p0sH3s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cIcmd5zfu3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55w7CxOPK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PPnoKb9fTk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OiZKUx4qlx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yamaha.com/musicprodu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p:cNvSpPr>
            <a:spLocks noGrp="1"/>
          </p:cNvSpPr>
          <p:nvPr>
            <p:ph sz="quarter" idx="4294967295"/>
          </p:nvPr>
        </p:nvSpPr>
        <p:spPr bwMode="auto">
          <a:xfrm>
            <a:off x="838200" y="1676400"/>
            <a:ext cx="2857500" cy="1273874"/>
          </a:xfrm>
          <a:prstGeom prst="rect">
            <a:avLst/>
          </a:prstGeom>
          <a:noFill/>
          <a:ln>
            <a:miter lim="800000"/>
            <a:headEnd/>
            <a:tailEnd/>
          </a:ln>
        </p:spPr>
        <p:txBody>
          <a:bodyPr/>
          <a:lstStyle/>
          <a:p>
            <a:pPr marL="0" indent="0">
              <a:buNone/>
            </a:pPr>
            <a:r>
              <a:rPr lang="en-US" dirty="0" smtClean="0"/>
              <a:t>… is </a:t>
            </a:r>
            <a:r>
              <a:rPr lang="en-US" dirty="0"/>
              <a:t>a collection of data organized to meet users’ needs.</a:t>
            </a:r>
          </a:p>
          <a:p>
            <a:pPr marL="0" indent="0" eaLnBrk="1" hangingPunct="1">
              <a:spcBef>
                <a:spcPct val="0"/>
              </a:spcBef>
              <a:buFontTx/>
              <a:buNone/>
            </a:pPr>
            <a:endParaRPr lang="en-US" i="1" dirty="0" smtClean="0"/>
          </a:p>
          <a:p>
            <a:pPr marL="0" indent="0" eaLnBrk="1" hangingPunct="1">
              <a:spcBef>
                <a:spcPct val="0"/>
              </a:spcBef>
              <a:buFontTx/>
              <a:buNone/>
            </a:pPr>
            <a:endParaRPr lang="en-US" i="1" dirty="0" smtClean="0"/>
          </a:p>
          <a:p>
            <a:pPr marL="0" indent="0" eaLnBrk="1" hangingPunct="1">
              <a:spcBef>
                <a:spcPct val="0"/>
              </a:spcBef>
              <a:buFontTx/>
              <a:buNone/>
            </a:pPr>
            <a:endParaRPr lang="en-US" i="1" dirty="0" smtClean="0"/>
          </a:p>
        </p:txBody>
      </p:sp>
      <p:sp>
        <p:nvSpPr>
          <p:cNvPr id="15366"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Concepts </a:t>
            </a:r>
            <a:r>
              <a:rPr lang="en-US" sz="1100" b="1" dirty="0" smtClean="0">
                <a:solidFill>
                  <a:srgbClr val="65AA3B"/>
                </a:solidFill>
              </a:rPr>
              <a:t>&gt; Database</a:t>
            </a:r>
          </a:p>
        </p:txBody>
      </p:sp>
      <p:sp>
        <p:nvSpPr>
          <p:cNvPr id="15364"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Database</a:t>
            </a:r>
          </a:p>
        </p:txBody>
      </p:sp>
      <p:pic>
        <p:nvPicPr>
          <p:cNvPr id="8" name="Picture 7" descr="C08.00.00_NEW.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180332" y="786928"/>
            <a:ext cx="4632960" cy="309105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xmlns="" val="3796162863"/>
              </p:ext>
            </p:extLst>
          </p:nvPr>
        </p:nvGraphicFramePr>
        <p:xfrm>
          <a:off x="609600" y="4601990"/>
          <a:ext cx="2374900" cy="1280160"/>
        </p:xfrm>
        <a:graphic>
          <a:graphicData uri="http://schemas.openxmlformats.org/drawingml/2006/table">
            <a:tbl>
              <a:tblPr>
                <a:tableStyleId>{5C22544A-7EE6-4342-B048-85BDC9FD1C3A}</a:tableStyleId>
              </a:tblPr>
              <a:tblGrid>
                <a:gridCol w="23749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tabLst/>
                      </a:pPr>
                      <a:r>
                        <a:rPr lang="en-US" b="0" dirty="0" smtClean="0">
                          <a:solidFill>
                            <a:schemeClr val="tx1"/>
                          </a:solidFill>
                        </a:rPr>
                        <a:t>Database Structure</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Database Tools</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Industrial Databases</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526958113"/>
              </p:ext>
            </p:extLst>
          </p:nvPr>
        </p:nvGraphicFramePr>
        <p:xfrm>
          <a:off x="4096512" y="3931920"/>
          <a:ext cx="4800600" cy="1783080"/>
        </p:xfrm>
        <a:graphic>
          <a:graphicData uri="http://schemas.openxmlformats.org/drawingml/2006/table">
            <a:tbl>
              <a:tblPr>
                <a:tableStyleId>{5C22544A-7EE6-4342-B048-85BDC9FD1C3A}</a:tableStyleId>
              </a:tblPr>
              <a:tblGrid>
                <a:gridCol w="1752600"/>
                <a:gridCol w="1371600"/>
                <a:gridCol w="1676400"/>
              </a:tblGrid>
              <a:tr h="320040">
                <a:tc gridSpan="3">
                  <a:txBody>
                    <a:bodyPr/>
                    <a:lstStyle/>
                    <a:p>
                      <a:pPr marL="0" algn="ctr" defTabSz="457200" rtl="0" eaLnBrk="1" latinLnBrk="0" hangingPunct="1"/>
                      <a:r>
                        <a:rPr lang="en-US" sz="1400" b="1" kern="1200" dirty="0" smtClean="0">
                          <a:solidFill>
                            <a:schemeClr val="tx1"/>
                          </a:solidFill>
                          <a:latin typeface="+mn-lt"/>
                          <a:ea typeface="+mn-ea"/>
                          <a:cs typeface="+mn-cs"/>
                        </a:rPr>
                        <a:t>Database</a:t>
                      </a:r>
                      <a:r>
                        <a:rPr lang="en-US" sz="1400" b="1" kern="1200" baseline="0" dirty="0" smtClean="0">
                          <a:solidFill>
                            <a:schemeClr val="tx1"/>
                          </a:solidFill>
                          <a:latin typeface="+mn-lt"/>
                          <a:ea typeface="+mn-ea"/>
                          <a:cs typeface="+mn-cs"/>
                        </a:rPr>
                        <a:t> System Advantages</a:t>
                      </a:r>
                      <a:endParaRPr lang="en-US" sz="1400" b="1" kern="1200" dirty="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AA3B">
                        <a:alpha val="20000"/>
                      </a:srgbClr>
                    </a:solidFill>
                  </a:tcPr>
                </a:tc>
                <a:tc hMerge="1">
                  <a:txBody>
                    <a:bodyPr/>
                    <a:lstStyle/>
                    <a:p>
                      <a:pPr marL="0" algn="l" defTabSz="457200" rtl="0" eaLnBrk="1" latinLnBrk="0" hangingPunct="1"/>
                      <a:endParaRPr lang="en-US" sz="1400" b="0" kern="1200" dirty="0">
                        <a:solidFill>
                          <a:schemeClr val="dk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AA3B">
                        <a:alpha val="20000"/>
                      </a:srgbClr>
                    </a:solidFill>
                  </a:tcPr>
                </a:tc>
                <a:tc hMerge="1">
                  <a:txBody>
                    <a:bodyPr/>
                    <a:lstStyle/>
                    <a:p>
                      <a:pPr marL="0" algn="l" defTabSz="457200" rtl="0" eaLnBrk="1" latinLnBrk="0" hangingPunct="1"/>
                      <a:endParaRPr lang="en-US" sz="1400" b="0" kern="1200" dirty="0">
                        <a:solidFill>
                          <a:schemeClr val="dk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AA3B">
                        <a:alpha val="20000"/>
                      </a:srgbClr>
                    </a:solidFill>
                  </a:tcPr>
                </a:tc>
              </a:tr>
              <a:tr h="320040">
                <a:tc>
                  <a:txBody>
                    <a:bodyPr/>
                    <a:lstStyle/>
                    <a:p>
                      <a:pPr marL="0" algn="l" defTabSz="457200" rtl="0" eaLnBrk="1" latinLnBrk="0" hangingPunct="1"/>
                      <a:r>
                        <a:rPr lang="en-US" sz="1400" b="0" kern="1200" dirty="0" smtClean="0">
                          <a:solidFill>
                            <a:schemeClr val="dk1"/>
                          </a:solidFill>
                          <a:latin typeface="+mn-lt"/>
                          <a:ea typeface="+mn-ea"/>
                          <a:cs typeface="+mn-cs"/>
                        </a:rPr>
                        <a:t>Reduced data redundancy</a:t>
                      </a:r>
                      <a:endParaRPr lang="en-US" sz="1400" b="0" kern="1200" dirty="0">
                        <a:solidFill>
                          <a:schemeClr val="dk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AA3B">
                        <a:alpha val="20000"/>
                      </a:srgbClr>
                    </a:solidFill>
                  </a:tcPr>
                </a:tc>
                <a:tc>
                  <a:txBody>
                    <a:bodyPr/>
                    <a:lstStyle/>
                    <a:p>
                      <a:pPr marL="0" algn="l" defTabSz="457200" rtl="0" eaLnBrk="1" latinLnBrk="0" hangingPunct="1"/>
                      <a:r>
                        <a:rPr lang="en-US" sz="1400" b="0" kern="1200" dirty="0" smtClean="0">
                          <a:solidFill>
                            <a:schemeClr val="dk1"/>
                          </a:solidFill>
                          <a:latin typeface="+mn-lt"/>
                          <a:ea typeface="+mn-ea"/>
                          <a:cs typeface="+mn-cs"/>
                        </a:rPr>
                        <a:t>Improved data integrity</a:t>
                      </a:r>
                      <a:endParaRPr lang="en-US" sz="1400" b="0" kern="1200" dirty="0">
                        <a:solidFill>
                          <a:schemeClr val="dk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AA3B">
                        <a:alpha val="20000"/>
                      </a:srgbClr>
                    </a:solidFill>
                  </a:tcPr>
                </a:tc>
                <a:tc>
                  <a:txBody>
                    <a:bodyPr/>
                    <a:lstStyle/>
                    <a:p>
                      <a:pPr marL="0" algn="l" defTabSz="457200" rtl="0" eaLnBrk="1" latinLnBrk="0" hangingPunct="1"/>
                      <a:r>
                        <a:rPr lang="en-US" sz="1400" b="0" kern="1200" dirty="0" smtClean="0">
                          <a:solidFill>
                            <a:schemeClr val="dk1"/>
                          </a:solidFill>
                          <a:latin typeface="+mn-lt"/>
                          <a:ea typeface="+mn-ea"/>
                          <a:cs typeface="+mn-cs"/>
                        </a:rPr>
                        <a:t>Easier modification &amp; updating of data</a:t>
                      </a:r>
                      <a:endParaRPr lang="en-US" sz="1400" b="0" kern="1200" dirty="0">
                        <a:solidFill>
                          <a:schemeClr val="dk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AA3B">
                        <a:alpha val="20000"/>
                      </a:srgbClr>
                    </a:solidFill>
                  </a:tcPr>
                </a:tc>
              </a:tr>
              <a:tr h="320040">
                <a:tc>
                  <a:txBody>
                    <a:bodyPr/>
                    <a:lstStyle/>
                    <a:p>
                      <a:r>
                        <a:rPr lang="en-US" sz="1400" dirty="0" smtClean="0"/>
                        <a:t>Easier</a:t>
                      </a:r>
                      <a:r>
                        <a:rPr lang="en-US" sz="1400" baseline="0" dirty="0" smtClean="0"/>
                        <a:t> access to reports &amp; data;</a:t>
                      </a:r>
                      <a:br>
                        <a:rPr lang="en-US" sz="1400" baseline="0" dirty="0" smtClean="0"/>
                      </a:br>
                      <a:r>
                        <a:rPr lang="en-US" sz="1400" baseline="0" dirty="0" smtClean="0"/>
                        <a:t>shared data access</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5AA3B">
                        <a:alpha val="20000"/>
                      </a:srgbClr>
                    </a:solidFill>
                  </a:tcPr>
                </a:tc>
                <a:tc>
                  <a:txBody>
                    <a:bodyPr/>
                    <a:lstStyle/>
                    <a:p>
                      <a:r>
                        <a:rPr lang="en-US" sz="1400" dirty="0" smtClean="0"/>
                        <a:t>Better</a:t>
                      </a:r>
                      <a:r>
                        <a:rPr lang="en-US" sz="1400" baseline="0" dirty="0" smtClean="0"/>
                        <a:t> data security</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5AA3B">
                        <a:alpha val="20000"/>
                      </a:srgbClr>
                    </a:solidFill>
                  </a:tcPr>
                </a:tc>
                <a:tc>
                  <a:txBody>
                    <a:bodyPr/>
                    <a:lstStyle/>
                    <a:p>
                      <a:r>
                        <a:rPr lang="en-US" sz="1400" dirty="0" smtClean="0"/>
                        <a:t>More efficient data storage</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5AA3B">
                        <a:alpha val="20000"/>
                      </a:srgbClr>
                    </a:solidFill>
                  </a:tcPr>
                </a:tc>
              </a:tr>
            </a:tbl>
          </a:graphicData>
        </a:graphic>
      </p:graphicFrame>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Big Data - Fidelity Investments: Thinking Big</a:t>
            </a:r>
            <a:endParaRPr lang="en-US" sz="1000" u="sng" dirty="0">
              <a:hlinkClick r:id="rId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Data Dictionary</a:t>
            </a:r>
          </a:p>
        </p:txBody>
      </p:sp>
      <p:sp>
        <p:nvSpPr>
          <p:cNvPr id="32773" name="Rectangle 5"/>
          <p:cNvSpPr>
            <a:spLocks noGrp="1" noChangeArrowheads="1"/>
          </p:cNvSpPr>
          <p:nvPr>
            <p:ph type="body" sz="half" idx="4294967295"/>
          </p:nvPr>
        </p:nvSpPr>
        <p:spPr bwMode="auto">
          <a:xfrm>
            <a:off x="5257800" y="1447800"/>
            <a:ext cx="3657600" cy="1066800"/>
          </a:xfrm>
          <a:prstGeom prst="rect">
            <a:avLst/>
          </a:prstGeom>
          <a:noFill/>
          <a:ln>
            <a:miter lim="800000"/>
            <a:headEnd/>
            <a:tailEnd/>
          </a:ln>
        </p:spPr>
        <p:txBody>
          <a:bodyPr/>
          <a:lstStyle/>
          <a:p>
            <a:pPr marL="0" indent="0">
              <a:buNone/>
            </a:pPr>
            <a:r>
              <a:rPr lang="en-US" sz="2000" dirty="0"/>
              <a:t>A </a:t>
            </a:r>
            <a:r>
              <a:rPr lang="en-US" sz="2000" b="1" dirty="0"/>
              <a:t>data dictionary</a:t>
            </a:r>
            <a:r>
              <a:rPr lang="en-US" sz="2000" dirty="0"/>
              <a:t> provides a detailed description of each field and table in a database.</a:t>
            </a:r>
          </a:p>
          <a:p>
            <a:pPr marL="3175" indent="4763" eaLnBrk="1" hangingPunct="1">
              <a:buFontTx/>
              <a:buNone/>
            </a:pPr>
            <a:endParaRPr lang="en-US" dirty="0" smtClean="0"/>
          </a:p>
          <a:p>
            <a:pPr marL="3175" indent="4763" eaLnBrk="1" hangingPunct="1">
              <a:buFontTx/>
              <a:buNone/>
            </a:pPr>
            <a:endParaRPr lang="en-US" sz="2000"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9600" y="2133600"/>
            <a:ext cx="4191000" cy="2514600"/>
          </a:xfrm>
          <a:prstGeom prst="rect">
            <a:avLst/>
          </a:prstGeom>
          <a:noFill/>
          <a:ln w="9525">
            <a:miter lim="800000"/>
            <a:headEnd/>
            <a:tailEnd/>
          </a:ln>
          <a:effectLst/>
        </p:spPr>
      </p:pic>
      <p:sp>
        <p:nvSpPr>
          <p:cNvPr id="2" name="TextBox 1"/>
          <p:cNvSpPr txBox="1"/>
          <p:nvPr/>
        </p:nvSpPr>
        <p:spPr>
          <a:xfrm>
            <a:off x="5295901" y="2857500"/>
            <a:ext cx="3581399" cy="2554545"/>
          </a:xfrm>
          <a:prstGeom prst="rect">
            <a:avLst/>
          </a:prstGeom>
          <a:solidFill>
            <a:srgbClr val="65AA3B">
              <a:alpha val="20000"/>
            </a:srgbClr>
          </a:solidFill>
        </p:spPr>
        <p:txBody>
          <a:bodyPr wrap="square" rtlCol="0">
            <a:spAutoFit/>
          </a:bodyPr>
          <a:lstStyle/>
          <a:p>
            <a:pPr algn="ctr"/>
            <a:r>
              <a:rPr lang="en-US" sz="2000" dirty="0"/>
              <a:t>A data dictionary provides specific details on the requirements of each field and table in a database, how they may be accessed, and the specific parameters and requirements imposed on the data they hold</a:t>
            </a:r>
            <a:r>
              <a:rPr lang="en-US" sz="2000" dirty="0" smtClean="0"/>
              <a:t>.</a:t>
            </a:r>
            <a:endParaRPr lang="en-US" dirty="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Tools &gt; Data Dictionary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Structured Query Language</a:t>
            </a:r>
          </a:p>
        </p:txBody>
      </p:sp>
      <p:sp>
        <p:nvSpPr>
          <p:cNvPr id="32773" name="Rectangle 5"/>
          <p:cNvSpPr>
            <a:spLocks noGrp="1" noChangeArrowheads="1"/>
          </p:cNvSpPr>
          <p:nvPr>
            <p:ph type="body" sz="half" idx="4294967295"/>
          </p:nvPr>
        </p:nvSpPr>
        <p:spPr bwMode="auto">
          <a:xfrm>
            <a:off x="5029200" y="1600200"/>
            <a:ext cx="3610708" cy="2590800"/>
          </a:xfrm>
          <a:prstGeom prst="rect">
            <a:avLst/>
          </a:prstGeom>
          <a:noFill/>
          <a:ln>
            <a:miter lim="800000"/>
            <a:headEnd/>
            <a:tailEnd/>
          </a:ln>
        </p:spPr>
        <p:txBody>
          <a:bodyPr/>
          <a:lstStyle/>
          <a:p>
            <a:pPr marL="0" indent="0">
              <a:buNone/>
            </a:pPr>
            <a:r>
              <a:rPr lang="en-US" sz="2000" b="1" dirty="0"/>
              <a:t>Structured Query Language</a:t>
            </a:r>
            <a:r>
              <a:rPr lang="en-US" sz="2000" dirty="0"/>
              <a:t> (</a:t>
            </a:r>
            <a:r>
              <a:rPr lang="en-US" sz="2000" b="1" dirty="0"/>
              <a:t>SQL) </a:t>
            </a:r>
            <a:r>
              <a:rPr lang="en-US" sz="2000" dirty="0"/>
              <a:t>is a popular data manipulation language used by the vast majority of database programmers and administrators for manipulating data to meet the needs of the users</a:t>
            </a:r>
            <a:r>
              <a:rPr lang="en-US" sz="2000" dirty="0" smtClean="0"/>
              <a:t>.</a:t>
            </a:r>
            <a:endParaRPr lang="en-US" sz="2000" dirty="0"/>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SQL tutorial - What is SQL?</a:t>
            </a:r>
            <a:endParaRPr lang="en-US" sz="1000" u="sng" dirty="0">
              <a:hlinkClick r:id="rId4"/>
            </a:endParaRPr>
          </a:p>
        </p:txBody>
      </p:sp>
      <p:sp>
        <p:nvSpPr>
          <p:cNvPr id="9" name="Text Placeholder 5"/>
          <p:cNvSpPr txBox="1">
            <a:spLocks/>
          </p:cNvSpPr>
          <p:nvPr/>
        </p:nvSpPr>
        <p:spPr bwMode="auto">
          <a:xfrm>
            <a:off x="457200" y="6248400"/>
            <a:ext cx="5638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Tools &gt; Structured Query Language</a:t>
            </a:r>
          </a:p>
        </p:txBody>
      </p:sp>
      <p:pic>
        <p:nvPicPr>
          <p:cNvPr id="4098" name="Picture 2" descr="G:\Pages\Concepts&amp;Issues\DatabaseImages\C08.02.03.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457200" y="1295400"/>
            <a:ext cx="370885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018314" y="4419600"/>
            <a:ext cx="3657600" cy="1015663"/>
          </a:xfrm>
          <a:prstGeom prst="rect">
            <a:avLst/>
          </a:prstGeom>
          <a:solidFill>
            <a:srgbClr val="65AA3B">
              <a:alpha val="20000"/>
            </a:srgbClr>
          </a:solidFill>
        </p:spPr>
        <p:txBody>
          <a:bodyPr wrap="square" rtlCol="0">
            <a:spAutoFit/>
          </a:bodyPr>
          <a:lstStyle/>
          <a:p>
            <a:pPr algn="ctr"/>
            <a:r>
              <a:rPr lang="en-US" sz="2000" dirty="0"/>
              <a:t>The Microsoft Access Query feature automates the process of building SQL queries.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marL="344488" indent="0" eaLnBrk="1" hangingPunct="1">
              <a:buFontTx/>
              <a:buNone/>
            </a:pPr>
            <a:r>
              <a:rPr lang="en-US" sz="6600" b="1" dirty="0" smtClean="0">
                <a:solidFill>
                  <a:srgbClr val="00AFD7"/>
                </a:solidFill>
                <a:latin typeface="Calibri" charset="0"/>
              </a:rPr>
              <a:t>Database Tools</a:t>
            </a:r>
          </a:p>
        </p:txBody>
      </p:sp>
      <p:sp>
        <p:nvSpPr>
          <p:cNvPr id="17415" name="TextBox 12"/>
          <p:cNvSpPr txBox="1">
            <a:spLocks noChangeArrowheads="1"/>
          </p:cNvSpPr>
          <p:nvPr/>
        </p:nvSpPr>
        <p:spPr bwMode="auto">
          <a:xfrm>
            <a:off x="1066800" y="2895600"/>
            <a:ext cx="184731" cy="369332"/>
          </a:xfrm>
          <a:prstGeom prst="rect">
            <a:avLst/>
          </a:prstGeom>
          <a:noFill/>
          <a:ln w="9525">
            <a:noFill/>
            <a:miter lim="800000"/>
            <a:headEnd/>
            <a:tailEnd/>
          </a:ln>
        </p:spPr>
        <p:txBody>
          <a:bodyPr wrap="none">
            <a:spAutoFit/>
          </a:bodyPr>
          <a:lstStyle/>
          <a:p>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551952889"/>
              </p:ext>
            </p:extLst>
          </p:nvPr>
        </p:nvGraphicFramePr>
        <p:xfrm>
          <a:off x="533400" y="1752600"/>
          <a:ext cx="4495800" cy="4221480"/>
        </p:xfrm>
        <a:graphic>
          <a:graphicData uri="http://schemas.openxmlformats.org/drawingml/2006/table">
            <a:tbl>
              <a:tblPr>
                <a:tableStyleId>{5C22544A-7EE6-4342-B048-85BDC9FD1C3A}</a:tableStyleId>
              </a:tblPr>
              <a:tblGrid>
                <a:gridCol w="4495800"/>
              </a:tblGrid>
              <a:tr h="370840">
                <a:tc>
                  <a:txBody>
                    <a:bodyPr/>
                    <a:lstStyle/>
                    <a:p>
                      <a:r>
                        <a:rPr lang="en-US" sz="4000" b="1" dirty="0" smtClean="0">
                          <a:solidFill>
                            <a:srgbClr val="00AFD7"/>
                          </a:solidFill>
                        </a:rPr>
                        <a:t>Terms </a:t>
                      </a:r>
                      <a:endParaRPr lang="en-US" sz="4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buFont typeface="Arial" pitchFamily="34" charset="0"/>
                        <a:buChar char="•"/>
                      </a:pPr>
                      <a:r>
                        <a:rPr lang="en-US" i="1" dirty="0" smtClean="0"/>
                        <a:t>Database Tools</a:t>
                      </a:r>
                      <a:endParaRPr lang="en-US" i="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Analysis</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Normalization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Integrity</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Garbage In/Garbage Out (GIGO)</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Schema</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Definition Language</a:t>
                      </a:r>
                      <a:r>
                        <a:rPr lang="en-US" sz="1800" i="1" kern="1200" baseline="0" dirty="0" smtClean="0">
                          <a:solidFill>
                            <a:schemeClr val="dk1"/>
                          </a:solidFill>
                          <a:latin typeface="+mn-lt"/>
                          <a:ea typeface="+mn-ea"/>
                          <a:cs typeface="+mn-cs"/>
                        </a:rPr>
                        <a:t> (DDL)</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Dictionary</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Structured Query Language (SQL)</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Manipulation Language (DML)</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Query by Example (QBE)</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7772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Tools &gt; </a:t>
            </a:r>
            <a:r>
              <a:rPr lang="en-US" sz="1100" b="1" dirty="0">
                <a:solidFill>
                  <a:srgbClr val="65AA3B"/>
                </a:solidFill>
              </a:rPr>
              <a:t>See your </a:t>
            </a:r>
            <a:r>
              <a:rPr lang="en-US" sz="1100" b="1" dirty="0" smtClean="0">
                <a:solidFill>
                  <a:srgbClr val="65AA3B"/>
                </a:solidFill>
              </a:rPr>
              <a:t>eBook </a:t>
            </a:r>
            <a:r>
              <a:rPr lang="en-US" sz="1100" b="1" dirty="0">
                <a:solidFill>
                  <a:srgbClr val="65AA3B"/>
                </a:solidFill>
              </a:rPr>
              <a:t>for more information about these terms</a:t>
            </a:r>
          </a:p>
          <a:p>
            <a:pPr eaLnBrk="1" hangingPunct="1">
              <a:buFontTx/>
              <a:buNone/>
            </a:pPr>
            <a:endParaRPr lang="en-US" sz="1100" b="1" dirty="0" smtClean="0">
              <a:solidFill>
                <a:srgbClr val="65AA3B"/>
              </a:solidFill>
            </a:endParaRPr>
          </a:p>
        </p:txBody>
      </p:sp>
    </p:spTree>
    <p:extLst>
      <p:ext uri="{BB962C8B-B14F-4D97-AF65-F5344CB8AC3E}">
        <p14:creationId xmlns:p14="http://schemas.microsoft.com/office/powerpoint/2010/main" xmlns="" val="160620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p:cNvSpPr>
          <p:nvPr>
            <p:ph sz="quarter" idx="4294967295"/>
          </p:nvPr>
        </p:nvSpPr>
        <p:spPr bwMode="auto">
          <a:xfrm>
            <a:off x="439271" y="2362200"/>
            <a:ext cx="4361329" cy="1600200"/>
          </a:xfrm>
          <a:prstGeom prst="rect">
            <a:avLst/>
          </a:prstGeom>
          <a:noFill/>
          <a:ln>
            <a:miter lim="800000"/>
            <a:headEnd/>
            <a:tailEnd/>
          </a:ln>
        </p:spPr>
        <p:txBody>
          <a:bodyPr/>
          <a:lstStyle/>
          <a:p>
            <a:pPr marL="0" indent="0">
              <a:buNone/>
            </a:pPr>
            <a:r>
              <a:rPr lang="en-US" b="1" dirty="0" smtClean="0"/>
              <a:t>… </a:t>
            </a:r>
            <a:r>
              <a:rPr lang="en-US" dirty="0" smtClean="0"/>
              <a:t>are </a:t>
            </a:r>
            <a:r>
              <a:rPr lang="en-US" dirty="0"/>
              <a:t>large databases that function as the cornerstone of information systems in businesses and enterprises.</a:t>
            </a:r>
          </a:p>
        </p:txBody>
      </p:sp>
      <p:sp>
        <p:nvSpPr>
          <p:cNvPr id="35844" name="Content Placeholder 2"/>
          <p:cNvSpPr>
            <a:spLocks noGrp="1"/>
          </p:cNvSpPr>
          <p:nvPr>
            <p:ph sz="quarter" idx="4294967295"/>
          </p:nvPr>
        </p:nvSpPr>
        <p:spPr bwMode="auto">
          <a:xfrm>
            <a:off x="0" y="457200"/>
            <a:ext cx="9144000" cy="1143000"/>
          </a:xfrm>
          <a:prstGeom prst="rect">
            <a:avLst/>
          </a:prstGeom>
          <a:noFill/>
          <a:ln>
            <a:miter lim="800000"/>
            <a:headEnd/>
            <a:tailEnd/>
          </a:ln>
        </p:spPr>
        <p:txBody>
          <a:bodyPr/>
          <a:lstStyle/>
          <a:p>
            <a:pPr marL="344488" indent="0" eaLnBrk="1" hangingPunct="1">
              <a:buFontTx/>
              <a:buNone/>
            </a:pPr>
            <a:r>
              <a:rPr lang="en-US" sz="6600" b="1" dirty="0" smtClean="0">
                <a:solidFill>
                  <a:srgbClr val="00AFD7"/>
                </a:solidFill>
                <a:latin typeface="Calibri" charset="0"/>
              </a:rPr>
              <a:t>Industrial Databases</a:t>
            </a:r>
          </a:p>
        </p:txBody>
      </p:sp>
      <p:sp>
        <p:nvSpPr>
          <p:cNvPr id="35848" name="Content Placeholder 3"/>
          <p:cNvSpPr txBox="1">
            <a:spLocks/>
          </p:cNvSpPr>
          <p:nvPr/>
        </p:nvSpPr>
        <p:spPr bwMode="auto">
          <a:xfrm>
            <a:off x="3733800" y="4876800"/>
            <a:ext cx="3200400" cy="685800"/>
          </a:xfrm>
          <a:prstGeom prst="rect">
            <a:avLst/>
          </a:prstGeom>
          <a:noFill/>
          <a:ln w="9525">
            <a:noFill/>
            <a:miter lim="800000"/>
            <a:headEnd/>
            <a:tailEnd/>
          </a:ln>
        </p:spPr>
        <p:txBody>
          <a:bodyPr/>
          <a:lstStyle/>
          <a:p>
            <a:pPr marL="342900" indent="-182563" eaLnBrk="0" hangingPunct="0">
              <a:spcBef>
                <a:spcPct val="20000"/>
              </a:spcBef>
              <a:buFontTx/>
              <a:buChar char="•"/>
            </a:pPr>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953000" y="1828800"/>
            <a:ext cx="4008438" cy="2667000"/>
          </a:xfrm>
          <a:prstGeom prst="rect">
            <a:avLst/>
          </a:prstGeom>
          <a:noFill/>
          <a:ln w="9525">
            <a:miter lim="800000"/>
            <a:headEnd/>
            <a:tailEnd/>
          </a:ln>
          <a:effectLst/>
        </p:spPr>
      </p:pic>
      <p:graphicFrame>
        <p:nvGraphicFramePr>
          <p:cNvPr id="8" name="Table 7"/>
          <p:cNvGraphicFramePr>
            <a:graphicFrameLocks noGrp="1"/>
          </p:cNvGraphicFramePr>
          <p:nvPr>
            <p:extLst>
              <p:ext uri="{D42A27DB-BD31-4B8C-83A1-F6EECF244321}">
                <p14:modId xmlns:p14="http://schemas.microsoft.com/office/powerpoint/2010/main" xmlns="" val="721560090"/>
              </p:ext>
            </p:extLst>
          </p:nvPr>
        </p:nvGraphicFramePr>
        <p:xfrm>
          <a:off x="457200" y="4572000"/>
          <a:ext cx="5372102" cy="1280160"/>
        </p:xfrm>
        <a:graphic>
          <a:graphicData uri="http://schemas.openxmlformats.org/drawingml/2006/table">
            <a:tbl>
              <a:tblPr>
                <a:tableStyleId>{5C22544A-7EE6-4342-B048-85BDC9FD1C3A}</a:tableStyleId>
              </a:tblPr>
              <a:tblGrid>
                <a:gridCol w="2508701"/>
                <a:gridCol w="2863401"/>
              </a:tblGrid>
              <a:tr h="320040">
                <a:tc gridSpan="2">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buFont typeface="Arial" pitchFamily="34" charset="0"/>
                        <a:buChar char="•"/>
                      </a:pPr>
                      <a:r>
                        <a:rPr lang="en-US" b="0" dirty="0" smtClean="0"/>
                        <a:t>Dat</a:t>
                      </a:r>
                      <a:r>
                        <a:rPr lang="en-US" b="0" baseline="0" dirty="0" smtClean="0"/>
                        <a:t>a Warehouse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Data Center</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Data Mining</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Database Administration</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Distributed Database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Data Warehouse</a:t>
            </a:r>
          </a:p>
        </p:txBody>
      </p:sp>
      <p:sp>
        <p:nvSpPr>
          <p:cNvPr id="32773" name="Rectangle 5"/>
          <p:cNvSpPr>
            <a:spLocks noGrp="1" noChangeArrowheads="1"/>
          </p:cNvSpPr>
          <p:nvPr>
            <p:ph type="body" sz="half" idx="4294967295"/>
          </p:nvPr>
        </p:nvSpPr>
        <p:spPr bwMode="auto">
          <a:xfrm>
            <a:off x="457200" y="1371600"/>
            <a:ext cx="8229600" cy="838200"/>
          </a:xfrm>
          <a:prstGeom prst="rect">
            <a:avLst/>
          </a:prstGeom>
          <a:noFill/>
          <a:ln>
            <a:miter lim="800000"/>
            <a:headEnd/>
            <a:tailEnd/>
          </a:ln>
        </p:spPr>
        <p:txBody>
          <a:bodyPr/>
          <a:lstStyle/>
          <a:p>
            <a:pPr marL="0" indent="0">
              <a:buNone/>
            </a:pPr>
            <a:r>
              <a:rPr lang="en-US" sz="2000" dirty="0" smtClean="0"/>
              <a:t>A </a:t>
            </a:r>
            <a:r>
              <a:rPr lang="en-US" sz="2000" b="1" dirty="0"/>
              <a:t>data warehouse</a:t>
            </a:r>
            <a:r>
              <a:rPr lang="en-US" sz="2000" dirty="0"/>
              <a:t> is a very large database that holds important information from a variety of sources</a:t>
            </a:r>
            <a:r>
              <a:rPr lang="en-US" sz="2000" dirty="0" smtClean="0"/>
              <a:t>.</a:t>
            </a:r>
          </a:p>
          <a:p>
            <a:pPr marL="3175" indent="4763" eaLnBrk="1" hangingPunct="1">
              <a:buFontTx/>
              <a:buNone/>
            </a:pPr>
            <a:endParaRPr lang="en-US" dirty="0" smtClean="0"/>
          </a:p>
        </p:txBody>
      </p:sp>
      <p:pic>
        <p:nvPicPr>
          <p:cNvPr id="8" name="Content Placeholder 7" descr="C08.03.01-a.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rcRect/>
          <a:stretch>
            <a:fillRect/>
          </a:stretch>
        </p:blipFill>
        <p:spPr bwMode="auto">
          <a:xfrm>
            <a:off x="1979613" y="2438400"/>
            <a:ext cx="4794250" cy="31242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IBM DB2 Data Warehousing - Convergence CT</a:t>
            </a:r>
            <a:endParaRPr lang="en-US" sz="1000" u="sng" dirty="0">
              <a:hlinkClick r:id="rId5"/>
            </a:endParaRPr>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 &gt; Data Warehouse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Data Mining</a:t>
            </a:r>
          </a:p>
        </p:txBody>
      </p:sp>
      <p:sp>
        <p:nvSpPr>
          <p:cNvPr id="32773" name="Rectangle 5"/>
          <p:cNvSpPr>
            <a:spLocks noGrp="1" noChangeArrowheads="1"/>
          </p:cNvSpPr>
          <p:nvPr>
            <p:ph type="body" sz="half" idx="4294967295"/>
          </p:nvPr>
        </p:nvSpPr>
        <p:spPr bwMode="auto">
          <a:xfrm>
            <a:off x="529590" y="1306830"/>
            <a:ext cx="3581400" cy="1447800"/>
          </a:xfrm>
          <a:prstGeom prst="rect">
            <a:avLst/>
          </a:prstGeom>
          <a:noFill/>
          <a:ln>
            <a:miter lim="800000"/>
            <a:headEnd/>
            <a:tailEnd/>
          </a:ln>
        </p:spPr>
        <p:txBody>
          <a:bodyPr/>
          <a:lstStyle/>
          <a:p>
            <a:pPr marL="0" indent="0">
              <a:buNone/>
            </a:pPr>
            <a:r>
              <a:rPr lang="en-US" sz="2000" b="1" dirty="0"/>
              <a:t>Data mining</a:t>
            </a:r>
            <a:r>
              <a:rPr lang="en-US" sz="2000" dirty="0"/>
              <a:t> refers to the process of extracting information from a data warehouse or data mart.</a:t>
            </a:r>
          </a:p>
          <a:p>
            <a:pPr marL="3175" indent="4763" eaLnBrk="1" hangingPunct="1">
              <a:buFontTx/>
              <a:buNone/>
            </a:pPr>
            <a:endParaRPr lang="en-US" dirty="0" smtClean="0"/>
          </a:p>
          <a:p>
            <a:pPr marL="3175" indent="4763" eaLnBrk="1" hangingPunct="1">
              <a:buFontTx/>
              <a:buNone/>
            </a:pPr>
            <a:endParaRPr lang="en-US"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67200" y="1714500"/>
            <a:ext cx="4283075" cy="3429000"/>
          </a:xfrm>
          <a:prstGeom prst="rect">
            <a:avLst/>
          </a:prstGeom>
          <a:noFill/>
          <a:ln w="9525">
            <a:miter lim="800000"/>
            <a:headEnd/>
            <a:tailEnd/>
          </a:ln>
          <a:effectLst/>
        </p:spPr>
      </p:pic>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Manage the Data Deluge with Data Mining</a:t>
            </a:r>
            <a:endParaRPr lang="en-US" sz="1000" u="sng" dirty="0">
              <a:hlinkClick r:id="rId5"/>
            </a:endParaRPr>
          </a:p>
        </p:txBody>
      </p:sp>
      <p:sp>
        <p:nvSpPr>
          <p:cNvPr id="2" name="TextBox 1"/>
          <p:cNvSpPr txBox="1"/>
          <p:nvPr/>
        </p:nvSpPr>
        <p:spPr>
          <a:xfrm>
            <a:off x="605790" y="2876907"/>
            <a:ext cx="3429000" cy="2862322"/>
          </a:xfrm>
          <a:prstGeom prst="rect">
            <a:avLst/>
          </a:prstGeom>
          <a:solidFill>
            <a:srgbClr val="65AA3B">
              <a:alpha val="20000"/>
            </a:srgbClr>
          </a:solidFill>
        </p:spPr>
        <p:txBody>
          <a:bodyPr wrap="square" rtlCol="0">
            <a:spAutoFit/>
          </a:bodyPr>
          <a:lstStyle/>
          <a:p>
            <a:pPr algn="ctr"/>
            <a:r>
              <a:rPr lang="en-US" sz="2000" dirty="0"/>
              <a:t>The amount of data collected by today’s corporations is far too huge to be interpreted solely by humans. Computerized tools are needed to discover irregularities and trends in data. Data mining is the application of such tools</a:t>
            </a:r>
            <a:r>
              <a:rPr lang="en-US" sz="2000" dirty="0" smtClean="0"/>
              <a:t>.</a:t>
            </a:r>
            <a:endParaRPr lang="en-US" dirty="0"/>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 &gt; Data Mining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Distributed Database</a:t>
            </a:r>
          </a:p>
        </p:txBody>
      </p:sp>
      <p:sp>
        <p:nvSpPr>
          <p:cNvPr id="32773" name="Rectangle 5"/>
          <p:cNvSpPr>
            <a:spLocks noGrp="1" noChangeArrowheads="1"/>
          </p:cNvSpPr>
          <p:nvPr>
            <p:ph type="body" sz="half" idx="4294967295"/>
          </p:nvPr>
        </p:nvSpPr>
        <p:spPr bwMode="auto">
          <a:xfrm>
            <a:off x="609600" y="1371601"/>
            <a:ext cx="3429000" cy="1524000"/>
          </a:xfrm>
          <a:prstGeom prst="rect">
            <a:avLst/>
          </a:prstGeom>
          <a:noFill/>
          <a:ln>
            <a:miter lim="800000"/>
            <a:headEnd/>
            <a:tailEnd/>
          </a:ln>
        </p:spPr>
        <p:txBody>
          <a:bodyPr/>
          <a:lstStyle/>
          <a:p>
            <a:pPr marL="0" indent="0">
              <a:buNone/>
            </a:pPr>
            <a:r>
              <a:rPr lang="en-US" sz="2000" dirty="0"/>
              <a:t>A </a:t>
            </a:r>
            <a:r>
              <a:rPr lang="en-US" sz="2000" b="1" dirty="0"/>
              <a:t>distributed database</a:t>
            </a:r>
            <a:r>
              <a:rPr lang="en-US" sz="2000" dirty="0"/>
              <a:t> takes available data stored in multiple locations and makes it appear as a single collection</a:t>
            </a:r>
            <a:r>
              <a:rPr lang="en-US" sz="2000" dirty="0" smtClean="0"/>
              <a:t>.</a:t>
            </a:r>
          </a:p>
          <a:p>
            <a:pPr marL="3175" indent="4763" eaLnBrk="1" hangingPunct="1">
              <a:buFontTx/>
              <a:buNone/>
            </a:pPr>
            <a:endParaRPr lang="en-US"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495800" y="1570831"/>
            <a:ext cx="4343400" cy="3716338"/>
          </a:xfrm>
          <a:prstGeom prst="rect">
            <a:avLst/>
          </a:prstGeom>
          <a:noFill/>
          <a:ln w="9525">
            <a:miter lim="800000"/>
            <a:headEnd/>
            <a:tailEnd/>
          </a:ln>
          <a:effectLst/>
        </p:spPr>
      </p:pic>
      <p:sp>
        <p:nvSpPr>
          <p:cNvPr id="2" name="TextBox 1"/>
          <p:cNvSpPr txBox="1"/>
          <p:nvPr/>
        </p:nvSpPr>
        <p:spPr>
          <a:xfrm>
            <a:off x="609600" y="3505200"/>
            <a:ext cx="3429000" cy="1631216"/>
          </a:xfrm>
          <a:prstGeom prst="rect">
            <a:avLst/>
          </a:prstGeom>
          <a:solidFill>
            <a:srgbClr val="65AA3B">
              <a:alpha val="20000"/>
            </a:srgbClr>
          </a:solidFill>
        </p:spPr>
        <p:txBody>
          <a:bodyPr wrap="square" rtlCol="0">
            <a:spAutoFit/>
          </a:bodyPr>
          <a:lstStyle/>
          <a:p>
            <a:pPr algn="ctr"/>
            <a:r>
              <a:rPr lang="en-US" sz="2000" dirty="0"/>
              <a:t>Distributed databases enable users from various locations to benefit from a universal view of corporate data. </a:t>
            </a:r>
          </a:p>
        </p:txBody>
      </p:sp>
      <p:sp>
        <p:nvSpPr>
          <p:cNvPr id="7" name="Text Placeholder 5"/>
          <p:cNvSpPr txBox="1">
            <a:spLocks/>
          </p:cNvSpPr>
          <p:nvPr/>
        </p:nvSpPr>
        <p:spPr bwMode="auto">
          <a:xfrm>
            <a:off x="457200" y="6248400"/>
            <a:ext cx="62865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 &gt; Distributed Database</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Distributed Database for Fish Ticket Processing</a:t>
            </a:r>
            <a:endParaRPr lang="en-US" sz="1000" u="sng" dirty="0">
              <a:hlinkClick r:id="rId5"/>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Data Center</a:t>
            </a:r>
          </a:p>
        </p:txBody>
      </p:sp>
      <p:sp>
        <p:nvSpPr>
          <p:cNvPr id="32773" name="Rectangle 5"/>
          <p:cNvSpPr>
            <a:spLocks noGrp="1" noChangeArrowheads="1"/>
          </p:cNvSpPr>
          <p:nvPr>
            <p:ph type="body" sz="half" idx="4294967295"/>
          </p:nvPr>
        </p:nvSpPr>
        <p:spPr bwMode="auto">
          <a:xfrm>
            <a:off x="4876800" y="1469571"/>
            <a:ext cx="4038600" cy="1828800"/>
          </a:xfrm>
          <a:prstGeom prst="rect">
            <a:avLst/>
          </a:prstGeom>
          <a:noFill/>
          <a:ln>
            <a:miter lim="800000"/>
            <a:headEnd/>
            <a:tailEnd/>
          </a:ln>
        </p:spPr>
        <p:txBody>
          <a:bodyPr/>
          <a:lstStyle/>
          <a:p>
            <a:pPr marL="0" indent="0">
              <a:buNone/>
            </a:pPr>
            <a:r>
              <a:rPr lang="en-US" sz="2000" dirty="0"/>
              <a:t>A </a:t>
            </a:r>
            <a:r>
              <a:rPr lang="en-US" sz="2000" b="1" dirty="0"/>
              <a:t>data center</a:t>
            </a:r>
            <a:r>
              <a:rPr lang="en-US" sz="2000" dirty="0"/>
              <a:t> is a climate-controlled building or set of buildings that house servers that store and deliver mission-critical information and services.</a:t>
            </a:r>
          </a:p>
          <a:p>
            <a:pPr marL="3175" indent="4763" eaLnBrk="1" hangingPunct="1">
              <a:buFontTx/>
              <a:buNone/>
            </a:pPr>
            <a:endParaRPr lang="en-US" sz="2000" dirty="0" smtClean="0"/>
          </a:p>
          <a:p>
            <a:pPr marL="3175" indent="4763" eaLnBrk="1" hangingPunct="1">
              <a:buFontTx/>
              <a:buNone/>
            </a:pPr>
            <a:endParaRPr lang="en-US" sz="2000" dirty="0" smtClean="0"/>
          </a:p>
        </p:txBody>
      </p:sp>
      <p:pic>
        <p:nvPicPr>
          <p:cNvPr id="7" name="Picture 6" descr="C08.03.04.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38199" y="2095500"/>
            <a:ext cx="3639403" cy="2667000"/>
          </a:xfrm>
          <a:prstGeom prst="rect">
            <a:avLst/>
          </a:prstGeom>
        </p:spPr>
      </p:pic>
      <p:sp>
        <p:nvSpPr>
          <p:cNvPr id="6"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Microsoft Generation 4.0 Data Center Vision</a:t>
            </a:r>
            <a:endParaRPr lang="en-US" sz="1000" u="sng" dirty="0">
              <a:hlinkClick r:id="rId5"/>
            </a:endParaRPr>
          </a:p>
        </p:txBody>
      </p:sp>
      <p:sp>
        <p:nvSpPr>
          <p:cNvPr id="2" name="TextBox 1"/>
          <p:cNvSpPr txBox="1"/>
          <p:nvPr/>
        </p:nvSpPr>
        <p:spPr>
          <a:xfrm>
            <a:off x="4917141" y="3494124"/>
            <a:ext cx="3845859" cy="1938992"/>
          </a:xfrm>
          <a:prstGeom prst="rect">
            <a:avLst/>
          </a:prstGeom>
          <a:solidFill>
            <a:srgbClr val="65AA3B">
              <a:alpha val="20000"/>
            </a:srgbClr>
          </a:solidFill>
        </p:spPr>
        <p:txBody>
          <a:bodyPr wrap="square" rtlCol="0">
            <a:spAutoFit/>
          </a:bodyPr>
          <a:lstStyle/>
          <a:p>
            <a:pPr algn="ctr"/>
            <a:r>
              <a:rPr lang="en-US" sz="2000" dirty="0" smtClean="0">
                <a:latin typeface="Arial" pitchFamily="34" charset="0"/>
                <a:cs typeface="Arial" pitchFamily="34" charset="0"/>
              </a:rPr>
              <a:t>New green technologies </a:t>
            </a:r>
            <a:r>
              <a:rPr lang="en-US" sz="2000" dirty="0">
                <a:latin typeface="Arial" pitchFamily="34" charset="0"/>
                <a:cs typeface="Arial" pitchFamily="34" charset="0"/>
              </a:rPr>
              <a:t>are being applied to help decrease the size and energy demands of the data centers that store our rapidly increasing amounts of </a:t>
            </a:r>
            <a:r>
              <a:rPr lang="en-US" sz="2000" dirty="0" smtClean="0">
                <a:latin typeface="Arial" pitchFamily="34" charset="0"/>
                <a:cs typeface="Arial" pitchFamily="34" charset="0"/>
              </a:rPr>
              <a:t>data.</a:t>
            </a:r>
            <a:endParaRPr lang="en-US" dirty="0">
              <a:latin typeface="Arial" pitchFamily="34" charset="0"/>
              <a:cs typeface="Arial" pitchFamily="34" charset="0"/>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 &gt; Data Center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bwMode="auto">
          <a:xfrm>
            <a:off x="533400" y="1431925"/>
            <a:ext cx="4114800" cy="2073275"/>
          </a:xfrm>
          <a:prstGeom prst="rect">
            <a:avLst/>
          </a:prstGeom>
          <a:noFill/>
          <a:ln>
            <a:miter lim="800000"/>
            <a:headEnd/>
            <a:tailEnd/>
          </a:ln>
        </p:spPr>
        <p:txBody>
          <a:bodyPr/>
          <a:lstStyle/>
          <a:p>
            <a:pPr marL="0" indent="0">
              <a:buNone/>
            </a:pPr>
            <a:r>
              <a:rPr lang="en-US" sz="2000" dirty="0"/>
              <a:t>A </a:t>
            </a:r>
            <a:r>
              <a:rPr lang="en-US" sz="2000" b="1" dirty="0"/>
              <a:t>database administrator</a:t>
            </a:r>
            <a:r>
              <a:rPr lang="en-US" sz="2000" dirty="0"/>
              <a:t> or </a:t>
            </a:r>
            <a:r>
              <a:rPr lang="en-US" sz="2000" b="1" dirty="0"/>
              <a:t>DBA</a:t>
            </a:r>
            <a:r>
              <a:rPr lang="en-US" sz="2000" dirty="0"/>
              <a:t> is a skilled and trained computer professional who directs all activities related to an organization’s database, including providing security from intruders</a:t>
            </a:r>
            <a:r>
              <a:rPr lang="en-US" sz="2000" dirty="0" smtClean="0"/>
              <a:t>.</a:t>
            </a:r>
          </a:p>
          <a:p>
            <a:pPr marL="0" indent="0" eaLnBrk="1" hangingPunct="1">
              <a:spcBef>
                <a:spcPct val="0"/>
              </a:spcBef>
              <a:buFontTx/>
              <a:buNone/>
            </a:pPr>
            <a:endParaRPr lang="en-US" sz="1800" dirty="0" smtClean="0"/>
          </a:p>
        </p:txBody>
      </p:sp>
      <p:sp>
        <p:nvSpPr>
          <p:cNvPr id="46086" name="Title 9"/>
          <p:cNvSpPr>
            <a:spLocks noGrp="1"/>
          </p:cNvSpPr>
          <p:nvPr>
            <p:ph type="title" idx="4294967295"/>
          </p:nvPr>
        </p:nvSpPr>
        <p:spPr bwMode="auto">
          <a:xfrm>
            <a:off x="3823" y="457200"/>
            <a:ext cx="9144000" cy="715962"/>
          </a:xfrm>
          <a:prstGeom prst="rect">
            <a:avLst/>
          </a:prstGeom>
          <a:noFill/>
          <a:ln>
            <a:miter lim="800000"/>
            <a:headEnd/>
            <a:tailEnd/>
          </a:ln>
        </p:spPr>
        <p:txBody>
          <a:bodyPr/>
          <a:lstStyle/>
          <a:p>
            <a:pPr marL="344488" eaLnBrk="1" hangingPunct="1"/>
            <a:r>
              <a:rPr lang="en-US" dirty="0" smtClean="0"/>
              <a:t>Database Administrator</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105400" y="1371600"/>
            <a:ext cx="3670300" cy="3962400"/>
          </a:xfrm>
          <a:prstGeom prst="rect">
            <a:avLst/>
          </a:prstGeom>
          <a:noFill/>
          <a:ln w="9525">
            <a:miter lim="800000"/>
            <a:headEnd/>
            <a:tailEnd/>
          </a:ln>
          <a:effectLst/>
        </p:spPr>
      </p:pic>
      <p:sp>
        <p:nvSpPr>
          <p:cNvPr id="4" name="TextBox 3"/>
          <p:cNvSpPr txBox="1"/>
          <p:nvPr/>
        </p:nvSpPr>
        <p:spPr>
          <a:xfrm>
            <a:off x="495301" y="3657600"/>
            <a:ext cx="4190999" cy="1938992"/>
          </a:xfrm>
          <a:prstGeom prst="rect">
            <a:avLst/>
          </a:prstGeom>
          <a:solidFill>
            <a:srgbClr val="65AA3B">
              <a:alpha val="20000"/>
            </a:srgbClr>
          </a:solidFill>
        </p:spPr>
        <p:txBody>
          <a:bodyPr wrap="square" rtlCol="0">
            <a:spAutoFit/>
          </a:bodyPr>
          <a:lstStyle/>
          <a:p>
            <a:pPr algn="ctr"/>
            <a:r>
              <a:rPr lang="en-US" sz="2000" dirty="0"/>
              <a:t>Data has become the most valuable property of a business. Maintaining data, getting it to the people who need it, and keeping it safe are the responsibilities of a database administrator.</a:t>
            </a:r>
          </a:p>
        </p:txBody>
      </p:sp>
      <p:sp>
        <p:nvSpPr>
          <p:cNvPr id="7" name="Text Placeholder 5"/>
          <p:cNvSpPr txBox="1">
            <a:spLocks/>
          </p:cNvSpPr>
          <p:nvPr/>
        </p:nvSpPr>
        <p:spPr bwMode="auto">
          <a:xfrm>
            <a:off x="457200" y="6248400"/>
            <a:ext cx="6019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 &gt; Database Administrator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marL="344488" indent="0" eaLnBrk="1" hangingPunct="1">
              <a:buFontTx/>
              <a:buNone/>
            </a:pPr>
            <a:r>
              <a:rPr lang="en-US" sz="6600" b="1" dirty="0" smtClean="0">
                <a:solidFill>
                  <a:srgbClr val="00AFD7"/>
                </a:solidFill>
                <a:latin typeface="Calibri" charset="0"/>
              </a:rPr>
              <a:t>Industrial Databases</a:t>
            </a:r>
          </a:p>
        </p:txBody>
      </p:sp>
      <p:sp>
        <p:nvSpPr>
          <p:cNvPr id="17415" name="TextBox 12"/>
          <p:cNvSpPr txBox="1">
            <a:spLocks noChangeArrowheads="1"/>
          </p:cNvSpPr>
          <p:nvPr/>
        </p:nvSpPr>
        <p:spPr bwMode="auto">
          <a:xfrm>
            <a:off x="1066800" y="2895600"/>
            <a:ext cx="184731" cy="369332"/>
          </a:xfrm>
          <a:prstGeom prst="rect">
            <a:avLst/>
          </a:prstGeom>
          <a:noFill/>
          <a:ln w="9525">
            <a:noFill/>
            <a:miter lim="800000"/>
            <a:headEnd/>
            <a:tailEnd/>
          </a:ln>
        </p:spPr>
        <p:txBody>
          <a:bodyPr wrap="none">
            <a:spAutoFit/>
          </a:bodyPr>
          <a:lstStyle/>
          <a:p>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787594967"/>
              </p:ext>
            </p:extLst>
          </p:nvPr>
        </p:nvGraphicFramePr>
        <p:xfrm>
          <a:off x="533400" y="1981200"/>
          <a:ext cx="4495800" cy="3901440"/>
        </p:xfrm>
        <a:graphic>
          <a:graphicData uri="http://schemas.openxmlformats.org/drawingml/2006/table">
            <a:tbl>
              <a:tblPr>
                <a:tableStyleId>{5C22544A-7EE6-4342-B048-85BDC9FD1C3A}</a:tableStyleId>
              </a:tblPr>
              <a:tblGrid>
                <a:gridCol w="4495800"/>
              </a:tblGrid>
              <a:tr h="370840">
                <a:tc>
                  <a:txBody>
                    <a:bodyPr/>
                    <a:lstStyle/>
                    <a:p>
                      <a:r>
                        <a:rPr lang="en-US" sz="4000" b="1" dirty="0" smtClean="0">
                          <a:solidFill>
                            <a:srgbClr val="00AFD7"/>
                          </a:solidFill>
                        </a:rPr>
                        <a:t>Terms </a:t>
                      </a:r>
                      <a:endParaRPr lang="en-US" sz="4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buFont typeface="Arial" pitchFamily="34" charset="0"/>
                        <a:buChar char="•"/>
                      </a:pPr>
                      <a:r>
                        <a:rPr lang="en-US" i="1" dirty="0" smtClean="0"/>
                        <a:t>Industrial Databases</a:t>
                      </a:r>
                      <a:endParaRPr lang="en-US" i="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Warehouse</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Mart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Mining</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Business</a:t>
                      </a:r>
                      <a:r>
                        <a:rPr lang="en-US" sz="1800" i="1" kern="1200" baseline="0" dirty="0" smtClean="0">
                          <a:solidFill>
                            <a:schemeClr val="dk1"/>
                          </a:solidFill>
                          <a:latin typeface="+mn-lt"/>
                          <a:ea typeface="+mn-ea"/>
                          <a:cs typeface="+mn-cs"/>
                        </a:rPr>
                        <a:t> Intelligence (BI)</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Distributed Database</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Virtualized Database</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Replicated Database</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Center</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Database</a:t>
                      </a:r>
                      <a:r>
                        <a:rPr lang="en-US" sz="1800" i="1" kern="1200" baseline="0" dirty="0" smtClean="0">
                          <a:solidFill>
                            <a:schemeClr val="dk1"/>
                          </a:solidFill>
                          <a:latin typeface="+mn-lt"/>
                          <a:ea typeface="+mn-ea"/>
                          <a:cs typeface="+mn-cs"/>
                        </a:rPr>
                        <a:t> Administrator (DBA)</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Industrial Databases &gt; </a:t>
            </a:r>
            <a:r>
              <a:rPr lang="en-US" sz="1100" b="1" dirty="0">
                <a:solidFill>
                  <a:srgbClr val="65AA3B"/>
                </a:solidFill>
              </a:rPr>
              <a:t>See your </a:t>
            </a:r>
            <a:r>
              <a:rPr lang="en-US" sz="1100" b="1" dirty="0" smtClean="0">
                <a:solidFill>
                  <a:srgbClr val="65AA3B"/>
                </a:solidFill>
              </a:rPr>
              <a:t>eBook </a:t>
            </a:r>
            <a:r>
              <a:rPr lang="en-US" sz="1100" b="1" dirty="0">
                <a:solidFill>
                  <a:srgbClr val="65AA3B"/>
                </a:solidFill>
              </a:rPr>
              <a:t>for more information about these terms</a:t>
            </a:r>
            <a:endParaRPr lang="en-US" sz="1100" b="1" dirty="0" smtClean="0">
              <a:solidFill>
                <a:srgbClr val="65AA3B"/>
              </a:solidFill>
            </a:endParaRPr>
          </a:p>
        </p:txBody>
      </p:sp>
    </p:spTree>
    <p:extLst>
      <p:ext uri="{BB962C8B-B14F-4D97-AF65-F5344CB8AC3E}">
        <p14:creationId xmlns:p14="http://schemas.microsoft.com/office/powerpoint/2010/main" xmlns="" val="2409681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quarter" idx="4294967295"/>
          </p:nvPr>
        </p:nvSpPr>
        <p:spPr bwMode="auto">
          <a:xfrm>
            <a:off x="533400" y="1752600"/>
            <a:ext cx="3962400" cy="1295400"/>
          </a:xfrm>
          <a:prstGeom prst="rect">
            <a:avLst/>
          </a:prstGeom>
          <a:noFill/>
          <a:ln>
            <a:miter lim="800000"/>
            <a:headEnd/>
            <a:tailEnd/>
          </a:ln>
        </p:spPr>
        <p:txBody>
          <a:bodyPr/>
          <a:lstStyle/>
          <a:p>
            <a:pPr marL="0" indent="0">
              <a:buNone/>
            </a:pPr>
            <a:r>
              <a:rPr lang="en-US" b="1" dirty="0" smtClean="0"/>
              <a:t>… </a:t>
            </a:r>
            <a:r>
              <a:rPr lang="en-US" dirty="0" smtClean="0"/>
              <a:t>refers </a:t>
            </a:r>
            <a:r>
              <a:rPr lang="en-US" dirty="0"/>
              <a:t>to the manner in which data is organized and stored. </a:t>
            </a:r>
          </a:p>
          <a:p>
            <a:pPr marL="0" indent="0" eaLnBrk="1" hangingPunct="1">
              <a:spcBef>
                <a:spcPct val="0"/>
              </a:spcBef>
              <a:buFontTx/>
              <a:buNone/>
            </a:pPr>
            <a:endParaRPr lang="en-US" sz="2000" i="1" dirty="0" smtClean="0"/>
          </a:p>
        </p:txBody>
      </p:sp>
      <p:sp>
        <p:nvSpPr>
          <p:cNvPr id="17412"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marL="344488" indent="0" eaLnBrk="1" hangingPunct="1">
              <a:buFontTx/>
              <a:buNone/>
            </a:pPr>
            <a:r>
              <a:rPr lang="en-US" sz="6600" b="1" dirty="0" smtClean="0">
                <a:solidFill>
                  <a:srgbClr val="00AFD7"/>
                </a:solidFill>
                <a:latin typeface="Calibri" charset="0"/>
              </a:rPr>
              <a:t>Database Structure</a:t>
            </a:r>
          </a:p>
        </p:txBody>
      </p:sp>
      <p:sp>
        <p:nvSpPr>
          <p:cNvPr id="17415" name="TextBox 12"/>
          <p:cNvSpPr txBox="1">
            <a:spLocks noChangeArrowheads="1"/>
          </p:cNvSpPr>
          <p:nvPr/>
        </p:nvSpPr>
        <p:spPr bwMode="auto">
          <a:xfrm>
            <a:off x="1066800" y="2895600"/>
            <a:ext cx="184731" cy="369332"/>
          </a:xfrm>
          <a:prstGeom prst="rect">
            <a:avLst/>
          </a:prstGeom>
          <a:noFill/>
          <a:ln w="9525">
            <a:noFill/>
            <a:miter lim="800000"/>
            <a:headEnd/>
            <a:tailEnd/>
          </a:ln>
        </p:spPr>
        <p:txBody>
          <a:bodyPr wrap="none">
            <a:spAutoFit/>
          </a:bodyPr>
          <a:lstStyle/>
          <a:p>
            <a:endParaRPr lang="en-US"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231395400"/>
              </p:ext>
            </p:extLst>
          </p:nvPr>
        </p:nvGraphicFramePr>
        <p:xfrm>
          <a:off x="609600" y="4191000"/>
          <a:ext cx="3606800" cy="1600200"/>
        </p:xfrm>
        <a:graphic>
          <a:graphicData uri="http://schemas.openxmlformats.org/drawingml/2006/table">
            <a:tbl>
              <a:tblPr>
                <a:tableStyleId>{5C22544A-7EE6-4342-B048-85BDC9FD1C3A}</a:tableStyleId>
              </a:tblPr>
              <a:tblGrid>
                <a:gridCol w="36068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tabLst/>
                      </a:pPr>
                      <a:r>
                        <a:rPr lang="en-US" b="0" dirty="0" smtClean="0">
                          <a:solidFill>
                            <a:schemeClr val="tx1"/>
                          </a:solidFill>
                        </a:rPr>
                        <a:t>Database Management</a:t>
                      </a:r>
                      <a:r>
                        <a:rPr lang="en-US" b="0" baseline="0" dirty="0" smtClean="0">
                          <a:solidFill>
                            <a:schemeClr val="tx1"/>
                          </a:solidFill>
                        </a:rPr>
                        <a:t> System</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Data Hierarchy</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Database Key</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Relational Database</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Structure</a:t>
            </a:r>
          </a:p>
        </p:txBody>
      </p:sp>
      <p:pic>
        <p:nvPicPr>
          <p:cNvPr id="2050" name="Picture 2" descr="G:\Pages\Concepts&amp;Issues\DatabaseImages\C08.01.00.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572000" y="1777154"/>
            <a:ext cx="4050792" cy="3303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366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5257800" y="1159715"/>
            <a:ext cx="3657600" cy="2811369"/>
          </a:xfrm>
          <a:prstGeom prst="rect">
            <a:avLst/>
          </a:prstGeom>
          <a:noFill/>
          <a:ln>
            <a:miter lim="800000"/>
            <a:headEnd/>
            <a:tailEnd/>
          </a:ln>
        </p:spPr>
        <p:txBody>
          <a:bodyPr/>
          <a:lstStyle/>
          <a:p>
            <a:pPr marL="0" indent="0" eaLnBrk="1" hangingPunct="1">
              <a:spcBef>
                <a:spcPct val="0"/>
              </a:spcBef>
              <a:buNone/>
            </a:pPr>
            <a:r>
              <a:rPr lang="en-US" sz="2000" dirty="0"/>
              <a:t>A </a:t>
            </a:r>
            <a:r>
              <a:rPr lang="en-US" sz="2000" b="1" dirty="0"/>
              <a:t>database management system</a:t>
            </a:r>
            <a:r>
              <a:rPr lang="en-US" sz="2000" dirty="0"/>
              <a:t> or </a:t>
            </a:r>
            <a:r>
              <a:rPr lang="en-US" sz="2000" b="1" dirty="0"/>
              <a:t>DBMS</a:t>
            </a:r>
            <a:r>
              <a:rPr lang="en-US" sz="2000" dirty="0"/>
              <a:t> consists of a group of programs that manipulate the data within a database. It provides an interface between the database and the user, or between the database and application programs. </a:t>
            </a:r>
          </a:p>
          <a:p>
            <a:pPr marL="0" indent="0" eaLnBrk="1" hangingPunct="1">
              <a:spcBef>
                <a:spcPct val="0"/>
              </a:spcBef>
              <a:buFontTx/>
              <a:buNone/>
            </a:pPr>
            <a:r>
              <a:rPr lang="en-US" dirty="0" smtClean="0"/>
              <a:t> </a:t>
            </a:r>
          </a:p>
          <a:p>
            <a:pPr marL="0" indent="0" eaLnBrk="1" hangingPunct="1">
              <a:spcBef>
                <a:spcPct val="0"/>
              </a:spcBef>
              <a:buFontTx/>
              <a:buNone/>
            </a:pPr>
            <a:endParaRPr lang="en-US" dirty="0" smtClean="0"/>
          </a:p>
          <a:p>
            <a:pPr marL="0" indent="0" eaLnBrk="1" hangingPunct="1">
              <a:spcBef>
                <a:spcPct val="0"/>
              </a:spcBef>
              <a:buFontTx/>
              <a:buNone/>
            </a:pPr>
            <a:endParaRPr lang="en-US" sz="2000" dirty="0" smtClean="0"/>
          </a:p>
        </p:txBody>
      </p:sp>
      <p:sp>
        <p:nvSpPr>
          <p:cNvPr id="19461"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Database Management System</a:t>
            </a:r>
          </a:p>
        </p:txBody>
      </p:sp>
      <p:sp>
        <p:nvSpPr>
          <p:cNvPr id="19464" name="Picture Placeholder 11"/>
          <p:cNvSpPr txBox="1">
            <a:spLocks/>
          </p:cNvSpPr>
          <p:nvPr/>
        </p:nvSpPr>
        <p:spPr bwMode="auto">
          <a:xfrm>
            <a:off x="457200" y="3810000"/>
            <a:ext cx="4267200" cy="2362200"/>
          </a:xfrm>
          <a:prstGeom prst="rect">
            <a:avLst/>
          </a:prstGeom>
          <a:noFill/>
          <a:ln w="9525">
            <a:noFill/>
            <a:miter lim="800000"/>
            <a:headEnd/>
            <a:tailEnd/>
          </a:ln>
        </p:spPr>
        <p:txBody>
          <a:bodyPr/>
          <a:lstStyle/>
          <a:p>
            <a:endParaRPr lang="en-US" dirty="0"/>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Announcing Oracle Database 11g</a:t>
            </a:r>
            <a:endParaRPr lang="en-US" sz="1000" u="sng" dirty="0">
              <a:hlinkClick r:id="rId4"/>
            </a:endParaRPr>
          </a:p>
        </p:txBody>
      </p:sp>
      <p:sp>
        <p:nvSpPr>
          <p:cNvPr id="3" name="TextBox 2"/>
          <p:cNvSpPr txBox="1"/>
          <p:nvPr/>
        </p:nvSpPr>
        <p:spPr>
          <a:xfrm>
            <a:off x="5257800" y="4083784"/>
            <a:ext cx="3657600" cy="1631216"/>
          </a:xfrm>
          <a:prstGeom prst="rect">
            <a:avLst/>
          </a:prstGeom>
          <a:solidFill>
            <a:srgbClr val="65AA3B">
              <a:alpha val="20000"/>
            </a:srgbClr>
          </a:solidFill>
        </p:spPr>
        <p:txBody>
          <a:bodyPr wrap="square" rtlCol="0">
            <a:spAutoFit/>
          </a:bodyPr>
          <a:lstStyle/>
          <a:p>
            <a:pPr algn="ctr"/>
            <a:r>
              <a:rPr lang="en-US" sz="2000" dirty="0"/>
              <a:t>We all interact with databases over the Internet. In fact, the w</a:t>
            </a:r>
            <a:r>
              <a:rPr lang="en-US" sz="2000" dirty="0" smtClean="0"/>
              <a:t>eb </a:t>
            </a:r>
            <a:r>
              <a:rPr lang="en-US" sz="2000" dirty="0"/>
              <a:t>itself could be viewed as the world’s largest database management system. </a:t>
            </a:r>
          </a:p>
        </p:txBody>
      </p:sp>
      <p:sp>
        <p:nvSpPr>
          <p:cNvPr id="11"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Structure &gt; Database Management System</a:t>
            </a:r>
          </a:p>
        </p:txBody>
      </p:sp>
      <p:pic>
        <p:nvPicPr>
          <p:cNvPr id="3074" name="Picture 2" descr="G:\Pages\Concepts&amp;Issues\DatabaseImages\C08.01.01-a.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295400" y="1219200"/>
            <a:ext cx="3630168" cy="23900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37160" y="3103721"/>
            <a:ext cx="3632200" cy="285750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Data Hierarchy</a:t>
            </a:r>
          </a:p>
        </p:txBody>
      </p:sp>
      <p:sp>
        <p:nvSpPr>
          <p:cNvPr id="32773" name="Rectangle 5"/>
          <p:cNvSpPr>
            <a:spLocks noGrp="1" noChangeArrowheads="1"/>
          </p:cNvSpPr>
          <p:nvPr>
            <p:ph type="body" sz="half" idx="4294967295"/>
          </p:nvPr>
        </p:nvSpPr>
        <p:spPr bwMode="auto">
          <a:xfrm>
            <a:off x="635000" y="4191000"/>
            <a:ext cx="3505200" cy="1371600"/>
          </a:xfrm>
          <a:prstGeom prst="rect">
            <a:avLst/>
          </a:prstGeom>
          <a:noFill/>
          <a:ln>
            <a:miter lim="800000"/>
            <a:headEnd/>
            <a:tailEnd/>
          </a:ln>
        </p:spPr>
        <p:txBody>
          <a:bodyPr/>
          <a:lstStyle/>
          <a:p>
            <a:pPr marL="0" indent="0">
              <a:buNone/>
            </a:pPr>
            <a:r>
              <a:rPr lang="en-US" sz="2000" b="1" dirty="0"/>
              <a:t>Data hierarchy</a:t>
            </a:r>
            <a:r>
              <a:rPr lang="en-US" sz="2000" dirty="0"/>
              <a:t> refers to the manner in which data in a database is organized into sequential levels of detail. </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35000" y="1524000"/>
            <a:ext cx="3632200" cy="2362200"/>
          </a:xfrm>
          <a:prstGeom prst="rect">
            <a:avLst/>
          </a:prstGeom>
          <a:noFill/>
          <a:ln w="9525">
            <a:miter lim="800000"/>
            <a:headEnd/>
            <a:tailEnd/>
          </a:ln>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513729" y="3505200"/>
            <a:ext cx="3632200" cy="2349500"/>
          </a:xfrm>
          <a:prstGeom prst="rect">
            <a:avLst/>
          </a:prstGeom>
          <a:noFill/>
          <a:ln w="9525">
            <a:miter lim="800000"/>
            <a:headEnd/>
            <a:tailEnd/>
          </a:ln>
          <a:effectLst/>
        </p:spPr>
      </p:pic>
      <p:sp>
        <p:nvSpPr>
          <p:cNvPr id="2" name="TextBox 1"/>
          <p:cNvSpPr txBox="1"/>
          <p:nvPr/>
        </p:nvSpPr>
        <p:spPr>
          <a:xfrm>
            <a:off x="4495800" y="1371600"/>
            <a:ext cx="3632200" cy="1938992"/>
          </a:xfrm>
          <a:prstGeom prst="rect">
            <a:avLst/>
          </a:prstGeom>
          <a:solidFill>
            <a:srgbClr val="65AA3B">
              <a:alpha val="20000"/>
            </a:srgbClr>
          </a:solidFill>
        </p:spPr>
        <p:txBody>
          <a:bodyPr wrap="square" rtlCol="0">
            <a:spAutoFit/>
          </a:bodyPr>
          <a:lstStyle/>
          <a:p>
            <a:pPr algn="ctr"/>
            <a:r>
              <a:rPr lang="en-US" sz="2000" dirty="0"/>
              <a:t>The hierarchy that is defined for data within a database makes it possible for a </a:t>
            </a:r>
            <a:r>
              <a:rPr lang="en-US" sz="2000" dirty="0" smtClean="0"/>
              <a:t>database </a:t>
            </a:r>
            <a:r>
              <a:rPr lang="en-US" sz="2000" dirty="0"/>
              <a:t>management </a:t>
            </a:r>
            <a:r>
              <a:rPr lang="en-US" sz="2000" dirty="0" smtClean="0"/>
              <a:t>system </a:t>
            </a:r>
            <a:r>
              <a:rPr lang="en-US" sz="2000" dirty="0"/>
              <a:t>to manipulate the data to produce useful information. </a:t>
            </a:r>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Structure &gt; Data Hierarchy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62500" y="3505200"/>
            <a:ext cx="3200400" cy="2311400"/>
          </a:xfrm>
          <a:prstGeom prst="rect">
            <a:avLst/>
          </a:prstGeom>
          <a:noFill/>
          <a:ln w="9525">
            <a:miter lim="800000"/>
            <a:headEnd/>
            <a:tailEnd/>
          </a:ln>
          <a:effectLst/>
        </p:spPr>
      </p:pic>
      <p:sp>
        <p:nvSpPr>
          <p:cNvPr id="23556" name="Rectangle 4"/>
          <p:cNvSpPr>
            <a:spLocks noGrp="1" noChangeArrowheads="1"/>
          </p:cNvSpPr>
          <p:nvPr>
            <p:ph type="title" idx="4294967295"/>
          </p:nvPr>
        </p:nvSpPr>
        <p:spPr bwMode="auto">
          <a:xfrm>
            <a:off x="1032" y="457200"/>
            <a:ext cx="9144000" cy="715962"/>
          </a:xfrm>
          <a:prstGeom prst="rect">
            <a:avLst/>
          </a:prstGeom>
          <a:noFill/>
          <a:ln>
            <a:miter lim="800000"/>
            <a:headEnd/>
            <a:tailEnd/>
          </a:ln>
        </p:spPr>
        <p:txBody>
          <a:bodyPr/>
          <a:lstStyle/>
          <a:p>
            <a:pPr marL="344488" eaLnBrk="1" hangingPunct="1"/>
            <a:r>
              <a:rPr lang="en-US" sz="4000" dirty="0" smtClean="0"/>
              <a:t>Database Key</a:t>
            </a:r>
          </a:p>
        </p:txBody>
      </p:sp>
      <p:sp>
        <p:nvSpPr>
          <p:cNvPr id="32773" name="Rectangle 5"/>
          <p:cNvSpPr>
            <a:spLocks noGrp="1" noChangeArrowheads="1"/>
          </p:cNvSpPr>
          <p:nvPr>
            <p:ph type="body" sz="half" idx="4294967295"/>
          </p:nvPr>
        </p:nvSpPr>
        <p:spPr bwMode="auto">
          <a:xfrm>
            <a:off x="457200" y="1600200"/>
            <a:ext cx="3657600" cy="1066800"/>
          </a:xfrm>
          <a:prstGeom prst="rect">
            <a:avLst/>
          </a:prstGeom>
          <a:noFill/>
          <a:ln>
            <a:miter lim="800000"/>
            <a:headEnd/>
            <a:tailEnd/>
          </a:ln>
        </p:spPr>
        <p:txBody>
          <a:bodyPr/>
          <a:lstStyle/>
          <a:p>
            <a:pPr marL="0" indent="0">
              <a:buNone/>
            </a:pPr>
            <a:r>
              <a:rPr lang="en-US" sz="2000" dirty="0"/>
              <a:t>A </a:t>
            </a:r>
            <a:r>
              <a:rPr lang="en-US" sz="2000" b="1" dirty="0"/>
              <a:t>database key</a:t>
            </a:r>
            <a:r>
              <a:rPr lang="en-US" sz="2000" dirty="0"/>
              <a:t> is a field in a table used to identify a record, such as EmployeeNumber.</a:t>
            </a:r>
          </a:p>
          <a:p>
            <a:pPr marL="0" indent="0" eaLnBrk="1" hangingPunct="1">
              <a:spcBef>
                <a:spcPct val="0"/>
              </a:spcBef>
              <a:buFontTx/>
              <a:buNone/>
            </a:pPr>
            <a:endParaRPr lang="en-US" dirty="0" smtClean="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69900" y="2819400"/>
            <a:ext cx="3632200" cy="1765300"/>
          </a:xfrm>
          <a:prstGeom prst="rect">
            <a:avLst/>
          </a:prstGeom>
          <a:noFill/>
          <a:ln w="9525">
            <a:miter lim="800000"/>
            <a:headEnd/>
            <a:tailEnd/>
          </a:ln>
          <a:effectLst/>
        </p:spPr>
      </p:pic>
      <p:sp>
        <p:nvSpPr>
          <p:cNvPr id="23560" name="Rectangle 8"/>
          <p:cNvSpPr>
            <a:spLocks noChangeArrowheads="1"/>
          </p:cNvSpPr>
          <p:nvPr/>
        </p:nvSpPr>
        <p:spPr bwMode="auto">
          <a:xfrm>
            <a:off x="4572001" y="1066800"/>
            <a:ext cx="3581399" cy="2246769"/>
          </a:xfrm>
          <a:prstGeom prst="rect">
            <a:avLst/>
          </a:prstGeom>
          <a:solidFill>
            <a:srgbClr val="65AA3B">
              <a:alpha val="20000"/>
            </a:srgbClr>
          </a:solidFill>
          <a:ln w="9525">
            <a:noFill/>
            <a:miter lim="800000"/>
            <a:headEnd/>
            <a:tailEnd/>
          </a:ln>
        </p:spPr>
        <p:txBody>
          <a:bodyPr wrap="square">
            <a:spAutoFit/>
          </a:bodyPr>
          <a:lstStyle/>
          <a:p>
            <a:r>
              <a:rPr lang="en-US" sz="2000" b="1" dirty="0" smtClean="0"/>
              <a:t>Record</a:t>
            </a:r>
            <a:r>
              <a:rPr lang="en-US" sz="2000" b="1" dirty="0"/>
              <a:t>:</a:t>
            </a:r>
            <a:r>
              <a:rPr lang="en-US" sz="2000" dirty="0" smtClean="0"/>
              <a:t> </a:t>
            </a:r>
            <a:r>
              <a:rPr lang="en-US" sz="2000" dirty="0"/>
              <a:t>A collection of fields about a specific entity. </a:t>
            </a:r>
          </a:p>
          <a:p>
            <a:r>
              <a:rPr lang="en-US" sz="2000" b="1" dirty="0" smtClean="0"/>
              <a:t>Key</a:t>
            </a:r>
            <a:r>
              <a:rPr lang="en-US" sz="2000" b="1" dirty="0"/>
              <a:t>:</a:t>
            </a:r>
            <a:r>
              <a:rPr lang="en-US" sz="2000" dirty="0" smtClean="0"/>
              <a:t> </a:t>
            </a:r>
            <a:r>
              <a:rPr lang="en-US" sz="2000" dirty="0"/>
              <a:t>A field in a record that is used to identify the record. </a:t>
            </a:r>
          </a:p>
          <a:p>
            <a:r>
              <a:rPr lang="en-US" sz="2000" b="1" dirty="0"/>
              <a:t>Primary </a:t>
            </a:r>
            <a:r>
              <a:rPr lang="en-US" sz="2000" b="1" dirty="0" smtClean="0"/>
              <a:t>key:</a:t>
            </a:r>
            <a:r>
              <a:rPr lang="en-US" sz="2000" dirty="0" smtClean="0"/>
              <a:t> </a:t>
            </a:r>
            <a:r>
              <a:rPr lang="en-US" sz="2000" dirty="0"/>
              <a:t>A field within a database table that uniquely identifies the record.</a:t>
            </a: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Structure &gt; Database Key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Relational Database</a:t>
            </a:r>
          </a:p>
        </p:txBody>
      </p:sp>
      <p:sp>
        <p:nvSpPr>
          <p:cNvPr id="32773" name="Rectangle 5"/>
          <p:cNvSpPr>
            <a:spLocks noGrp="1" noChangeArrowheads="1"/>
          </p:cNvSpPr>
          <p:nvPr>
            <p:ph type="body" sz="half" idx="4294967295"/>
          </p:nvPr>
        </p:nvSpPr>
        <p:spPr bwMode="auto">
          <a:xfrm>
            <a:off x="533399" y="4724400"/>
            <a:ext cx="8153400" cy="685800"/>
          </a:xfrm>
          <a:prstGeom prst="rect">
            <a:avLst/>
          </a:prstGeom>
          <a:noFill/>
          <a:ln>
            <a:miter lim="800000"/>
            <a:headEnd/>
            <a:tailEnd/>
          </a:ln>
        </p:spPr>
        <p:txBody>
          <a:bodyPr/>
          <a:lstStyle/>
          <a:p>
            <a:pPr marL="0" indent="0">
              <a:buNone/>
            </a:pPr>
            <a:r>
              <a:rPr lang="en-US" sz="2000" dirty="0"/>
              <a:t>A </a:t>
            </a:r>
            <a:r>
              <a:rPr lang="en-US" sz="2000" b="1" dirty="0"/>
              <a:t>relational database </a:t>
            </a:r>
            <a:r>
              <a:rPr lang="en-US" sz="2000" dirty="0"/>
              <a:t>organizes data into multiple tables that are related by common fields.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09600" y="1314450"/>
            <a:ext cx="3517900" cy="2755900"/>
          </a:xfrm>
          <a:prstGeom prst="rect">
            <a:avLst/>
          </a:prstGeom>
          <a:noFill/>
          <a:ln w="9525">
            <a:miter lim="800000"/>
            <a:headEnd/>
            <a:tailEnd/>
          </a:ln>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920875" y="1314450"/>
            <a:ext cx="3632200" cy="1206500"/>
          </a:xfrm>
          <a:prstGeom prst="rect">
            <a:avLst/>
          </a:prstGeom>
          <a:noFill/>
          <a:ln w="9525">
            <a:miter lim="800000"/>
            <a:headEnd/>
            <a:tailEnd/>
          </a:ln>
          <a:effectLst/>
        </p:spPr>
      </p:pic>
      <p:sp>
        <p:nvSpPr>
          <p:cNvPr id="2" name="TextBox 1"/>
          <p:cNvSpPr txBox="1"/>
          <p:nvPr/>
        </p:nvSpPr>
        <p:spPr>
          <a:xfrm>
            <a:off x="4831976" y="2914650"/>
            <a:ext cx="3809999" cy="1631216"/>
          </a:xfrm>
          <a:prstGeom prst="rect">
            <a:avLst/>
          </a:prstGeom>
          <a:solidFill>
            <a:srgbClr val="65AA3B">
              <a:alpha val="20000"/>
            </a:srgbClr>
          </a:solidFill>
        </p:spPr>
        <p:txBody>
          <a:bodyPr wrap="square" rtlCol="0">
            <a:spAutoFit/>
          </a:bodyPr>
          <a:lstStyle/>
          <a:p>
            <a:pPr algn="ctr"/>
            <a:r>
              <a:rPr lang="en-US" sz="2000" dirty="0"/>
              <a:t>In a relational database, all data elements are placed in two-dimensional tables organized in rows and columns, simplifying data access and manipulation. </a:t>
            </a: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Structure &gt; Relational Database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marL="344488" indent="0" eaLnBrk="1" hangingPunct="1">
              <a:buFontTx/>
              <a:buNone/>
            </a:pPr>
            <a:r>
              <a:rPr lang="en-US" sz="6600" b="1" dirty="0" smtClean="0">
                <a:solidFill>
                  <a:srgbClr val="00AFD7"/>
                </a:solidFill>
                <a:latin typeface="Calibri" charset="0"/>
              </a:rPr>
              <a:t>Database Structure</a:t>
            </a:r>
          </a:p>
        </p:txBody>
      </p:sp>
      <p:sp>
        <p:nvSpPr>
          <p:cNvPr id="17415" name="TextBox 12"/>
          <p:cNvSpPr txBox="1">
            <a:spLocks noChangeArrowheads="1"/>
          </p:cNvSpPr>
          <p:nvPr/>
        </p:nvSpPr>
        <p:spPr bwMode="auto">
          <a:xfrm>
            <a:off x="1066800" y="2895600"/>
            <a:ext cx="184731" cy="369332"/>
          </a:xfrm>
          <a:prstGeom prst="rect">
            <a:avLst/>
          </a:prstGeom>
          <a:noFill/>
          <a:ln w="9525">
            <a:noFill/>
            <a:miter lim="800000"/>
            <a:headEnd/>
            <a:tailEnd/>
          </a:ln>
        </p:spPr>
        <p:txBody>
          <a:bodyPr wrap="none">
            <a:spAutoFit/>
          </a:bodyPr>
          <a:lstStyle/>
          <a:p>
            <a:endParaRPr 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6964883"/>
              </p:ext>
            </p:extLst>
          </p:nvPr>
        </p:nvGraphicFramePr>
        <p:xfrm>
          <a:off x="423672" y="1577747"/>
          <a:ext cx="2895600" cy="4358640"/>
        </p:xfrm>
        <a:graphic>
          <a:graphicData uri="http://schemas.openxmlformats.org/drawingml/2006/table">
            <a:tbl>
              <a:tblPr>
                <a:tableStyleId>{5C22544A-7EE6-4342-B048-85BDC9FD1C3A}</a:tableStyleId>
              </a:tblPr>
              <a:tblGrid>
                <a:gridCol w="2895600"/>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Database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341313" marR="0" indent="-17938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Big Data</a:t>
                      </a:r>
                      <a:endParaRPr lang="en-US" sz="1800" i="1" kern="1200" baseline="0" dirty="0" smtClean="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341313"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Data Redundancy</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Database 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Database Management System</a:t>
                      </a:r>
                      <a:r>
                        <a:rPr lang="en-US" sz="1800" i="1" kern="1200" baseline="0" dirty="0" smtClean="0">
                          <a:solidFill>
                            <a:schemeClr val="dk1"/>
                          </a:solidFill>
                          <a:latin typeface="+mn-lt"/>
                          <a:ea typeface="+mn-ea"/>
                          <a:cs typeface="+mn-cs"/>
                        </a:rPr>
                        <a:t> (DBMS)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Flat File Database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Comma-Separated</a:t>
                      </a:r>
                      <a:r>
                        <a:rPr lang="en-US" sz="1800" i="1" kern="1200" baseline="0" dirty="0" smtClean="0">
                          <a:solidFill>
                            <a:schemeClr val="dk1"/>
                          </a:solidFill>
                          <a:latin typeface="+mn-lt"/>
                          <a:ea typeface="+mn-ea"/>
                          <a:cs typeface="+mn-cs"/>
                        </a:rPr>
                        <a:t> Values (CSV)</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Special-Purpose Databases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624661662"/>
              </p:ext>
            </p:extLst>
          </p:nvPr>
        </p:nvGraphicFramePr>
        <p:xfrm>
          <a:off x="3433572" y="1752600"/>
          <a:ext cx="2819400" cy="4183787"/>
        </p:xfrm>
        <a:graphic>
          <a:graphicData uri="http://schemas.openxmlformats.org/drawingml/2006/table">
            <a:tbl>
              <a:tblPr>
                <a:tableStyleId>{5C22544A-7EE6-4342-B048-85BDC9FD1C3A}</a:tableStyleId>
              </a:tblPr>
              <a:tblGrid>
                <a:gridCol w="2819400"/>
              </a:tblGrid>
              <a:tr h="709067">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Database Development Platforms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General-Purpose</a:t>
                      </a:r>
                      <a:r>
                        <a:rPr lang="en-US" sz="1800" i="1" kern="1200" baseline="0" dirty="0" smtClean="0">
                          <a:solidFill>
                            <a:schemeClr val="dk1"/>
                          </a:solidFill>
                          <a:latin typeface="+mn-lt"/>
                          <a:ea typeface="+mn-ea"/>
                          <a:cs typeface="+mn-cs"/>
                        </a:rPr>
                        <a:t> Databases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 Hierarchy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Field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Record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Entity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801201868"/>
              </p:ext>
            </p:extLst>
          </p:nvPr>
        </p:nvGraphicFramePr>
        <p:xfrm>
          <a:off x="6367272" y="1303427"/>
          <a:ext cx="2590800" cy="4632960"/>
        </p:xfrm>
        <a:graphic>
          <a:graphicData uri="http://schemas.openxmlformats.org/drawingml/2006/table">
            <a:tbl>
              <a:tblPr>
                <a:tableStyleId>{5C22544A-7EE6-4342-B048-85BDC9FD1C3A}</a:tableStyleId>
              </a:tblPr>
              <a:tblGrid>
                <a:gridCol w="25908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Instances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Attribute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 Item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Database Key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Primary Key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Relational Database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Selecting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Joining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Relationship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Entity</a:t>
                      </a:r>
                      <a:r>
                        <a:rPr lang="en-US" sz="1800" i="1" kern="1200" baseline="0" dirty="0" smtClean="0">
                          <a:solidFill>
                            <a:schemeClr val="dk1"/>
                          </a:solidFill>
                          <a:latin typeface="+mn-lt"/>
                          <a:ea typeface="+mn-ea"/>
                          <a:cs typeface="+mn-cs"/>
                        </a:rPr>
                        <a:t> Relationship Diagram</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Placeholder 5"/>
          <p:cNvSpPr txBox="1">
            <a:spLocks/>
          </p:cNvSpPr>
          <p:nvPr/>
        </p:nvSpPr>
        <p:spPr bwMode="auto">
          <a:xfrm>
            <a:off x="457200" y="6248400"/>
            <a:ext cx="8001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Structure &gt; </a:t>
            </a:r>
            <a:r>
              <a:rPr lang="en-US" sz="1100" b="1" dirty="0">
                <a:solidFill>
                  <a:srgbClr val="65AA3B"/>
                </a:solidFill>
              </a:rPr>
              <a:t>See your </a:t>
            </a:r>
            <a:r>
              <a:rPr lang="en-US" sz="1100" b="1" dirty="0" smtClean="0">
                <a:solidFill>
                  <a:srgbClr val="65AA3B"/>
                </a:solidFill>
              </a:rPr>
              <a:t>eBook </a:t>
            </a:r>
            <a:r>
              <a:rPr lang="en-US" sz="1100" b="1" dirty="0">
                <a:solidFill>
                  <a:srgbClr val="65AA3B"/>
                </a:solidFill>
              </a:rPr>
              <a:t>for more information about these terms</a:t>
            </a:r>
            <a:endParaRPr lang="en-US" sz="1100" b="1" dirty="0" smtClean="0">
              <a:solidFill>
                <a:srgbClr val="65AA3B"/>
              </a:solidFill>
            </a:endParaRPr>
          </a:p>
        </p:txBody>
      </p:sp>
    </p:spTree>
    <p:extLst>
      <p:ext uri="{BB962C8B-B14F-4D97-AF65-F5344CB8AC3E}">
        <p14:creationId xmlns:p14="http://schemas.microsoft.com/office/powerpoint/2010/main" xmlns="" val="144333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1"/>
          <p:cNvSpPr>
            <a:spLocks noGrp="1"/>
          </p:cNvSpPr>
          <p:nvPr>
            <p:ph sz="quarter" idx="4294967295"/>
          </p:nvPr>
        </p:nvSpPr>
        <p:spPr bwMode="auto">
          <a:xfrm>
            <a:off x="457200" y="1752600"/>
            <a:ext cx="3200400" cy="2286000"/>
          </a:xfrm>
          <a:prstGeom prst="rect">
            <a:avLst/>
          </a:prstGeom>
          <a:noFill/>
          <a:ln>
            <a:miter lim="800000"/>
            <a:headEnd/>
            <a:tailEnd/>
          </a:ln>
        </p:spPr>
        <p:txBody>
          <a:bodyPr/>
          <a:lstStyle/>
          <a:p>
            <a:pPr marL="0" indent="0">
              <a:buNone/>
            </a:pPr>
            <a:r>
              <a:rPr lang="en-US" b="1" dirty="0" smtClean="0"/>
              <a:t>… </a:t>
            </a:r>
            <a:r>
              <a:rPr lang="en-US" dirty="0" smtClean="0"/>
              <a:t>include </a:t>
            </a:r>
            <a:r>
              <a:rPr lang="en-US" dirty="0"/>
              <a:t>software and techniques for analyzing, maintaining, and manipulating data in a database.</a:t>
            </a:r>
          </a:p>
          <a:p>
            <a:pPr marL="0" indent="0" eaLnBrk="1" hangingPunct="1">
              <a:spcBef>
                <a:spcPct val="0"/>
              </a:spcBef>
              <a:buFontTx/>
              <a:buNone/>
            </a:pPr>
            <a:endParaRPr lang="en-US" sz="2000" i="1" dirty="0" smtClean="0"/>
          </a:p>
          <a:p>
            <a:pPr marL="0" indent="0" eaLnBrk="1" hangingPunct="1">
              <a:spcBef>
                <a:spcPct val="0"/>
              </a:spcBef>
              <a:buFontTx/>
              <a:buNone/>
            </a:pPr>
            <a:endParaRPr lang="en-US" sz="2000" i="1" dirty="0" smtClean="0"/>
          </a:p>
          <a:p>
            <a:pPr marL="0" indent="0" eaLnBrk="1" hangingPunct="1">
              <a:spcBef>
                <a:spcPct val="0"/>
              </a:spcBef>
              <a:buFontTx/>
              <a:buNone/>
            </a:pPr>
            <a:endParaRPr lang="en-US" sz="2000" i="1" dirty="0" smtClean="0"/>
          </a:p>
        </p:txBody>
      </p:sp>
      <p:sp>
        <p:nvSpPr>
          <p:cNvPr id="27652"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Database Tools</a:t>
            </a:r>
          </a:p>
        </p:txBody>
      </p:sp>
      <p:graphicFrame>
        <p:nvGraphicFramePr>
          <p:cNvPr id="7" name="Table 6"/>
          <p:cNvGraphicFramePr>
            <a:graphicFrameLocks noGrp="1"/>
          </p:cNvGraphicFramePr>
          <p:nvPr>
            <p:extLst>
              <p:ext uri="{D42A27DB-BD31-4B8C-83A1-F6EECF244321}">
                <p14:modId xmlns:p14="http://schemas.microsoft.com/office/powerpoint/2010/main" xmlns="" val="1828970434"/>
              </p:ext>
            </p:extLst>
          </p:nvPr>
        </p:nvGraphicFramePr>
        <p:xfrm>
          <a:off x="609600" y="4572000"/>
          <a:ext cx="3606800" cy="1280160"/>
        </p:xfrm>
        <a:graphic>
          <a:graphicData uri="http://schemas.openxmlformats.org/drawingml/2006/table">
            <a:tbl>
              <a:tblPr>
                <a:tableStyleId>{5C22544A-7EE6-4342-B048-85BDC9FD1C3A}</a:tableStyleId>
              </a:tblPr>
              <a:tblGrid>
                <a:gridCol w="36068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tabLst/>
                      </a:pPr>
                      <a:r>
                        <a:rPr lang="en-US" b="0" dirty="0" smtClean="0">
                          <a:solidFill>
                            <a:schemeClr val="tx1"/>
                          </a:solidFill>
                        </a:rPr>
                        <a:t>Schema</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Data Dictionary</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solidFill>
                            <a:schemeClr val="tx1"/>
                          </a:solidFill>
                        </a:rPr>
                        <a:t>Structured Query Language</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Tools</a:t>
            </a:r>
          </a:p>
        </p:txBody>
      </p:sp>
      <p:pic>
        <p:nvPicPr>
          <p:cNvPr id="2050" name="Picture 2" descr="C:\Users\syager\AppData\Local\Microsoft\Windows\Temporary Internet Files\Content.IE5\QUJENVJI\C08.02.00_6412772_sized[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038600" y="1752600"/>
            <a:ext cx="4572000" cy="3429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4488" eaLnBrk="1" hangingPunct="1"/>
            <a:r>
              <a:rPr lang="en-US" sz="4000" dirty="0" smtClean="0"/>
              <a:t>Schema</a:t>
            </a:r>
          </a:p>
        </p:txBody>
      </p:sp>
      <p:sp>
        <p:nvSpPr>
          <p:cNvPr id="32773" name="Rectangle 5"/>
          <p:cNvSpPr>
            <a:spLocks noGrp="1" noChangeArrowheads="1"/>
          </p:cNvSpPr>
          <p:nvPr>
            <p:ph type="body" sz="half" idx="4294967295"/>
          </p:nvPr>
        </p:nvSpPr>
        <p:spPr bwMode="auto">
          <a:xfrm>
            <a:off x="685800" y="1371600"/>
            <a:ext cx="2667000" cy="1828800"/>
          </a:xfrm>
          <a:prstGeom prst="rect">
            <a:avLst/>
          </a:prstGeom>
          <a:noFill/>
          <a:ln>
            <a:miter lim="800000"/>
            <a:headEnd/>
            <a:tailEnd/>
          </a:ln>
        </p:spPr>
        <p:txBody>
          <a:bodyPr/>
          <a:lstStyle/>
          <a:p>
            <a:pPr marL="0" indent="0">
              <a:buNone/>
            </a:pPr>
            <a:r>
              <a:rPr lang="en-US" sz="2000" dirty="0"/>
              <a:t>A database </a:t>
            </a:r>
            <a:r>
              <a:rPr lang="en-US" sz="2000" b="1" dirty="0"/>
              <a:t>schema</a:t>
            </a:r>
            <a:r>
              <a:rPr lang="en-US" sz="2000" dirty="0"/>
              <a:t> is a graphical representation of the structure of a database.</a:t>
            </a:r>
          </a:p>
          <a:p>
            <a:pPr marL="3175" indent="4763" eaLnBrk="1" hangingPunct="1">
              <a:buFontTx/>
              <a:buNone/>
            </a:pPr>
            <a:endParaRPr lang="en-US" dirty="0" smtClean="0"/>
          </a:p>
          <a:p>
            <a:pPr marL="3175" indent="4763" eaLnBrk="1" hangingPunct="1">
              <a:buFontTx/>
              <a:buNone/>
            </a:pPr>
            <a:endParaRPr lang="en-US"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62400" y="1447800"/>
            <a:ext cx="4606925" cy="3962400"/>
          </a:xfrm>
          <a:prstGeom prst="rect">
            <a:avLst/>
          </a:prstGeom>
          <a:noFill/>
          <a:ln w="9525">
            <a:miter lim="800000"/>
            <a:headEnd/>
            <a:tailEnd/>
          </a:ln>
          <a:effectLst/>
        </p:spPr>
      </p:pic>
      <p:sp>
        <p:nvSpPr>
          <p:cNvPr id="2" name="TextBox 1"/>
          <p:cNvSpPr txBox="1"/>
          <p:nvPr/>
        </p:nvSpPr>
        <p:spPr>
          <a:xfrm>
            <a:off x="685800" y="3429000"/>
            <a:ext cx="3124200" cy="2246769"/>
          </a:xfrm>
          <a:prstGeom prst="rect">
            <a:avLst/>
          </a:prstGeom>
          <a:solidFill>
            <a:srgbClr val="65AA3B">
              <a:alpha val="20000"/>
            </a:srgbClr>
          </a:solidFill>
        </p:spPr>
        <p:txBody>
          <a:bodyPr wrap="square" rtlCol="0">
            <a:spAutoFit/>
          </a:bodyPr>
          <a:lstStyle/>
          <a:p>
            <a:pPr algn="ctr"/>
            <a:r>
              <a:rPr lang="en-US" sz="2000" dirty="0"/>
              <a:t>Schemas allow </a:t>
            </a:r>
            <a:r>
              <a:rPr lang="en-US" sz="2000" dirty="0" smtClean="0"/>
              <a:t>database administrators and </a:t>
            </a:r>
            <a:r>
              <a:rPr lang="en-US" sz="2000" dirty="0"/>
              <a:t>users to visualize the structure of a database and understand the relationships between data and tables</a:t>
            </a:r>
            <a:r>
              <a:rPr lang="en-US" sz="2000" dirty="0" smtClean="0"/>
              <a:t>.</a:t>
            </a:r>
            <a:endParaRPr lang="en-US" dirty="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a:solidFill>
                  <a:srgbClr val="65AA3B"/>
                </a:solidFill>
              </a:rPr>
              <a:t>&gt; </a:t>
            </a:r>
            <a:r>
              <a:rPr lang="en-US" sz="1100" b="1" dirty="0" smtClean="0">
                <a:solidFill>
                  <a:srgbClr val="65AA3B"/>
                </a:solidFill>
              </a:rPr>
              <a:t>Database &gt; Database Tools &gt; Schema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9752</TotalTime>
  <Words>1139</Words>
  <Application>Microsoft Office PowerPoint</Application>
  <PresentationFormat>On-screen Show (4:3)</PresentationFormat>
  <Paragraphs>180</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1_CT3_Theme1</vt:lpstr>
      <vt:lpstr>Image</vt:lpstr>
      <vt:lpstr>Slide 1</vt:lpstr>
      <vt:lpstr>Slide 2</vt:lpstr>
      <vt:lpstr>Database Management System</vt:lpstr>
      <vt:lpstr>Data Hierarchy</vt:lpstr>
      <vt:lpstr>Database Key</vt:lpstr>
      <vt:lpstr>Relational Database</vt:lpstr>
      <vt:lpstr>Slide 7</vt:lpstr>
      <vt:lpstr>Slide 8</vt:lpstr>
      <vt:lpstr>Schema</vt:lpstr>
      <vt:lpstr>Data Dictionary</vt:lpstr>
      <vt:lpstr>Structured Query Language</vt:lpstr>
      <vt:lpstr>Slide 12</vt:lpstr>
      <vt:lpstr>Slide 13</vt:lpstr>
      <vt:lpstr>Data Warehouse</vt:lpstr>
      <vt:lpstr>Data Mining</vt:lpstr>
      <vt:lpstr>Distributed Database</vt:lpstr>
      <vt:lpstr>Data Center</vt:lpstr>
      <vt:lpstr>Database Administrator</vt:lpstr>
      <vt:lpstr>Slide 19</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c:title>
  <dc:subject>Database</dc:subject>
  <dc:creator>Brenda Jacobsen</dc:creator>
  <cp:keywords>Structure, Database, Key</cp:keywords>
  <cp:lastModifiedBy>Ang</cp:lastModifiedBy>
  <cp:revision>156</cp:revision>
  <cp:lastPrinted>2012-02-22T04:02:09Z</cp:lastPrinted>
  <dcterms:created xsi:type="dcterms:W3CDTF">2011-04-06T15:16:34Z</dcterms:created>
  <dcterms:modified xsi:type="dcterms:W3CDTF">2013-06-14T18:46:27Z</dcterms:modified>
</cp:coreProperties>
</file>