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handoutMasterIdLst>
    <p:handoutMasterId r:id="rId31"/>
  </p:handoutMasterIdLst>
  <p:sldIdLst>
    <p:sldId id="292" r:id="rId2"/>
    <p:sldId id="301" r:id="rId3"/>
    <p:sldId id="265" r:id="rId4"/>
    <p:sldId id="311" r:id="rId5"/>
    <p:sldId id="257" r:id="rId6"/>
    <p:sldId id="266" r:id="rId7"/>
    <p:sldId id="267" r:id="rId8"/>
    <p:sldId id="318" r:id="rId9"/>
    <p:sldId id="294" r:id="rId10"/>
    <p:sldId id="269" r:id="rId11"/>
    <p:sldId id="277" r:id="rId12"/>
    <p:sldId id="302" r:id="rId13"/>
    <p:sldId id="303" r:id="rId14"/>
    <p:sldId id="315" r:id="rId15"/>
    <p:sldId id="312" r:id="rId16"/>
    <p:sldId id="296" r:id="rId17"/>
    <p:sldId id="297" r:id="rId18"/>
    <p:sldId id="298" r:id="rId19"/>
    <p:sldId id="304" r:id="rId20"/>
    <p:sldId id="305" r:id="rId21"/>
    <p:sldId id="313" r:id="rId22"/>
    <p:sldId id="316" r:id="rId23"/>
    <p:sldId id="306" r:id="rId24"/>
    <p:sldId id="307" r:id="rId25"/>
    <p:sldId id="308" r:id="rId26"/>
    <p:sldId id="309" r:id="rId27"/>
    <p:sldId id="310" r:id="rId28"/>
    <p:sldId id="317"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5AA3B"/>
    <a:srgbClr val="00AF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1435E64-D79F-4AD9-9198-56B3EEFBBA57}" type="datetimeFigureOut">
              <a:rPr lang="en-US" smtClean="0"/>
              <a:pPr/>
              <a:t>6/14/2013</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830A595-1DF5-4EE9-A13B-879D667D1602}" type="slidenum">
              <a:rPr lang="en-US" smtClean="0"/>
              <a:pPr/>
              <a:t>‹#›</a:t>
            </a:fld>
            <a:endParaRPr lang="en-US" dirty="0"/>
          </a:p>
        </p:txBody>
      </p:sp>
    </p:spTree>
    <p:extLst>
      <p:ext uri="{BB962C8B-B14F-4D97-AF65-F5344CB8AC3E}">
        <p14:creationId xmlns:p14="http://schemas.microsoft.com/office/powerpoint/2010/main" xmlns="" val="2233858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dirty="0">
                <a:ea typeface="+mn-ea"/>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DDFF159-2CBF-42D9-9176-899888EAEBE1}" type="datetime1">
              <a:rPr lang="en-US"/>
              <a:pPr/>
              <a:t>6/14/2013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dirty="0">
                <a:ea typeface="+mn-ea"/>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357C63E-EEC0-44D5-A697-FCB7DCBDA7FC}" type="slidenum">
              <a:rPr lang="en-US"/>
              <a:pPr/>
              <a:t>‹#›</a:t>
            </a:fld>
            <a:endParaRPr lang="en-US" dirty="0"/>
          </a:p>
        </p:txBody>
      </p:sp>
    </p:spTree>
    <p:extLst>
      <p:ext uri="{BB962C8B-B14F-4D97-AF65-F5344CB8AC3E}">
        <p14:creationId xmlns:p14="http://schemas.microsoft.com/office/powerpoint/2010/main" xmlns="" val="3917125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A4753DCA-3617-4A0D-9E7C-B4D044700D95}"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C763CFD6-244A-4333-9D7B-46F4C92B0F7F}"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9FD69403-C359-4C9B-827A-53EA85A8DD78}"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68A9EF86-4B7B-4710-B55A-01925B5303B5}"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37892" name="Slide Number Placeholder 3"/>
          <p:cNvSpPr>
            <a:spLocks noGrp="1"/>
          </p:cNvSpPr>
          <p:nvPr>
            <p:ph type="sldNum" sz="quarter" idx="5"/>
          </p:nvPr>
        </p:nvSpPr>
        <p:spPr bwMode="auto">
          <a:noFill/>
          <a:ln>
            <a:miter lim="800000"/>
            <a:headEnd/>
            <a:tailEnd/>
          </a:ln>
        </p:spPr>
        <p:txBody>
          <a:bodyPr/>
          <a:lstStyle/>
          <a:p>
            <a:fld id="{583C29E2-613A-47F7-9589-8DE6266FF505}"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26F4360-E0DF-447A-BE7A-D3D5C44929BD}"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B59AC1CF-D510-4FA1-9C53-1F5BB286A499}"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A2F8488D-336A-413A-BE1C-ECA047222B32}"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60AA8E0D-2D94-4A05-BD31-717C5F6AFF7F}"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C0504F4E-A5FE-4E79-B870-420AD5FC5F7F}"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0180" name="Slide Number Placeholder 3"/>
          <p:cNvSpPr>
            <a:spLocks noGrp="1"/>
          </p:cNvSpPr>
          <p:nvPr>
            <p:ph type="sldNum" sz="quarter" idx="5"/>
          </p:nvPr>
        </p:nvSpPr>
        <p:spPr bwMode="auto">
          <a:noFill/>
          <a:ln>
            <a:miter lim="800000"/>
            <a:headEnd/>
            <a:tailEnd/>
          </a:ln>
        </p:spPr>
        <p:txBody>
          <a:bodyPr/>
          <a:lstStyle/>
          <a:p>
            <a:fld id="{A3ED49FB-95A1-4372-A688-1C635E4797C5}"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BDB8CE91-EA3F-47B0-9203-7354604182E7}"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1BC930A2-4943-4597-8A4D-E41AF63D0F1A}"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A5301DB2-BEEC-4707-8122-6B2ADCBA417E}"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B59AC1CF-D510-4FA1-9C53-1F5BB286A499}"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66974AC7-6077-4EEB-8EBB-AE765B09655D}"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8372" name="Slide Number Placeholder 3"/>
          <p:cNvSpPr>
            <a:spLocks noGrp="1"/>
          </p:cNvSpPr>
          <p:nvPr>
            <p:ph type="sldNum" sz="quarter" idx="5"/>
          </p:nvPr>
        </p:nvSpPr>
        <p:spPr bwMode="auto">
          <a:noFill/>
          <a:ln>
            <a:miter lim="800000"/>
            <a:headEnd/>
            <a:tailEnd/>
          </a:ln>
        </p:spPr>
        <p:txBody>
          <a:bodyPr/>
          <a:lstStyle/>
          <a:p>
            <a:fld id="{14562322-97A6-4151-8BFF-267A248C7450}"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1BEF17A9-EF9D-4459-B68D-80C0D61561C4}"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58504470-0B3B-45F3-BE5A-20179CCB5D53}"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DE8EBB97-BD79-46B3-9FF5-94DB5D1489F6}"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66974AC7-6077-4EEB-8EBB-AE765B09655D}" type="slidenum">
              <a:rPr lang="en-US"/>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9460" name="Slide Number Placeholder 3"/>
          <p:cNvSpPr>
            <a:spLocks noGrp="1"/>
          </p:cNvSpPr>
          <p:nvPr>
            <p:ph type="sldNum" sz="quarter" idx="5"/>
          </p:nvPr>
        </p:nvSpPr>
        <p:spPr bwMode="auto">
          <a:noFill/>
          <a:ln>
            <a:miter lim="800000"/>
            <a:headEnd/>
            <a:tailEnd/>
          </a:ln>
        </p:spPr>
        <p:txBody>
          <a:bodyPr/>
          <a:lstStyle/>
          <a:p>
            <a:fld id="{1FC69057-E921-43E2-B8C4-D16A1ECCEC1F}"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31C64DA-F53C-4F05-97CE-D74CEE1FE4C3}"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C8B3110C-30F9-496A-91F0-F83D212F4E17}"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D3D23A40-E5D0-478B-9A9B-F5C6E0A72789}"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0E920D50-4DB7-4FA9-8948-BBED1432C21E}"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BDB8CE91-EA3F-47B0-9203-7354604182E7}"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26F4360-E0DF-447A-BE7A-D3D5C44929BD}"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p:oleObj spid="_x0000_s1146" name="Image" r:id="rId14" imgW="13714286" imgH="8584127" progId="">
              <p:embed/>
            </p:oleObj>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p:oleObj spid="_x0000_s1147" name="Image" r:id="rId15" imgW="13714286" imgH="1320635" progId="">
              <p:embed/>
            </p:oleObj>
          </a:graphicData>
        </a:graphic>
      </p:graphicFrame>
      <p:pic>
        <p:nvPicPr>
          <p:cNvPr id="1028" name="Picture 4" descr="EmergeGreen"/>
          <p:cNvPicPr>
            <a:picLocks noChangeAspect="1" noChangeArrowheads="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g3LT5Ykhcr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BvarD81q88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youtu.be/5LJ_l1HjPw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yamaha.com/musicproduct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youtu.be/2LHv1FPd1Ec" TargetMode="External"/><Relationship Id="rId7" Type="http://schemas.openxmlformats.org/officeDocument/2006/relationships/hyperlink" Target="http://youtu.be/-LDay0QmFg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youtube.com/watch?v=f_hyk4-pWCc&amp;feature=share&amp;list=PLtV1WcjFsGp2wkSvpWiX0LkPtNqYfeHSg" TargetMode="External"/><Relationship Id="rId5" Type="http://schemas.openxmlformats.org/officeDocument/2006/relationships/hyperlink" Target="http://www.yamaha.com/musicproduction" TargetMode="External"/><Relationship Id="rId4" Type="http://schemas.openxmlformats.org/officeDocument/2006/relationships/hyperlink" Target="http://youtu.be/kQxl8fuwrg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yamaha.com/musicproduction" TargetMode="External"/><Relationship Id="rId4" Type="http://schemas.openxmlformats.org/officeDocument/2006/relationships/hyperlink" Target="http://youtu.be/SMmEz8tQUw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youtu.be/chlGqhRKVjQ"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www.yamaha.com/musicproduc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bjCvY4utV-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yamaha.com/musicproduction" TargetMode="External"/><Relationship Id="rId4" Type="http://schemas.openxmlformats.org/officeDocument/2006/relationships/hyperlink" Target="http://youtu.be/qpR38s5y92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aBuAujwygL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www.yamaha.com/musicproduction" TargetMode="External"/><Relationship Id="rId4" Type="http://schemas.openxmlformats.org/officeDocument/2006/relationships/hyperlink" Target="http://youtu.be/4Zj7txoDxb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tGXK4jKN_j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hyperlink" Target="http://youtu.be/u5d4KpghBYo"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http://www.yamaha.com/musicproduc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3RTu8f9CrvI" TargetMode="Externa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2A_h2AjJaMw"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llI8Mf_faV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b1clbsp1ja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yamaha.com/musicproduction" TargetMode="External"/><Relationship Id="rId4" Type="http://schemas.openxmlformats.org/officeDocument/2006/relationships/hyperlink" Target="http://youtu.be/AVTO-2Qrt7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9UFh0W_Z3k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H3R-rtWPyJ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yamaha.com/musicprodu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bwMode="auto">
          <a:xfrm>
            <a:off x="457200" y="2208751"/>
            <a:ext cx="3733800" cy="1994014"/>
          </a:xfrm>
          <a:prstGeom prst="rect">
            <a:avLst/>
          </a:prstGeom>
          <a:noFill/>
          <a:ln>
            <a:miter lim="800000"/>
            <a:headEnd/>
            <a:tailEnd/>
          </a:ln>
        </p:spPr>
        <p:txBody>
          <a:bodyPr/>
          <a:lstStyle/>
          <a:p>
            <a:pPr marL="0" indent="0">
              <a:buNone/>
            </a:pPr>
            <a:r>
              <a:rPr lang="en-US" b="1" dirty="0" smtClean="0"/>
              <a:t>…</a:t>
            </a:r>
            <a:r>
              <a:rPr lang="en-US" dirty="0" smtClean="0"/>
              <a:t> </a:t>
            </a:r>
            <a:r>
              <a:rPr lang="en-US" dirty="0"/>
              <a:t>refers to the electronic transmission and reception of signals for voice and data communications.</a:t>
            </a:r>
          </a:p>
        </p:txBody>
      </p:sp>
      <p:sp>
        <p:nvSpPr>
          <p:cNvPr id="14339" name="Content Placeholder 2"/>
          <p:cNvSpPr>
            <a:spLocks noGrp="1"/>
          </p:cNvSpPr>
          <p:nvPr>
            <p:ph sz="quarter" idx="4294967295"/>
          </p:nvPr>
        </p:nvSpPr>
        <p:spPr bwMode="auto">
          <a:xfrm>
            <a:off x="0" y="457200"/>
            <a:ext cx="9144000" cy="1219200"/>
          </a:xfrm>
          <a:prstGeom prst="rect">
            <a:avLst/>
          </a:prstGeom>
          <a:noFill/>
          <a:ln>
            <a:miter lim="800000"/>
            <a:headEnd/>
            <a:tailEnd/>
          </a:ln>
        </p:spPr>
        <p:txBody>
          <a:bodyPr/>
          <a:lstStyle/>
          <a:p>
            <a:pPr indent="-1588" eaLnBrk="1" hangingPunct="1">
              <a:buFontTx/>
              <a:buNone/>
            </a:pPr>
            <a:r>
              <a:rPr lang="en-US" sz="6600" b="1" dirty="0" smtClean="0">
                <a:solidFill>
                  <a:srgbClr val="00AFD7"/>
                </a:solidFill>
                <a:latin typeface="Calibri" charset="0"/>
              </a:rPr>
              <a:t>Telecommunications</a:t>
            </a:r>
          </a:p>
        </p:txBody>
      </p:sp>
      <p:pic>
        <p:nvPicPr>
          <p:cNvPr id="14344" name="Picture 9" descr="C05"/>
          <p:cNvPicPr>
            <a:picLocks noGrp="1" noChangeAspect="1" noChangeArrowheads="1"/>
          </p:cNvPicPr>
          <p:nvPr>
            <p:ph sz="quarter" idx="4294967295"/>
          </p:nvPr>
        </p:nvPicPr>
        <p:blipFill>
          <a:blip r:embed="rId3" cstate="email">
            <a:extLst>
              <a:ext uri="{28A0092B-C50C-407E-A947-70E740481C1C}">
                <a14:useLocalDpi xmlns:a14="http://schemas.microsoft.com/office/drawing/2010/main" xmlns=""/>
              </a:ext>
            </a:extLst>
          </a:blip>
          <a:srcRect/>
          <a:stretch>
            <a:fillRect/>
          </a:stretch>
        </p:blipFill>
        <p:spPr bwMode="auto">
          <a:xfrm>
            <a:off x="4686300" y="1828800"/>
            <a:ext cx="4114800" cy="2753916"/>
          </a:xfrm>
          <a:prstGeom prst="rect">
            <a:avLst/>
          </a:prstGeom>
          <a:noFill/>
          <a:ln>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xmlns="" val="2032660914"/>
              </p:ext>
            </p:extLst>
          </p:nvPr>
        </p:nvGraphicFramePr>
        <p:xfrm>
          <a:off x="533400" y="4955381"/>
          <a:ext cx="5893216" cy="1005840"/>
        </p:xfrm>
        <a:graphic>
          <a:graphicData uri="http://schemas.openxmlformats.org/drawingml/2006/table">
            <a:tbl>
              <a:tblPr>
                <a:tableStyleId>{5C22544A-7EE6-4342-B048-85BDC9FD1C3A}</a:tableStyleId>
              </a:tblPr>
              <a:tblGrid>
                <a:gridCol w="2133600"/>
                <a:gridCol w="3759616"/>
              </a:tblGrid>
              <a:tr h="320040">
                <a:tc>
                  <a:txBody>
                    <a:bodyPr/>
                    <a:lstStyle/>
                    <a:p>
                      <a:pPr algn="l"/>
                      <a:r>
                        <a:rPr lang="en-US" b="0" dirty="0" smtClean="0">
                          <a:solidFill>
                            <a:schemeClr val="tx1"/>
                          </a:solidFill>
                        </a:rPr>
                        <a:t>In this section:</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Infrastructure</a:t>
                      </a:r>
                      <a:endParaRPr lang="en-US" b="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Wireless Data Communications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Cellular</a:t>
                      </a:r>
                      <a:r>
                        <a:rPr lang="en-US" b="0" baseline="0" dirty="0" smtClean="0">
                          <a:solidFill>
                            <a:schemeClr val="tx1"/>
                          </a:solidFill>
                        </a:rPr>
                        <a:t> Network</a:t>
                      </a:r>
                      <a:endParaRPr lang="en-US" b="0" dirty="0" smtClean="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Computer</a:t>
                      </a:r>
                      <a:r>
                        <a:rPr lang="en-US" b="0" baseline="0" dirty="0" smtClean="0">
                          <a:solidFill>
                            <a:schemeClr val="tx1"/>
                          </a:solidFill>
                        </a:rPr>
                        <a:t> Network</a:t>
                      </a:r>
                      <a:endParaRPr lang="en-US" b="0" dirty="0" smtClean="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CNN: Obama promotes broadband expansion</a:t>
            </a:r>
            <a:endParaRPr lang="en-US" sz="1000" u="sng" dirty="0">
              <a:hlinkClick r:id="rId5"/>
            </a:endParaRP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500" fill="hold"/>
                                        <p:tgtEl>
                                          <p:spTgt spid="14344"/>
                                        </p:tgtEl>
                                        <p:attrNameLst>
                                          <p:attrName>ppt_w</p:attrName>
                                        </p:attrNameLst>
                                      </p:cBhvr>
                                      <p:tavLst>
                                        <p:tav tm="0">
                                          <p:val>
                                            <p:fltVal val="0"/>
                                          </p:val>
                                        </p:tav>
                                        <p:tav tm="100000">
                                          <p:val>
                                            <p:strVal val="#ppt_w"/>
                                          </p:val>
                                        </p:tav>
                                      </p:tavLst>
                                    </p:anim>
                                    <p:anim calcmode="lin" valueType="num">
                                      <p:cBhvr>
                                        <p:cTn id="8" dur="500" fill="hold"/>
                                        <p:tgtEl>
                                          <p:spTgt spid="14344"/>
                                        </p:tgtEl>
                                        <p:attrNameLst>
                                          <p:attrName>ppt_h</p:attrName>
                                        </p:attrNameLst>
                                      </p:cBhvr>
                                      <p:tavLst>
                                        <p:tav tm="0">
                                          <p:val>
                                            <p:fltVal val="0"/>
                                          </p:val>
                                        </p:tav>
                                        <p:tav tm="100000">
                                          <p:val>
                                            <p:strVal val="#ppt_h"/>
                                          </p:val>
                                        </p:tav>
                                      </p:tavLst>
                                    </p:anim>
                                    <p:anim calcmode="lin" valueType="num">
                                      <p:cBhvr>
                                        <p:cTn id="9" dur="500" fill="hold"/>
                                        <p:tgtEl>
                                          <p:spTgt spid="14344"/>
                                        </p:tgtEl>
                                        <p:attrNameLst>
                                          <p:attrName>style.rotation</p:attrName>
                                        </p:attrNameLst>
                                      </p:cBhvr>
                                      <p:tavLst>
                                        <p:tav tm="0">
                                          <p:val>
                                            <p:fltVal val="360"/>
                                          </p:val>
                                        </p:tav>
                                        <p:tav tm="100000">
                                          <p:val>
                                            <p:fltVal val="0"/>
                                          </p:val>
                                        </p:tav>
                                      </p:tavLst>
                                    </p:anim>
                                    <p:animEffect transition="in" filter="fade">
                                      <p:cBhvr>
                                        <p:cTn id="10"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idx="4294967295"/>
          </p:nvPr>
        </p:nvSpPr>
        <p:spPr bwMode="auto">
          <a:xfrm>
            <a:off x="4482" y="480826"/>
            <a:ext cx="8686800" cy="715962"/>
          </a:xfrm>
          <a:prstGeom prst="rect">
            <a:avLst/>
          </a:prstGeom>
          <a:noFill/>
          <a:ln>
            <a:miter lim="800000"/>
            <a:headEnd/>
            <a:tailEnd/>
          </a:ln>
        </p:spPr>
        <p:txBody>
          <a:bodyPr/>
          <a:lstStyle/>
          <a:p>
            <a:pPr marL="341313" eaLnBrk="1" hangingPunct="1"/>
            <a:r>
              <a:rPr lang="en-US" sz="4000" dirty="0" smtClean="0"/>
              <a:t>Cellular Carrier</a:t>
            </a:r>
          </a:p>
        </p:txBody>
      </p:sp>
      <p:sp>
        <p:nvSpPr>
          <p:cNvPr id="32773" name="Rectangle 5"/>
          <p:cNvSpPr>
            <a:spLocks noGrp="1" noChangeArrowheads="1"/>
          </p:cNvSpPr>
          <p:nvPr>
            <p:ph type="body" sz="half" idx="4294967295"/>
          </p:nvPr>
        </p:nvSpPr>
        <p:spPr bwMode="auto">
          <a:xfrm>
            <a:off x="438150" y="1524000"/>
            <a:ext cx="8267700" cy="762000"/>
          </a:xfrm>
          <a:prstGeom prst="rect">
            <a:avLst/>
          </a:prstGeom>
          <a:noFill/>
          <a:ln>
            <a:miter lim="800000"/>
            <a:headEnd/>
            <a:tailEnd/>
          </a:ln>
        </p:spPr>
        <p:txBody>
          <a:bodyPr/>
          <a:lstStyle/>
          <a:p>
            <a:pPr marL="3175" indent="4763" eaLnBrk="1" hangingPunct="1">
              <a:buNone/>
            </a:pPr>
            <a:r>
              <a:rPr lang="en-US" sz="2000" dirty="0"/>
              <a:t>A </a:t>
            </a:r>
            <a:r>
              <a:rPr lang="en-US" sz="2000" b="1" dirty="0"/>
              <a:t>cellular carrier</a:t>
            </a:r>
            <a:r>
              <a:rPr lang="en-US" sz="2000" dirty="0"/>
              <a:t> is a company that builds and maintains a cellular network and provides cell phone service to the public</a:t>
            </a:r>
            <a:r>
              <a:rPr lang="en-US" sz="2000" dirty="0" smtClean="0"/>
              <a:t>. </a:t>
            </a:r>
          </a:p>
        </p:txBody>
      </p:sp>
      <p:sp>
        <p:nvSpPr>
          <p:cNvPr id="30728" name="Text Box 11"/>
          <p:cNvSpPr txBox="1">
            <a:spLocks noChangeArrowheads="1"/>
          </p:cNvSpPr>
          <p:nvPr/>
        </p:nvSpPr>
        <p:spPr bwMode="auto">
          <a:xfrm>
            <a:off x="419100" y="3962400"/>
            <a:ext cx="8305800" cy="1785104"/>
          </a:xfrm>
          <a:prstGeom prst="rect">
            <a:avLst/>
          </a:prstGeom>
          <a:solidFill>
            <a:srgbClr val="65AA3B">
              <a:alpha val="20000"/>
            </a:srgbClr>
          </a:solidFill>
          <a:ln w="9525">
            <a:noFill/>
            <a:miter lim="800000"/>
            <a:headEnd/>
            <a:tailEnd/>
          </a:ln>
        </p:spPr>
        <p:txBody>
          <a:bodyPr wrap="square">
            <a:spAutoFit/>
          </a:bodyPr>
          <a:lstStyle/>
          <a:p>
            <a:pPr algn="ctr">
              <a:spcBef>
                <a:spcPct val="50000"/>
              </a:spcBef>
            </a:pPr>
            <a:r>
              <a:rPr lang="en-US" sz="2000" dirty="0">
                <a:latin typeface="Arial" pitchFamily="34" charset="0"/>
                <a:cs typeface="Arial" pitchFamily="34" charset="0"/>
              </a:rPr>
              <a:t>Global System for Mobile Communications</a:t>
            </a:r>
            <a:r>
              <a:rPr lang="en-US" sz="2000" i="1" dirty="0">
                <a:latin typeface="Arial" pitchFamily="34" charset="0"/>
                <a:cs typeface="Arial" pitchFamily="34" charset="0"/>
              </a:rPr>
              <a:t> (GSM)</a:t>
            </a:r>
            <a:r>
              <a:rPr lang="en-US" sz="2000" dirty="0">
                <a:latin typeface="Arial" pitchFamily="34" charset="0"/>
                <a:cs typeface="Arial" pitchFamily="34" charset="0"/>
              </a:rPr>
              <a:t> is the most popular international standard for mobile </a:t>
            </a:r>
            <a:r>
              <a:rPr lang="en-US" sz="2000" dirty="0" smtClean="0">
                <a:latin typeface="Arial" pitchFamily="34" charset="0"/>
                <a:cs typeface="Arial" pitchFamily="34" charset="0"/>
              </a:rPr>
              <a:t>phones</a:t>
            </a:r>
            <a:r>
              <a:rPr lang="en-US" sz="2000" dirty="0">
                <a:latin typeface="Arial" pitchFamily="34" charset="0"/>
                <a:cs typeface="Arial" pitchFamily="34" charset="0"/>
              </a:rPr>
              <a:t>, used by over a billion people across more than 200 countries</a:t>
            </a:r>
            <a:r>
              <a:rPr lang="en-US" sz="2000" dirty="0" smtClean="0">
                <a:latin typeface="Arial" pitchFamily="34" charset="0"/>
                <a:cs typeface="Arial" pitchFamily="34" charset="0"/>
              </a:rPr>
              <a:t>.</a:t>
            </a:r>
          </a:p>
          <a:p>
            <a:pPr algn="ctr">
              <a:spcBef>
                <a:spcPct val="50000"/>
              </a:spcBef>
            </a:pPr>
            <a:r>
              <a:rPr lang="en-US" sz="2000" dirty="0">
                <a:latin typeface="Arial" pitchFamily="34" charset="0"/>
                <a:cs typeface="Arial" pitchFamily="34" charset="0"/>
              </a:rPr>
              <a:t>The Code Division Multiple Access</a:t>
            </a:r>
            <a:r>
              <a:rPr lang="en-US" sz="2000" i="1" dirty="0">
                <a:latin typeface="Arial" pitchFamily="34" charset="0"/>
                <a:cs typeface="Arial" pitchFamily="34" charset="0"/>
              </a:rPr>
              <a:t> (CDMA) </a:t>
            </a:r>
            <a:r>
              <a:rPr lang="en-US" sz="2000" dirty="0">
                <a:latin typeface="Arial" pitchFamily="34" charset="0"/>
                <a:cs typeface="Arial" pitchFamily="34" charset="0"/>
              </a:rPr>
              <a:t>networking standard is used in the United States, where it is in equal competition with GSM. </a:t>
            </a:r>
          </a:p>
        </p:txBody>
      </p:sp>
      <p:sp>
        <p:nvSpPr>
          <p:cNvPr id="7"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Cellular Network &gt; Cellular Carrier</a:t>
            </a:r>
          </a:p>
        </p:txBody>
      </p:sp>
      <p:pic>
        <p:nvPicPr>
          <p:cNvPr id="3074" name="Picture 2" descr="G:\Pages\Images\05 TelecommunicationsImages\C05.02.01a sized.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79612" y="2503558"/>
            <a:ext cx="1828800" cy="1138894"/>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G:\Pages\Images\05 TelecommunicationsImages\C05.02.01b sized.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609477" y="2484360"/>
            <a:ext cx="1828800" cy="117729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G:\Pages\Images\05 TelecommunicationsImages\C05.02.01c sized.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739342" y="2423781"/>
            <a:ext cx="1828800" cy="12984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G:\Pages\Images\05 TelecommunicationsImages\C05.02.01d sized.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869206" y="2462643"/>
            <a:ext cx="1828800" cy="12207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idx="4294967295"/>
          </p:nvPr>
        </p:nvSpPr>
        <p:spPr bwMode="auto">
          <a:xfrm>
            <a:off x="0" y="457200"/>
            <a:ext cx="8686800" cy="715962"/>
          </a:xfrm>
          <a:prstGeom prst="rect">
            <a:avLst/>
          </a:prstGeom>
          <a:noFill/>
          <a:ln>
            <a:miter lim="800000"/>
            <a:headEnd/>
            <a:tailEnd/>
          </a:ln>
        </p:spPr>
        <p:txBody>
          <a:bodyPr/>
          <a:lstStyle/>
          <a:p>
            <a:pPr marL="341313" eaLnBrk="1" hangingPunct="1"/>
            <a:r>
              <a:rPr lang="en-US" sz="4000" dirty="0" smtClean="0"/>
              <a:t>Cellular Plans</a:t>
            </a:r>
          </a:p>
        </p:txBody>
      </p:sp>
      <p:sp>
        <p:nvSpPr>
          <p:cNvPr id="32773" name="Rectangle 5"/>
          <p:cNvSpPr>
            <a:spLocks noGrp="1" noChangeArrowheads="1"/>
          </p:cNvSpPr>
          <p:nvPr>
            <p:ph type="body" sz="half" idx="4294967295"/>
          </p:nvPr>
        </p:nvSpPr>
        <p:spPr bwMode="auto">
          <a:xfrm>
            <a:off x="457200" y="1752600"/>
            <a:ext cx="5486400" cy="1219200"/>
          </a:xfrm>
          <a:prstGeom prst="rect">
            <a:avLst/>
          </a:prstGeom>
          <a:noFill/>
          <a:ln>
            <a:miter lim="800000"/>
            <a:headEnd/>
            <a:tailEnd/>
          </a:ln>
        </p:spPr>
        <p:txBody>
          <a:bodyPr/>
          <a:lstStyle/>
          <a:p>
            <a:pPr marL="0" indent="0">
              <a:buNone/>
            </a:pPr>
            <a:r>
              <a:rPr lang="en-US" sz="2000" dirty="0"/>
              <a:t>A </a:t>
            </a:r>
            <a:r>
              <a:rPr lang="en-US" sz="2000" b="1" dirty="0"/>
              <a:t>cellular plan</a:t>
            </a:r>
            <a:r>
              <a:rPr lang="en-US" sz="2000" dirty="0"/>
              <a:t> defines the terms of service provided by a cellular carrier to which a cellular user subscribes</a:t>
            </a:r>
            <a:r>
              <a:rPr lang="en-US" sz="2000" dirty="0" smtClean="0"/>
              <a:t>.</a:t>
            </a:r>
            <a:endParaRPr lang="en-US" sz="2000" dirty="0"/>
          </a:p>
        </p:txBody>
      </p:sp>
      <p:sp>
        <p:nvSpPr>
          <p:cNvPr id="32775" name="TextBox 7"/>
          <p:cNvSpPr txBox="1">
            <a:spLocks noChangeArrowheads="1"/>
          </p:cNvSpPr>
          <p:nvPr/>
        </p:nvSpPr>
        <p:spPr bwMode="auto">
          <a:xfrm>
            <a:off x="457200" y="3581400"/>
            <a:ext cx="5486400" cy="1323439"/>
          </a:xfrm>
          <a:prstGeom prst="rect">
            <a:avLst/>
          </a:prstGeom>
          <a:solidFill>
            <a:srgbClr val="65AA3B">
              <a:alpha val="20000"/>
            </a:srgbClr>
          </a:solidFill>
          <a:ln w="9525">
            <a:noFill/>
            <a:miter lim="800000"/>
            <a:headEnd/>
            <a:tailEnd/>
          </a:ln>
        </p:spPr>
        <p:txBody>
          <a:bodyPr wrap="square">
            <a:spAutoFit/>
          </a:bodyPr>
          <a:lstStyle/>
          <a:p>
            <a:pPr algn="ctr"/>
            <a:r>
              <a:rPr lang="en-US" sz="2000" dirty="0" smtClean="0">
                <a:latin typeface="+mn-lt"/>
              </a:rPr>
              <a:t>Cellular carriers </a:t>
            </a:r>
            <a:r>
              <a:rPr lang="en-US" sz="2000" dirty="0">
                <a:latin typeface="+mn-lt"/>
              </a:rPr>
              <a:t>offer service plans for every type of phone and </a:t>
            </a:r>
            <a:r>
              <a:rPr lang="en-US" sz="2000" dirty="0" smtClean="0">
                <a:latin typeface="+mn-lt"/>
              </a:rPr>
              <a:t>cell-network-enabled </a:t>
            </a:r>
            <a:r>
              <a:rPr lang="en-US" sz="2000" dirty="0">
                <a:latin typeface="+mn-lt"/>
              </a:rPr>
              <a:t>tablet user. </a:t>
            </a:r>
            <a:r>
              <a:rPr lang="en-US" sz="2000" dirty="0" smtClean="0">
                <a:latin typeface="+mn-lt"/>
              </a:rPr>
              <a:t>The </a:t>
            </a:r>
            <a:r>
              <a:rPr lang="en-US" sz="2000" dirty="0">
                <a:latin typeface="+mn-lt"/>
              </a:rPr>
              <a:t>plan you select defines your terms of service for cell phone or tablet usage.</a:t>
            </a:r>
          </a:p>
        </p:txBody>
      </p:sp>
      <p:sp>
        <p:nvSpPr>
          <p:cNvPr id="9"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Cellular Network &gt; Cellular Plans</a:t>
            </a:r>
          </a:p>
        </p:txBody>
      </p:sp>
      <p:pic>
        <p:nvPicPr>
          <p:cNvPr id="4098" name="Picture 2" descr="G:\Pages\Images\05 TelecommunicationsImages\C05.02.02 sized.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248400" y="762000"/>
            <a:ext cx="2286000" cy="475202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Verizon Powerful Answers - "Attendance :60"</a:t>
            </a:r>
            <a:endParaRPr lang="en-US" sz="1000" u="sng" dirty="0">
              <a:hlinkClick r:id="rId5"/>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idx="4294967295"/>
          </p:nvPr>
        </p:nvSpPr>
        <p:spPr bwMode="auto">
          <a:xfrm>
            <a:off x="0" y="533400"/>
            <a:ext cx="8686800" cy="715962"/>
          </a:xfrm>
          <a:prstGeom prst="rect">
            <a:avLst/>
          </a:prstGeom>
          <a:noFill/>
          <a:ln>
            <a:miter lim="800000"/>
            <a:headEnd/>
            <a:tailEnd/>
          </a:ln>
        </p:spPr>
        <p:txBody>
          <a:bodyPr/>
          <a:lstStyle/>
          <a:p>
            <a:pPr marL="341313" eaLnBrk="1" hangingPunct="1"/>
            <a:r>
              <a:rPr lang="en-US" sz="4000" dirty="0" smtClean="0"/>
              <a:t>Cellular Services</a:t>
            </a:r>
          </a:p>
        </p:txBody>
      </p:sp>
      <p:sp>
        <p:nvSpPr>
          <p:cNvPr id="32773" name="Rectangle 5"/>
          <p:cNvSpPr>
            <a:spLocks noGrp="1" noChangeArrowheads="1"/>
          </p:cNvSpPr>
          <p:nvPr>
            <p:ph type="body" sz="half" idx="4294967295"/>
          </p:nvPr>
        </p:nvSpPr>
        <p:spPr bwMode="auto">
          <a:xfrm>
            <a:off x="457200" y="1288030"/>
            <a:ext cx="8135471" cy="997970"/>
          </a:xfrm>
          <a:prstGeom prst="rect">
            <a:avLst/>
          </a:prstGeom>
          <a:noFill/>
          <a:ln>
            <a:miter lim="800000"/>
            <a:headEnd/>
            <a:tailEnd/>
          </a:ln>
        </p:spPr>
        <p:txBody>
          <a:bodyPr/>
          <a:lstStyle/>
          <a:p>
            <a:pPr marL="0" indent="0">
              <a:buNone/>
            </a:pPr>
            <a:r>
              <a:rPr lang="en-US" sz="2000" b="1" dirty="0"/>
              <a:t>Cellular services</a:t>
            </a:r>
            <a:r>
              <a:rPr lang="en-US" sz="2000" dirty="0"/>
              <a:t> include specific features of a cell phone plan </a:t>
            </a:r>
            <a:r>
              <a:rPr lang="en-US" sz="2000" dirty="0" smtClean="0"/>
              <a:t>beyond voice communication, such </a:t>
            </a:r>
            <a:r>
              <a:rPr lang="en-US" sz="2000" dirty="0"/>
              <a:t>as text messaging, high-speed Internet, and streamed media. </a:t>
            </a:r>
          </a:p>
        </p:txBody>
      </p:sp>
      <p:sp>
        <p:nvSpPr>
          <p:cNvPr id="34823" name="Text Box 12"/>
          <p:cNvSpPr txBox="1">
            <a:spLocks noChangeArrowheads="1"/>
          </p:cNvSpPr>
          <p:nvPr/>
        </p:nvSpPr>
        <p:spPr bwMode="auto">
          <a:xfrm>
            <a:off x="533400" y="2881921"/>
            <a:ext cx="4038600" cy="1938992"/>
          </a:xfrm>
          <a:prstGeom prst="rect">
            <a:avLst/>
          </a:prstGeom>
          <a:solidFill>
            <a:srgbClr val="65AA3B">
              <a:alpha val="20000"/>
            </a:srgbClr>
          </a:solidFill>
          <a:ln w="9525">
            <a:noFill/>
            <a:miter lim="800000"/>
            <a:headEnd/>
            <a:tailEnd/>
          </a:ln>
        </p:spPr>
        <p:txBody>
          <a:bodyPr wrap="square">
            <a:spAutoFit/>
          </a:bodyPr>
          <a:lstStyle/>
          <a:p>
            <a:pPr>
              <a:spcBef>
                <a:spcPct val="50000"/>
              </a:spcBef>
            </a:pPr>
            <a:r>
              <a:rPr lang="en-US" sz="2000" b="1" dirty="0" smtClean="0">
                <a:latin typeface="Arial" pitchFamily="34" charset="0"/>
                <a:cs typeface="Arial" pitchFamily="34" charset="0"/>
              </a:rPr>
              <a:t>Cellular Service Options:</a:t>
            </a:r>
          </a:p>
          <a:p>
            <a:pPr marL="107950" indent="-107950">
              <a:spcBef>
                <a:spcPts val="0"/>
              </a:spcBef>
              <a:buFontTx/>
              <a:buChar char="•"/>
            </a:pPr>
            <a:r>
              <a:rPr lang="en-US" sz="2000" dirty="0" smtClean="0">
                <a:latin typeface="Arial" pitchFamily="34" charset="0"/>
                <a:cs typeface="Arial" pitchFamily="34" charset="0"/>
              </a:rPr>
              <a:t>Data plan</a:t>
            </a:r>
          </a:p>
          <a:p>
            <a:pPr marL="107950" indent="-107950">
              <a:spcBef>
                <a:spcPts val="0"/>
              </a:spcBef>
              <a:buFontTx/>
              <a:buChar char="•"/>
            </a:pPr>
            <a:r>
              <a:rPr lang="en-US" sz="2000" dirty="0" smtClean="0">
                <a:latin typeface="Arial" pitchFamily="34" charset="0"/>
                <a:cs typeface="Arial" pitchFamily="34" charset="0"/>
              </a:rPr>
              <a:t>Text messaging</a:t>
            </a:r>
          </a:p>
          <a:p>
            <a:pPr marL="107950" indent="-107950">
              <a:spcBef>
                <a:spcPts val="0"/>
              </a:spcBef>
              <a:buFontTx/>
              <a:buChar char="•"/>
            </a:pPr>
            <a:r>
              <a:rPr lang="en-US" sz="2000" dirty="0" smtClean="0">
                <a:latin typeface="Arial" pitchFamily="34" charset="0"/>
                <a:cs typeface="Arial" pitchFamily="34" charset="0"/>
              </a:rPr>
              <a:t>Picture &amp; video messaging</a:t>
            </a:r>
          </a:p>
          <a:p>
            <a:pPr marL="107950" indent="-107950">
              <a:spcBef>
                <a:spcPts val="0"/>
              </a:spcBef>
              <a:buFontTx/>
              <a:buChar char="•"/>
            </a:pPr>
            <a:r>
              <a:rPr lang="en-US" sz="2000" dirty="0" smtClean="0">
                <a:latin typeface="Arial" pitchFamily="34" charset="0"/>
                <a:cs typeface="Arial" pitchFamily="34" charset="0"/>
              </a:rPr>
              <a:t>Push </a:t>
            </a:r>
            <a:r>
              <a:rPr lang="en-US" sz="2000" dirty="0">
                <a:latin typeface="Arial" pitchFamily="34" charset="0"/>
                <a:cs typeface="Arial" pitchFamily="34" charset="0"/>
              </a:rPr>
              <a:t>to talk</a:t>
            </a:r>
            <a:endParaRPr lang="en-US" sz="2000" dirty="0" smtClean="0">
              <a:latin typeface="Arial" pitchFamily="34" charset="0"/>
              <a:cs typeface="Arial" pitchFamily="34" charset="0"/>
            </a:endParaRPr>
          </a:p>
          <a:p>
            <a:pPr marL="107950" indent="-107950">
              <a:spcBef>
                <a:spcPts val="0"/>
              </a:spcBef>
              <a:buFontTx/>
              <a:buChar char="•"/>
            </a:pPr>
            <a:r>
              <a:rPr lang="en-US" sz="2000" dirty="0" smtClean="0">
                <a:latin typeface="Arial" pitchFamily="34" charset="0"/>
                <a:cs typeface="Arial" pitchFamily="34" charset="0"/>
              </a:rPr>
              <a:t>Maps &amp; navigation</a:t>
            </a:r>
          </a:p>
        </p:txBody>
      </p:sp>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Nexus 7: Curious</a:t>
            </a:r>
            <a:endParaRPr lang="en-US" sz="1000" u="sng" dirty="0">
              <a:hlinkClick r:id="rId4"/>
            </a:endParaRPr>
          </a:p>
        </p:txBody>
      </p:sp>
      <p:sp>
        <p:nvSpPr>
          <p:cNvPr id="10"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Cellular Network &gt; Cellular Services</a:t>
            </a:r>
          </a:p>
        </p:txBody>
      </p:sp>
      <p:pic>
        <p:nvPicPr>
          <p:cNvPr id="5122" name="Picture 2" descr="G:\Pages\Images\05 TelecommunicationsImages\C05.02.03 sized.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105400" y="2196353"/>
            <a:ext cx="3657600" cy="33101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idx="4294967295"/>
          </p:nvPr>
        </p:nvSpPr>
        <p:spPr bwMode="auto">
          <a:xfrm>
            <a:off x="0" y="533400"/>
            <a:ext cx="8686800" cy="715962"/>
          </a:xfrm>
          <a:prstGeom prst="rect">
            <a:avLst/>
          </a:prstGeom>
          <a:noFill/>
          <a:ln>
            <a:miter lim="800000"/>
            <a:headEnd/>
            <a:tailEnd/>
          </a:ln>
        </p:spPr>
        <p:txBody>
          <a:bodyPr/>
          <a:lstStyle/>
          <a:p>
            <a:pPr marL="341313" eaLnBrk="1" hangingPunct="1"/>
            <a:r>
              <a:rPr lang="en-US" sz="4000" dirty="0" smtClean="0"/>
              <a:t>Mobile Phone</a:t>
            </a:r>
          </a:p>
        </p:txBody>
      </p:sp>
      <p:sp>
        <p:nvSpPr>
          <p:cNvPr id="36872" name="Text Box 10"/>
          <p:cNvSpPr txBox="1">
            <a:spLocks noChangeArrowheads="1"/>
          </p:cNvSpPr>
          <p:nvPr/>
        </p:nvSpPr>
        <p:spPr bwMode="auto">
          <a:xfrm>
            <a:off x="457200" y="1371600"/>
            <a:ext cx="8305800" cy="707886"/>
          </a:xfrm>
          <a:prstGeom prst="rect">
            <a:avLst/>
          </a:prstGeom>
          <a:noFill/>
          <a:ln w="9525">
            <a:noFill/>
            <a:miter lim="800000"/>
            <a:headEnd/>
            <a:tailEnd/>
          </a:ln>
        </p:spPr>
        <p:txBody>
          <a:bodyPr wrap="square">
            <a:spAutoFit/>
          </a:bodyPr>
          <a:lstStyle/>
          <a:p>
            <a:r>
              <a:rPr lang="en-US" sz="2000" b="1" dirty="0">
                <a:latin typeface="+mn-lt"/>
              </a:rPr>
              <a:t>Mobile phone</a:t>
            </a:r>
            <a:r>
              <a:rPr lang="en-US" sz="2000" dirty="0">
                <a:latin typeface="+mn-lt"/>
              </a:rPr>
              <a:t> refers to the handset used by the subscriber to communicate on the cellular network.</a:t>
            </a:r>
          </a:p>
        </p:txBody>
      </p:sp>
      <p:sp>
        <p:nvSpPr>
          <p:cNvPr id="12" name="Text Box 7"/>
          <p:cNvSpPr txBox="1">
            <a:spLocks noChangeArrowheads="1"/>
          </p:cNvSpPr>
          <p:nvPr/>
        </p:nvSpPr>
        <p:spPr bwMode="auto">
          <a:xfrm>
            <a:off x="4572000" y="5715000"/>
            <a:ext cx="4343400" cy="954107"/>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Introducing Samsung GALAXY S4</a:t>
            </a:r>
            <a:endParaRPr lang="en-US" sz="1000" u="sng" dirty="0" smtClean="0"/>
          </a:p>
          <a:p>
            <a:pPr algn="r"/>
            <a:r>
              <a:rPr lang="en-US" sz="1000" u="sng" dirty="0">
                <a:hlinkClick r:id="rId4"/>
              </a:rPr>
              <a:t>V</a:t>
            </a:r>
            <a:r>
              <a:rPr lang="en-US" sz="1000" u="sng" dirty="0" smtClean="0">
                <a:hlinkClick r:id="rId4"/>
              </a:rPr>
              <a:t>ideo: Apple iPhone 5</a:t>
            </a:r>
            <a:endParaRPr lang="en-US" sz="1000" u="sng" dirty="0" smtClean="0">
              <a:hlinkClick r:id="rId5"/>
            </a:endParaRPr>
          </a:p>
          <a:p>
            <a:pPr algn="r"/>
            <a:r>
              <a:rPr lang="en-US" sz="1000" u="sng" dirty="0" smtClean="0">
                <a:hlinkClick r:id="rId6"/>
              </a:rPr>
              <a:t>Video: Windows Phone Challenge</a:t>
            </a:r>
            <a:endParaRPr lang="en-US" sz="1000" u="sng" dirty="0" smtClean="0">
              <a:hlinkClick r:id="rId5"/>
            </a:endParaRPr>
          </a:p>
          <a:p>
            <a:pPr algn="r"/>
            <a:r>
              <a:rPr lang="en-US" sz="1000" u="sng" dirty="0" smtClean="0">
                <a:hlinkClick r:id="rId7"/>
              </a:rPr>
              <a:t>Video: BlackBerry 10</a:t>
            </a:r>
            <a:endParaRPr lang="en-US" sz="1000" u="sng" dirty="0">
              <a:hlinkClick r:id="rId5"/>
            </a:endParaRPr>
          </a:p>
        </p:txBody>
      </p:sp>
      <p:sp>
        <p:nvSpPr>
          <p:cNvPr id="13" name="TextBox 7"/>
          <p:cNvSpPr txBox="1">
            <a:spLocks noChangeArrowheads="1"/>
          </p:cNvSpPr>
          <p:nvPr/>
        </p:nvSpPr>
        <p:spPr bwMode="auto">
          <a:xfrm>
            <a:off x="4114800" y="3007942"/>
            <a:ext cx="4648200" cy="1938992"/>
          </a:xfrm>
          <a:prstGeom prst="rect">
            <a:avLst/>
          </a:prstGeom>
          <a:solidFill>
            <a:srgbClr val="65AA3B">
              <a:alpha val="20000"/>
            </a:srgbClr>
          </a:solidFill>
          <a:ln w="9525">
            <a:noFill/>
            <a:miter lim="800000"/>
            <a:headEnd/>
            <a:tailEnd/>
          </a:ln>
        </p:spPr>
        <p:txBody>
          <a:bodyPr wrap="square">
            <a:spAutoFit/>
          </a:bodyPr>
          <a:lstStyle/>
          <a:p>
            <a:pPr algn="ctr"/>
            <a:r>
              <a:rPr lang="en-US" sz="2000" dirty="0">
                <a:latin typeface="Arial" pitchFamily="34" charset="0"/>
                <a:cs typeface="Arial" pitchFamily="34" charset="0"/>
              </a:rPr>
              <a:t>Cell phone handsets range in price from free (with service subscription) to more than $500 for the latest and greatest smart phones. Determining which phone best suits your needs requires some time and </a:t>
            </a:r>
            <a:r>
              <a:rPr lang="en-US" sz="2000" dirty="0" smtClean="0">
                <a:latin typeface="Arial" pitchFamily="34" charset="0"/>
                <a:cs typeface="Arial" pitchFamily="34" charset="0"/>
              </a:rPr>
              <a:t>consideration.</a:t>
            </a:r>
            <a:endParaRPr lang="en-US" sz="2000" dirty="0">
              <a:latin typeface="Arial" pitchFamily="34" charset="0"/>
              <a:cs typeface="Arial" pitchFamily="34" charset="0"/>
            </a:endParaRPr>
          </a:p>
        </p:txBody>
      </p:sp>
      <p:sp>
        <p:nvSpPr>
          <p:cNvPr id="8"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Cellular Network &gt; Mobile Phone</a:t>
            </a:r>
          </a:p>
        </p:txBody>
      </p:sp>
      <p:pic>
        <p:nvPicPr>
          <p:cNvPr id="2" name="Picture 1"/>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57200" y="2079486"/>
            <a:ext cx="2743200" cy="37959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Content Placeholder 2"/>
          <p:cNvSpPr>
            <a:spLocks noGrp="1"/>
          </p:cNvSpPr>
          <p:nvPr>
            <p:ph sz="quarter" idx="4294967295"/>
          </p:nvPr>
        </p:nvSpPr>
        <p:spPr bwMode="auto">
          <a:xfrm>
            <a:off x="0" y="457200"/>
            <a:ext cx="6858000" cy="1066800"/>
          </a:xfrm>
          <a:prstGeom prst="rect">
            <a:avLst/>
          </a:prstGeom>
          <a:noFill/>
          <a:ln>
            <a:miter lim="800000"/>
            <a:headEnd/>
            <a:tailEnd/>
          </a:ln>
        </p:spPr>
        <p:txBody>
          <a:bodyPr/>
          <a:lstStyle/>
          <a:p>
            <a:pPr marL="341313" indent="0" eaLnBrk="1" hangingPunct="1">
              <a:spcBef>
                <a:spcPct val="0"/>
              </a:spcBef>
              <a:buFontTx/>
              <a:buNone/>
            </a:pPr>
            <a:r>
              <a:rPr lang="en-US" sz="6600" b="1" dirty="0" smtClean="0">
                <a:solidFill>
                  <a:srgbClr val="00AFD7"/>
                </a:solidFill>
                <a:latin typeface="Calibri" charset="0"/>
              </a:rPr>
              <a:t>Cellular Network</a:t>
            </a:r>
          </a:p>
        </p:txBody>
      </p:sp>
      <p:graphicFrame>
        <p:nvGraphicFramePr>
          <p:cNvPr id="8" name="Table 7"/>
          <p:cNvGraphicFramePr>
            <a:graphicFrameLocks noGrp="1"/>
          </p:cNvGraphicFramePr>
          <p:nvPr>
            <p:extLst>
              <p:ext uri="{D42A27DB-BD31-4B8C-83A1-F6EECF244321}">
                <p14:modId xmlns:p14="http://schemas.microsoft.com/office/powerpoint/2010/main" xmlns="" val="1380365333"/>
              </p:ext>
            </p:extLst>
          </p:nvPr>
        </p:nvGraphicFramePr>
        <p:xfrm>
          <a:off x="457200" y="1676400"/>
          <a:ext cx="5715000" cy="2941320"/>
        </p:xfrm>
        <a:graphic>
          <a:graphicData uri="http://schemas.openxmlformats.org/drawingml/2006/table">
            <a:tbl>
              <a:tblPr>
                <a:tableStyleId>{5C22544A-7EE6-4342-B048-85BDC9FD1C3A}</a:tableStyleId>
              </a:tblPr>
              <a:tblGrid>
                <a:gridCol w="5715000"/>
              </a:tblGrid>
              <a:tr h="370840">
                <a:tc>
                  <a:txBody>
                    <a:bodyPr/>
                    <a:lstStyle/>
                    <a:p>
                      <a:r>
                        <a:rPr lang="en-US" sz="4000" b="1" dirty="0" smtClean="0">
                          <a:solidFill>
                            <a:srgbClr val="00AFD7"/>
                          </a:solidFill>
                        </a:rPr>
                        <a:t>Terms </a:t>
                      </a:r>
                      <a:endParaRPr lang="en-US" sz="4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buFont typeface="Arial" pitchFamily="34" charset="0"/>
                        <a:buChar char="•"/>
                      </a:pPr>
                      <a:r>
                        <a:rPr lang="en-US" i="1" dirty="0" smtClean="0"/>
                        <a:t>Cellular</a:t>
                      </a:r>
                      <a:r>
                        <a:rPr lang="en-US" i="1" baseline="0" dirty="0" smtClean="0"/>
                        <a:t> network</a:t>
                      </a:r>
                      <a:endParaRPr lang="en-US" i="1"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Cellular carrier</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Global</a:t>
                      </a:r>
                      <a:r>
                        <a:rPr lang="en-US" sz="1800" i="1" kern="1200" baseline="0" dirty="0" smtClean="0">
                          <a:solidFill>
                            <a:schemeClr val="dk1"/>
                          </a:solidFill>
                          <a:latin typeface="+mn-lt"/>
                          <a:ea typeface="+mn-ea"/>
                          <a:cs typeface="+mn-cs"/>
                        </a:rPr>
                        <a:t> s</a:t>
                      </a:r>
                      <a:r>
                        <a:rPr lang="en-US" sz="1800" i="1" kern="1200" dirty="0" smtClean="0">
                          <a:solidFill>
                            <a:schemeClr val="dk1"/>
                          </a:solidFill>
                          <a:latin typeface="+mn-lt"/>
                          <a:ea typeface="+mn-ea"/>
                          <a:cs typeface="+mn-cs"/>
                        </a:rPr>
                        <a:t>ystem for mobile communications (GSM)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Code division</a:t>
                      </a:r>
                      <a:r>
                        <a:rPr lang="en-US" sz="1800" i="1" kern="1200" baseline="0" dirty="0" smtClean="0">
                          <a:solidFill>
                            <a:schemeClr val="dk1"/>
                          </a:solidFill>
                          <a:latin typeface="+mn-lt"/>
                          <a:ea typeface="+mn-ea"/>
                          <a:cs typeface="+mn-cs"/>
                        </a:rPr>
                        <a:t> multiple access (CDMA)</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Cellular plans</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Cellular services</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Mobile</a:t>
                      </a:r>
                      <a:r>
                        <a:rPr lang="en-US" sz="1800" i="1" kern="1200" baseline="0" dirty="0" smtClean="0">
                          <a:solidFill>
                            <a:schemeClr val="dk1"/>
                          </a:solidFill>
                          <a:latin typeface="+mn-lt"/>
                          <a:ea typeface="+mn-ea"/>
                          <a:cs typeface="+mn-cs"/>
                        </a:rPr>
                        <a:t> phone</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 Placeholder 5"/>
          <p:cNvSpPr txBox="1">
            <a:spLocks/>
          </p:cNvSpPr>
          <p:nvPr/>
        </p:nvSpPr>
        <p:spPr bwMode="auto">
          <a:xfrm>
            <a:off x="457200" y="6248400"/>
            <a:ext cx="8305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Cellular Network &gt; See you eBook for more information about these terms</a:t>
            </a:r>
          </a:p>
        </p:txBody>
      </p:sp>
    </p:spTree>
    <p:extLst>
      <p:ext uri="{BB962C8B-B14F-4D97-AF65-F5344CB8AC3E}">
        <p14:creationId xmlns:p14="http://schemas.microsoft.com/office/powerpoint/2010/main" xmlns="" val="145261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1"/>
          <p:cNvSpPr>
            <a:spLocks noGrp="1"/>
          </p:cNvSpPr>
          <p:nvPr>
            <p:ph sz="quarter" idx="4294967295"/>
          </p:nvPr>
        </p:nvSpPr>
        <p:spPr bwMode="auto">
          <a:xfrm>
            <a:off x="457200" y="2743200"/>
            <a:ext cx="4114800" cy="1676400"/>
          </a:xfrm>
          <a:prstGeom prst="rect">
            <a:avLst/>
          </a:prstGeom>
          <a:noFill/>
          <a:ln>
            <a:miter lim="800000"/>
            <a:headEnd/>
            <a:tailEnd/>
          </a:ln>
        </p:spPr>
        <p:txBody>
          <a:bodyPr/>
          <a:lstStyle/>
          <a:p>
            <a:pPr marL="0" indent="0">
              <a:buNone/>
            </a:pPr>
            <a:r>
              <a:rPr lang="en-US" b="1" dirty="0" smtClean="0"/>
              <a:t>… </a:t>
            </a:r>
            <a:r>
              <a:rPr lang="en-US" dirty="0" smtClean="0"/>
              <a:t>refers </a:t>
            </a:r>
            <a:r>
              <a:rPr lang="en-US" dirty="0"/>
              <a:t>to telecommunications that take place over the air for data and Internet access. </a:t>
            </a:r>
          </a:p>
        </p:txBody>
      </p:sp>
      <p:sp>
        <p:nvSpPr>
          <p:cNvPr id="40964" name="Content Placeholder 2"/>
          <p:cNvSpPr>
            <a:spLocks noGrp="1"/>
          </p:cNvSpPr>
          <p:nvPr>
            <p:ph sz="quarter" idx="4294967295"/>
          </p:nvPr>
        </p:nvSpPr>
        <p:spPr bwMode="auto">
          <a:xfrm>
            <a:off x="0" y="457200"/>
            <a:ext cx="9144000" cy="1993900"/>
          </a:xfrm>
          <a:prstGeom prst="rect">
            <a:avLst/>
          </a:prstGeom>
          <a:noFill/>
          <a:ln>
            <a:miter lim="800000"/>
            <a:headEnd/>
            <a:tailEnd/>
          </a:ln>
        </p:spPr>
        <p:txBody>
          <a:bodyPr/>
          <a:lstStyle/>
          <a:p>
            <a:pPr marL="573088" indent="-231775" eaLnBrk="1" hangingPunct="1">
              <a:spcBef>
                <a:spcPct val="0"/>
              </a:spcBef>
              <a:buFontTx/>
              <a:buNone/>
            </a:pPr>
            <a:r>
              <a:rPr lang="en-US" sz="6600" b="1" dirty="0" smtClean="0">
                <a:solidFill>
                  <a:srgbClr val="00AFD7"/>
                </a:solidFill>
                <a:latin typeface="Calibri" charset="0"/>
              </a:rPr>
              <a:t>Wireless Data Communications</a:t>
            </a:r>
          </a:p>
        </p:txBody>
      </p:sp>
      <p:graphicFrame>
        <p:nvGraphicFramePr>
          <p:cNvPr id="10" name="Table 9"/>
          <p:cNvGraphicFramePr>
            <a:graphicFrameLocks noGrp="1"/>
          </p:cNvGraphicFramePr>
          <p:nvPr>
            <p:extLst>
              <p:ext uri="{D42A27DB-BD31-4B8C-83A1-F6EECF244321}">
                <p14:modId xmlns:p14="http://schemas.microsoft.com/office/powerpoint/2010/main" xmlns="" val="3727795286"/>
              </p:ext>
            </p:extLst>
          </p:nvPr>
        </p:nvGraphicFramePr>
        <p:xfrm>
          <a:off x="381000" y="4648200"/>
          <a:ext cx="7116382" cy="1325880"/>
        </p:xfrm>
        <a:graphic>
          <a:graphicData uri="http://schemas.openxmlformats.org/drawingml/2006/table">
            <a:tbl>
              <a:tblPr>
                <a:tableStyleId>{5C22544A-7EE6-4342-B048-85BDC9FD1C3A}</a:tableStyleId>
              </a:tblPr>
              <a:tblGrid>
                <a:gridCol w="2988882"/>
                <a:gridCol w="4127500"/>
              </a:tblGrid>
              <a:tr h="320040">
                <a:tc gridSpan="2">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Wi-Fi</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Bluetooth</a:t>
                      </a:r>
                      <a:endParaRPr lang="en-US" b="0" dirty="0" smtClean="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WiMAX</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Radio Frequency Identification (RFID)</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Long Term Evolution (LTE)</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b="0" dirty="0" smtClean="0">
                          <a:solidFill>
                            <a:schemeClr val="tx1"/>
                          </a:solidFill>
                        </a:rPr>
                        <a:t>Global Positioning</a:t>
                      </a:r>
                      <a:r>
                        <a:rPr lang="en-US" b="0" baseline="0" dirty="0" smtClean="0">
                          <a:solidFill>
                            <a:schemeClr val="tx1"/>
                          </a:solidFill>
                        </a:rPr>
                        <a:t> System (GPS)</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29200" y="2514600"/>
            <a:ext cx="3657600" cy="2618602"/>
          </a:xfrm>
          <a:prstGeom prst="rect">
            <a:avLst/>
          </a:prstGeom>
        </p:spPr>
      </p:pic>
      <p:sp>
        <p:nvSpPr>
          <p:cNvPr id="7"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ext Placeholder 1"/>
          <p:cNvSpPr>
            <a:spLocks noGrp="1"/>
          </p:cNvSpPr>
          <p:nvPr>
            <p:ph type="body" sz="half" idx="4294967295"/>
          </p:nvPr>
        </p:nvSpPr>
        <p:spPr bwMode="auto">
          <a:xfrm>
            <a:off x="457200" y="1219200"/>
            <a:ext cx="4648200" cy="1905000"/>
          </a:xfrm>
          <a:prstGeom prst="rect">
            <a:avLst/>
          </a:prstGeom>
          <a:noFill/>
          <a:ln>
            <a:miter lim="800000"/>
            <a:headEnd/>
            <a:tailEnd/>
          </a:ln>
        </p:spPr>
        <p:txBody>
          <a:bodyPr/>
          <a:lstStyle/>
          <a:p>
            <a:pPr marL="0" indent="0">
              <a:buNone/>
            </a:pPr>
            <a:r>
              <a:rPr lang="en-US" sz="2000" b="1" dirty="0"/>
              <a:t>Wi-Fi</a:t>
            </a:r>
            <a:r>
              <a:rPr lang="en-US" sz="2000" dirty="0"/>
              <a:t> (short for wireless fidelity) is wireless networking technology that uses access points to wirelessly connect users to networks within a range of 250–1000 feet (75–300 meters). </a:t>
            </a:r>
          </a:p>
        </p:txBody>
      </p:sp>
      <p:sp>
        <p:nvSpPr>
          <p:cNvPr id="43015" name="Text Placeholder 7"/>
          <p:cNvSpPr>
            <a:spLocks noGrp="1"/>
          </p:cNvSpPr>
          <p:nvPr>
            <p:ph type="body" sz="half" idx="4294967295"/>
          </p:nvPr>
        </p:nvSpPr>
        <p:spPr bwMode="auto">
          <a:xfrm>
            <a:off x="495300" y="3325906"/>
            <a:ext cx="4572000" cy="2362200"/>
          </a:xfrm>
          <a:prstGeom prst="rect">
            <a:avLst/>
          </a:prstGeom>
          <a:solidFill>
            <a:srgbClr val="65AA3B">
              <a:alpha val="20000"/>
            </a:srgbClr>
          </a:solidFill>
          <a:ln>
            <a:miter lim="800000"/>
            <a:headEnd/>
            <a:tailEnd/>
          </a:ln>
        </p:spPr>
        <p:txBody>
          <a:bodyPr/>
          <a:lstStyle/>
          <a:p>
            <a:pPr marL="0" indent="0" algn="ctr">
              <a:buNone/>
            </a:pPr>
            <a:r>
              <a:rPr lang="en-US" sz="2000" dirty="0"/>
              <a:t>Wi-Fi is the dominant technology that provides wireless </a:t>
            </a:r>
            <a:r>
              <a:rPr lang="en-US" sz="2000" dirty="0" smtClean="0"/>
              <a:t>Internet </a:t>
            </a:r>
            <a:r>
              <a:rPr lang="en-US" sz="2000" dirty="0"/>
              <a:t>access in households and businesses. </a:t>
            </a:r>
            <a:r>
              <a:rPr lang="en-US" sz="2000" dirty="0" smtClean="0"/>
              <a:t>Understanding </a:t>
            </a:r>
            <a:r>
              <a:rPr lang="en-US" sz="2000" dirty="0"/>
              <a:t>Wi-Fi enables users to make the best use of the technology and make wise decisions in choosing an </a:t>
            </a:r>
            <a:r>
              <a:rPr lang="en-US" sz="2000" dirty="0" smtClean="0"/>
              <a:t>Internet </a:t>
            </a:r>
            <a:r>
              <a:rPr lang="en-US" sz="2000" dirty="0"/>
              <a:t>service </a:t>
            </a:r>
            <a:r>
              <a:rPr lang="en-US" sz="2000" dirty="0" smtClean="0"/>
              <a:t>provider.</a:t>
            </a:r>
            <a:endParaRPr lang="en-US" sz="2000" dirty="0"/>
          </a:p>
        </p:txBody>
      </p:sp>
      <p:sp>
        <p:nvSpPr>
          <p:cNvPr id="43016" name="Title 9"/>
          <p:cNvSpPr>
            <a:spLocks noGrp="1"/>
          </p:cNvSpPr>
          <p:nvPr>
            <p:ph type="title" idx="4294967295"/>
          </p:nvPr>
        </p:nvSpPr>
        <p:spPr bwMode="auto">
          <a:xfrm>
            <a:off x="0" y="427038"/>
            <a:ext cx="8458200" cy="715962"/>
          </a:xfrm>
          <a:prstGeom prst="rect">
            <a:avLst/>
          </a:prstGeom>
          <a:noFill/>
          <a:ln>
            <a:miter lim="800000"/>
            <a:headEnd/>
            <a:tailEnd/>
          </a:ln>
        </p:spPr>
        <p:txBody>
          <a:bodyPr/>
          <a:lstStyle/>
          <a:p>
            <a:pPr marL="341313" eaLnBrk="1" hangingPunct="1"/>
            <a:r>
              <a:rPr lang="en-US" sz="4000" dirty="0" smtClean="0"/>
              <a:t>Wi-Fi</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38800" y="907155"/>
            <a:ext cx="3108960" cy="2217045"/>
          </a:xfrm>
          <a:prstGeom prst="rect">
            <a:avLst/>
          </a:prstGeom>
          <a:noFill/>
          <a:ln w="9525">
            <a:miter lim="800000"/>
            <a:headEnd/>
            <a:tailEnd/>
          </a:ln>
          <a:effectLst/>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The Early Show - Dangers of public Wi-Fi</a:t>
            </a:r>
            <a:endParaRPr lang="en-US" sz="1000" u="sng" dirty="0">
              <a:hlinkClick r:id="rId5"/>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638800" y="3356386"/>
            <a:ext cx="3108960" cy="2331720"/>
          </a:xfrm>
          <a:prstGeom prst="rect">
            <a:avLst/>
          </a:prstGeom>
        </p:spPr>
      </p:pic>
      <p:sp>
        <p:nvSpPr>
          <p:cNvPr id="9"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 &gt; Wi-Fi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ext Placeholder 1"/>
          <p:cNvSpPr>
            <a:spLocks noGrp="1"/>
          </p:cNvSpPr>
          <p:nvPr>
            <p:ph type="body" sz="half" idx="4294967295"/>
          </p:nvPr>
        </p:nvSpPr>
        <p:spPr bwMode="auto">
          <a:xfrm>
            <a:off x="457200" y="4343400"/>
            <a:ext cx="8229600" cy="1371600"/>
          </a:xfrm>
          <a:prstGeom prst="rect">
            <a:avLst/>
          </a:prstGeom>
          <a:noFill/>
          <a:ln>
            <a:miter lim="800000"/>
            <a:headEnd/>
            <a:tailEnd/>
          </a:ln>
        </p:spPr>
        <p:txBody>
          <a:bodyPr/>
          <a:lstStyle/>
          <a:p>
            <a:pPr marL="0" indent="0">
              <a:buNone/>
            </a:pPr>
            <a:r>
              <a:rPr lang="en-US" sz="2000" b="1" dirty="0"/>
              <a:t>WiMAX</a:t>
            </a:r>
            <a:r>
              <a:rPr lang="en-US" sz="2000" dirty="0"/>
              <a:t>, which stands for Worldwide Interoperability for Microwave Access, also known as IEEE 802.16, is a fourth-generation wireless broadband technology that evolved from Wi-Fi to provide faster Internet access at a longer range. </a:t>
            </a:r>
          </a:p>
        </p:txBody>
      </p:sp>
      <p:sp>
        <p:nvSpPr>
          <p:cNvPr id="45060" name="Title 6"/>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1313" eaLnBrk="1" hangingPunct="1"/>
            <a:r>
              <a:rPr lang="en-US" sz="4000" dirty="0" smtClean="0"/>
              <a:t>WiMAX</a:t>
            </a:r>
          </a:p>
        </p:txBody>
      </p:sp>
      <p:sp>
        <p:nvSpPr>
          <p:cNvPr id="45061" name="Text Placeholder 7"/>
          <p:cNvSpPr>
            <a:spLocks noGrp="1"/>
          </p:cNvSpPr>
          <p:nvPr>
            <p:ph type="body" sz="half" idx="4294967295"/>
          </p:nvPr>
        </p:nvSpPr>
        <p:spPr bwMode="auto">
          <a:xfrm>
            <a:off x="4572000" y="1970789"/>
            <a:ext cx="4114800" cy="1607141"/>
          </a:xfrm>
          <a:prstGeom prst="rect">
            <a:avLst/>
          </a:prstGeom>
          <a:solidFill>
            <a:srgbClr val="65AA3B">
              <a:alpha val="20000"/>
            </a:srgbClr>
          </a:solidFill>
          <a:ln>
            <a:miter lim="800000"/>
            <a:headEnd/>
            <a:tailEnd/>
          </a:ln>
        </p:spPr>
        <p:txBody>
          <a:bodyPr/>
          <a:lstStyle/>
          <a:p>
            <a:pPr marL="0" indent="0" algn="ctr" eaLnBrk="1" hangingPunct="1">
              <a:spcBef>
                <a:spcPct val="0"/>
              </a:spcBef>
              <a:buFontTx/>
              <a:buNone/>
            </a:pPr>
            <a:r>
              <a:rPr lang="en-US" sz="2000" dirty="0">
                <a:latin typeface="Arial" pitchFamily="34" charset="0"/>
                <a:cs typeface="Arial" pitchFamily="34" charset="0"/>
              </a:rPr>
              <a:t>WiMAX </a:t>
            </a:r>
            <a:r>
              <a:rPr lang="en-US" sz="2000" dirty="0" smtClean="0">
                <a:latin typeface="Arial" pitchFamily="34" charset="0"/>
                <a:cs typeface="Arial" pitchFamily="34" charset="0"/>
              </a:rPr>
              <a:t>has a 31-mile (50-kilometer) range, making it the perfect technology for providing citywide high-speed Internet access.</a:t>
            </a:r>
            <a:endParaRPr lang="en-US" sz="2000" i="1" dirty="0" smtClean="0">
              <a:latin typeface="Arial" pitchFamily="34" charset="0"/>
              <a:cs typeface="Arial" pitchFamily="34" charset="0"/>
            </a:endParaRPr>
          </a:p>
        </p:txBody>
      </p:sp>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WiMax: Next Generation Internet Revolution</a:t>
            </a:r>
            <a:endParaRPr lang="en-US" sz="1000" u="sng" dirty="0">
              <a:hlinkClick r:id="rId4"/>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81000" y="1316846"/>
            <a:ext cx="3886200" cy="2915026"/>
          </a:xfrm>
          <a:prstGeom prst="rect">
            <a:avLst/>
          </a:prstGeom>
        </p:spPr>
      </p:pic>
      <p:sp>
        <p:nvSpPr>
          <p:cNvPr id="8"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 &gt; WiMAX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Text Placeholder 10"/>
          <p:cNvSpPr>
            <a:spLocks noGrp="1"/>
          </p:cNvSpPr>
          <p:nvPr>
            <p:ph type="body" sz="quarter" idx="4294967295"/>
          </p:nvPr>
        </p:nvSpPr>
        <p:spPr bwMode="auto">
          <a:xfrm>
            <a:off x="457200" y="2057400"/>
            <a:ext cx="2971800" cy="2895600"/>
          </a:xfrm>
          <a:prstGeom prst="rect">
            <a:avLst/>
          </a:prstGeom>
          <a:ln>
            <a:miter lim="800000"/>
            <a:headEnd/>
            <a:tailEnd/>
          </a:ln>
        </p:spPr>
        <p:txBody>
          <a:bodyPr/>
          <a:lstStyle/>
          <a:p>
            <a:pPr marL="0" indent="0">
              <a:buNone/>
            </a:pPr>
            <a:r>
              <a:rPr lang="en-US" sz="2000" b="1" dirty="0"/>
              <a:t>Long Term Evolution (LTE)</a:t>
            </a:r>
            <a:r>
              <a:rPr lang="en-US" sz="2000" dirty="0"/>
              <a:t> is a fourth-generation wireless broadband technology that was developed to allow GSM cellular technology to evolve to provide very high-speed Internet access.</a:t>
            </a:r>
          </a:p>
          <a:p>
            <a:pPr marL="0" indent="0" eaLnBrk="1" hangingPunct="1">
              <a:spcBef>
                <a:spcPct val="0"/>
              </a:spcBef>
              <a:buFontTx/>
              <a:buNone/>
            </a:pPr>
            <a:endParaRPr lang="en-US" dirty="0" smtClean="0"/>
          </a:p>
          <a:p>
            <a:pPr marL="0" indent="0" eaLnBrk="1" hangingPunct="1">
              <a:spcBef>
                <a:spcPct val="0"/>
              </a:spcBef>
              <a:buFontTx/>
              <a:buNone/>
            </a:pPr>
            <a:endParaRPr lang="en-US" sz="2000" dirty="0" smtClean="0"/>
          </a:p>
        </p:txBody>
      </p:sp>
      <p:sp>
        <p:nvSpPr>
          <p:cNvPr id="47110" name="Title 8"/>
          <p:cNvSpPr>
            <a:spLocks noGrp="1"/>
          </p:cNvSpPr>
          <p:nvPr>
            <p:ph type="title" idx="4294967295"/>
          </p:nvPr>
        </p:nvSpPr>
        <p:spPr bwMode="auto">
          <a:xfrm>
            <a:off x="0" y="457200"/>
            <a:ext cx="6400800" cy="715962"/>
          </a:xfrm>
          <a:prstGeom prst="rect">
            <a:avLst/>
          </a:prstGeom>
          <a:noFill/>
          <a:ln>
            <a:miter lim="800000"/>
            <a:headEnd/>
            <a:tailEnd/>
          </a:ln>
        </p:spPr>
        <p:txBody>
          <a:bodyPr/>
          <a:lstStyle/>
          <a:p>
            <a:pPr marL="341313" eaLnBrk="1" hangingPunct="1"/>
            <a:r>
              <a:rPr lang="en-US" sz="4000" dirty="0" smtClean="0"/>
              <a:t>Long Term Evolution (LTE)</a:t>
            </a:r>
          </a:p>
        </p:txBody>
      </p:sp>
      <p:sp>
        <p:nvSpPr>
          <p:cNvPr id="47111" name="Picture Placeholder 9"/>
          <p:cNvSpPr txBox="1">
            <a:spLocks/>
          </p:cNvSpPr>
          <p:nvPr/>
        </p:nvSpPr>
        <p:spPr bwMode="auto">
          <a:xfrm>
            <a:off x="5181600" y="1524000"/>
            <a:ext cx="3505200" cy="2362200"/>
          </a:xfrm>
          <a:prstGeom prst="rect">
            <a:avLst/>
          </a:prstGeom>
          <a:noFill/>
          <a:ln w="9525">
            <a:noFill/>
            <a:miter lim="800000"/>
            <a:headEnd/>
            <a:tailEnd/>
          </a:ln>
        </p:spPr>
        <p:txBody>
          <a:bodyPr/>
          <a:lstStyle/>
          <a:p>
            <a:endParaRPr lang="en-US" dirty="0"/>
          </a:p>
        </p:txBody>
      </p:sp>
      <p:pic>
        <p:nvPicPr>
          <p:cNvPr id="8" name="Picture 7" descr="C05.03.03.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675528" y="1828800"/>
            <a:ext cx="5013533" cy="3352800"/>
          </a:xfrm>
          <a:prstGeom prst="rect">
            <a:avLst/>
          </a:prstGeom>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LTE 101</a:t>
            </a:r>
            <a:endParaRPr lang="en-US" sz="1000" u="sng" dirty="0">
              <a:hlinkClick r:id="rId5"/>
            </a:endParaRPr>
          </a:p>
        </p:txBody>
      </p:sp>
      <p:sp>
        <p:nvSpPr>
          <p:cNvPr id="10"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 &gt; Long Term Evolution (LTE)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idx="4294967295"/>
          </p:nvPr>
        </p:nvSpPr>
        <p:spPr bwMode="auto">
          <a:xfrm>
            <a:off x="0" y="533400"/>
            <a:ext cx="8686800" cy="715962"/>
          </a:xfrm>
          <a:prstGeom prst="rect">
            <a:avLst/>
          </a:prstGeom>
          <a:noFill/>
          <a:ln>
            <a:miter lim="800000"/>
            <a:headEnd/>
            <a:tailEnd/>
          </a:ln>
        </p:spPr>
        <p:txBody>
          <a:bodyPr/>
          <a:lstStyle/>
          <a:p>
            <a:pPr marL="342900" eaLnBrk="1" hangingPunct="1"/>
            <a:r>
              <a:rPr lang="en-US" sz="4000" dirty="0" smtClean="0"/>
              <a:t>Bluetooth</a:t>
            </a:r>
          </a:p>
        </p:txBody>
      </p:sp>
      <p:sp>
        <p:nvSpPr>
          <p:cNvPr id="49157" name="TextBox 8"/>
          <p:cNvSpPr txBox="1">
            <a:spLocks noChangeArrowheads="1"/>
          </p:cNvSpPr>
          <p:nvPr/>
        </p:nvSpPr>
        <p:spPr bwMode="auto">
          <a:xfrm>
            <a:off x="4343400" y="1433372"/>
            <a:ext cx="4572000" cy="1631216"/>
          </a:xfrm>
          <a:prstGeom prst="rect">
            <a:avLst/>
          </a:prstGeom>
          <a:noFill/>
          <a:ln w="9525">
            <a:noFill/>
            <a:miter lim="800000"/>
            <a:headEnd/>
            <a:tailEnd/>
          </a:ln>
        </p:spPr>
        <p:txBody>
          <a:bodyPr wrap="square">
            <a:spAutoFit/>
          </a:bodyPr>
          <a:lstStyle/>
          <a:p>
            <a:r>
              <a:rPr lang="en-US" sz="2000" b="1" dirty="0">
                <a:latin typeface="+mn-lt"/>
              </a:rPr>
              <a:t>Bluetooth</a:t>
            </a:r>
            <a:r>
              <a:rPr lang="en-US" sz="2000" dirty="0">
                <a:latin typeface="+mn-lt"/>
              </a:rPr>
              <a:t> (named after a 10th-century Danish king) enables a wide assortment of digital devices to communicate directly with each other wirelessly over short distances. </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 y="1433372"/>
            <a:ext cx="3632200" cy="2425700"/>
          </a:xfrm>
          <a:prstGeom prst="rect">
            <a:avLst/>
          </a:prstGeom>
          <a:noFill/>
          <a:ln w="9525">
            <a:miter lim="800000"/>
            <a:headEnd/>
            <a:tailEnd/>
          </a:ln>
          <a:effectLst/>
        </p:spPr>
      </p:pic>
      <p:sp>
        <p:nvSpPr>
          <p:cNvPr id="7"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 &gt; Bluetooth</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Fancy Parrot Zik wireless Bluetooth headphones</a:t>
            </a:r>
            <a:endParaRPr lang="en-US" sz="1000" u="sng" dirty="0">
              <a:hlinkClick r:id="rId5"/>
            </a:endParaRPr>
          </a:p>
        </p:txBody>
      </p:sp>
      <p:pic>
        <p:nvPicPr>
          <p:cNvPr id="2" name="Picture 1"/>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410200" y="3597969"/>
            <a:ext cx="2438400" cy="16794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1"/>
          <p:cNvSpPr>
            <a:spLocks noGrp="1"/>
          </p:cNvSpPr>
          <p:nvPr>
            <p:ph sz="quarter" idx="4294967295"/>
          </p:nvPr>
        </p:nvSpPr>
        <p:spPr bwMode="auto">
          <a:xfrm>
            <a:off x="484094" y="2133600"/>
            <a:ext cx="4545106" cy="1219200"/>
          </a:xfrm>
          <a:prstGeom prst="rect">
            <a:avLst/>
          </a:prstGeom>
          <a:noFill/>
          <a:ln>
            <a:miter lim="800000"/>
            <a:headEnd/>
            <a:tailEnd/>
          </a:ln>
        </p:spPr>
        <p:txBody>
          <a:bodyPr/>
          <a:lstStyle/>
          <a:p>
            <a:pPr marL="0" indent="0">
              <a:buNone/>
            </a:pPr>
            <a:r>
              <a:rPr lang="en-US" b="1" dirty="0" smtClean="0"/>
              <a:t>… </a:t>
            </a:r>
            <a:r>
              <a:rPr lang="en-US" dirty="0" smtClean="0"/>
              <a:t>refers </a:t>
            </a:r>
            <a:r>
              <a:rPr lang="en-US" dirty="0"/>
              <a:t>to the hardware, software, and protocols that support telecommunications.</a:t>
            </a:r>
          </a:p>
        </p:txBody>
      </p:sp>
      <p:sp>
        <p:nvSpPr>
          <p:cNvPr id="16389" name="Content Placeholder 2"/>
          <p:cNvSpPr>
            <a:spLocks noGrp="1"/>
          </p:cNvSpPr>
          <p:nvPr>
            <p:ph sz="quarter" idx="4294967295"/>
          </p:nvPr>
        </p:nvSpPr>
        <p:spPr bwMode="auto">
          <a:xfrm>
            <a:off x="0" y="459567"/>
            <a:ext cx="9144000" cy="988233"/>
          </a:xfrm>
          <a:prstGeom prst="rect">
            <a:avLst/>
          </a:prstGeom>
          <a:noFill/>
          <a:ln>
            <a:miter lim="800000"/>
            <a:headEnd/>
            <a:tailEnd/>
          </a:ln>
        </p:spPr>
        <p:txBody>
          <a:bodyPr/>
          <a:lstStyle/>
          <a:p>
            <a:pPr marL="573088" indent="-231775" eaLnBrk="1" hangingPunct="1">
              <a:spcBef>
                <a:spcPct val="0"/>
              </a:spcBef>
              <a:buFontTx/>
              <a:buNone/>
            </a:pPr>
            <a:r>
              <a:rPr lang="en-US" sz="6600" b="1" dirty="0" smtClean="0">
                <a:solidFill>
                  <a:srgbClr val="00AFD7"/>
                </a:solidFill>
                <a:latin typeface="Calibri" charset="0"/>
              </a:rPr>
              <a:t>Infrastructure</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29200" y="1860550"/>
            <a:ext cx="3632200" cy="1765300"/>
          </a:xfrm>
          <a:prstGeom prst="rect">
            <a:avLst/>
          </a:prstGeom>
          <a:noFill/>
          <a:ln w="9525">
            <a:miter lim="800000"/>
            <a:headEnd/>
            <a:tailEnd/>
          </a:ln>
          <a:effectLst/>
        </p:spPr>
      </p:pic>
      <p:graphicFrame>
        <p:nvGraphicFramePr>
          <p:cNvPr id="11" name="Table 10"/>
          <p:cNvGraphicFramePr>
            <a:graphicFrameLocks noGrp="1"/>
          </p:cNvGraphicFramePr>
          <p:nvPr>
            <p:extLst>
              <p:ext uri="{D42A27DB-BD31-4B8C-83A1-F6EECF244321}">
                <p14:modId xmlns:p14="http://schemas.microsoft.com/office/powerpoint/2010/main" xmlns="" val="1179288592"/>
              </p:ext>
            </p:extLst>
          </p:nvPr>
        </p:nvGraphicFramePr>
        <p:xfrm>
          <a:off x="555812" y="4389120"/>
          <a:ext cx="6502528" cy="1325880"/>
        </p:xfrm>
        <a:graphic>
          <a:graphicData uri="http://schemas.openxmlformats.org/drawingml/2006/table">
            <a:tbl>
              <a:tblPr>
                <a:tableStyleId>{5C22544A-7EE6-4342-B048-85BDC9FD1C3A}</a:tableStyleId>
              </a:tblPr>
              <a:tblGrid>
                <a:gridCol w="3175064"/>
                <a:gridCol w="3327464"/>
              </a:tblGrid>
              <a:tr h="320040">
                <a:tc>
                  <a:txBody>
                    <a:bodyPr/>
                    <a:lstStyle/>
                    <a:p>
                      <a:pPr algn="l"/>
                      <a:r>
                        <a:rPr lang="en-US" b="0" dirty="0" smtClean="0">
                          <a:solidFill>
                            <a:schemeClr val="tx1"/>
                          </a:solidFill>
                        </a:rPr>
                        <a:t>In this section:</a:t>
                      </a: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Telecommunications</a:t>
                      </a:r>
                      <a:r>
                        <a:rPr lang="en-US" b="0" baseline="0" dirty="0" smtClean="0">
                          <a:solidFill>
                            <a:schemeClr val="tx1"/>
                          </a:solidFill>
                        </a:rPr>
                        <a:t> Signals</a:t>
                      </a:r>
                      <a:endParaRPr lang="en-US" b="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Telecommunications</a:t>
                      </a:r>
                      <a:r>
                        <a:rPr lang="en-US" b="0" baseline="0" dirty="0" smtClean="0">
                          <a:solidFill>
                            <a:schemeClr val="tx1"/>
                          </a:solidFill>
                        </a:rPr>
                        <a:t> Devices</a:t>
                      </a:r>
                      <a:endParaRPr lang="en-US" b="0" dirty="0" smtClean="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Telecommunications Media</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Telecommunications Software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Radio Spectrum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b="0" dirty="0" smtClean="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7848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Infrastructure</a:t>
            </a:r>
          </a:p>
        </p:txBody>
      </p:sp>
      <p:sp>
        <p:nvSpPr>
          <p:cNvPr id="13"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Visual History of Telecommunications</a:t>
            </a:r>
            <a:endParaRPr lang="en-US" sz="1000" u="sng" dirty="0">
              <a:hlinkClick r:id="rId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idx="4294967295"/>
          </p:nvPr>
        </p:nvSpPr>
        <p:spPr bwMode="auto">
          <a:xfrm>
            <a:off x="0" y="533400"/>
            <a:ext cx="8686800" cy="715962"/>
          </a:xfrm>
          <a:prstGeom prst="rect">
            <a:avLst/>
          </a:prstGeom>
          <a:noFill/>
          <a:ln>
            <a:miter lim="800000"/>
            <a:headEnd/>
            <a:tailEnd/>
          </a:ln>
        </p:spPr>
        <p:txBody>
          <a:bodyPr/>
          <a:lstStyle/>
          <a:p>
            <a:pPr marL="342900" eaLnBrk="1" hangingPunct="1"/>
            <a:r>
              <a:rPr lang="en-US" sz="4000" dirty="0" smtClean="0"/>
              <a:t>Radio Frequency Identification (RFID)</a:t>
            </a:r>
          </a:p>
        </p:txBody>
      </p:sp>
      <p:sp>
        <p:nvSpPr>
          <p:cNvPr id="32773" name="Rectangle 5"/>
          <p:cNvSpPr>
            <a:spLocks noGrp="1" noChangeArrowheads="1"/>
          </p:cNvSpPr>
          <p:nvPr>
            <p:ph type="body" sz="half" idx="4294967295"/>
          </p:nvPr>
        </p:nvSpPr>
        <p:spPr bwMode="auto">
          <a:xfrm>
            <a:off x="439270" y="1295400"/>
            <a:ext cx="4588984" cy="2536462"/>
          </a:xfrm>
          <a:prstGeom prst="rect">
            <a:avLst/>
          </a:prstGeom>
          <a:noFill/>
          <a:ln>
            <a:miter lim="800000"/>
            <a:headEnd/>
            <a:tailEnd/>
          </a:ln>
        </p:spPr>
        <p:txBody>
          <a:bodyPr/>
          <a:lstStyle/>
          <a:p>
            <a:pPr marL="0" indent="0">
              <a:buNone/>
            </a:pPr>
            <a:r>
              <a:rPr lang="en-US" sz="2000" b="1" dirty="0"/>
              <a:t>RFID</a:t>
            </a:r>
            <a:r>
              <a:rPr lang="en-US" sz="2000" dirty="0"/>
              <a:t>, or </a:t>
            </a:r>
            <a:r>
              <a:rPr lang="en-US" sz="2000" b="1" dirty="0"/>
              <a:t>radio frequency identification</a:t>
            </a:r>
            <a:r>
              <a:rPr lang="en-US" sz="2000" dirty="0"/>
              <a:t>, uses tiny transponders in tags that can be attached to merchandise or other objects and read wirelessly using an RFID reader, typically for inventory and supply chain management or to facilitate commercial transactions.</a:t>
            </a:r>
          </a:p>
        </p:txBody>
      </p:sp>
      <p:pic>
        <p:nvPicPr>
          <p:cNvPr id="490505" name="Picture 9" descr="C05"/>
          <p:cNvPicPr>
            <a:picLocks noGrp="1" noChangeAspect="1" noChangeArrowheads="1"/>
          </p:cNvPicPr>
          <p:nvPr>
            <p:ph sz="quarter" idx="4294967295"/>
          </p:nvPr>
        </p:nvPicPr>
        <p:blipFill>
          <a:blip r:embed="rId3" cstate="email">
            <a:extLst>
              <a:ext uri="{28A0092B-C50C-407E-A947-70E740481C1C}">
                <a14:useLocalDpi xmlns:a14="http://schemas.microsoft.com/office/drawing/2010/main" xmlns=""/>
              </a:ext>
            </a:extLst>
          </a:blip>
          <a:srcRect/>
          <a:stretch>
            <a:fillRect/>
          </a:stretch>
        </p:blipFill>
        <p:spPr bwMode="auto">
          <a:xfrm>
            <a:off x="6400800" y="1774737"/>
            <a:ext cx="1828800" cy="1577788"/>
          </a:xfrm>
          <a:prstGeom prst="rect">
            <a:avLst/>
          </a:prstGeom>
          <a:noFill/>
          <a:ln>
            <a:miter lim="800000"/>
            <a:headEnd/>
            <a:tailEnd/>
          </a:ln>
        </p:spPr>
      </p:pic>
      <p:sp>
        <p:nvSpPr>
          <p:cNvPr id="8" name="Text Placeholder 7"/>
          <p:cNvSpPr txBox="1">
            <a:spLocks/>
          </p:cNvSpPr>
          <p:nvPr/>
        </p:nvSpPr>
        <p:spPr bwMode="auto">
          <a:xfrm>
            <a:off x="439270" y="3813933"/>
            <a:ext cx="4588984" cy="1905000"/>
          </a:xfrm>
          <a:prstGeom prst="rect">
            <a:avLst/>
          </a:prstGeom>
          <a:solidFill>
            <a:srgbClr val="65AA3B">
              <a:alpha val="20000"/>
            </a:srgbClr>
          </a:solid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algn="ctr">
              <a:buNone/>
            </a:pPr>
            <a:r>
              <a:rPr lang="en-US" sz="2000" dirty="0" smtClean="0">
                <a:latin typeface="Arial" pitchFamily="34" charset="0"/>
                <a:cs typeface="Arial" pitchFamily="34" charset="0"/>
              </a:rPr>
              <a:t>RFID is embedded </a:t>
            </a:r>
            <a:r>
              <a:rPr lang="en-US" sz="2000" dirty="0">
                <a:latin typeface="Arial" pitchFamily="34" charset="0"/>
                <a:cs typeface="Arial" pitchFamily="34" charset="0"/>
              </a:rPr>
              <a:t>in products for identification and tracking purposes, and in credit cards, cell phones, and other devices for enabling wireless transactions at checkout counters and vending machines.</a:t>
            </a:r>
          </a:p>
        </p:txBody>
      </p:sp>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RFID - Technology Video</a:t>
            </a:r>
            <a:endParaRPr lang="en-US" sz="1000" u="sng" dirty="0">
              <a:hlinkClick r:id="rId5"/>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943600" y="3813933"/>
            <a:ext cx="2743200" cy="1795962"/>
          </a:xfrm>
          <a:prstGeom prst="rect">
            <a:avLst/>
          </a:prstGeom>
        </p:spPr>
      </p:pic>
      <p:sp>
        <p:nvSpPr>
          <p:cNvPr id="10"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 &gt; Radio Frequency Identification (RFID)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Text Placeholder 1"/>
          <p:cNvSpPr>
            <a:spLocks noGrp="1"/>
          </p:cNvSpPr>
          <p:nvPr>
            <p:ph type="body" sz="half" idx="4294967295"/>
          </p:nvPr>
        </p:nvSpPr>
        <p:spPr bwMode="auto">
          <a:xfrm>
            <a:off x="457200" y="4724400"/>
            <a:ext cx="8229600" cy="685800"/>
          </a:xfrm>
          <a:prstGeom prst="rect">
            <a:avLst/>
          </a:prstGeom>
          <a:noFill/>
          <a:ln>
            <a:miter lim="800000"/>
            <a:headEnd/>
            <a:tailEnd/>
          </a:ln>
        </p:spPr>
        <p:txBody>
          <a:bodyPr/>
          <a:lstStyle/>
          <a:p>
            <a:pPr marL="0" indent="0">
              <a:buNone/>
            </a:pPr>
            <a:r>
              <a:rPr lang="en-US" sz="2000" dirty="0"/>
              <a:t>A </a:t>
            </a:r>
            <a:r>
              <a:rPr lang="en-US" sz="2000" b="1" dirty="0"/>
              <a:t>GPS</a:t>
            </a:r>
            <a:r>
              <a:rPr lang="en-US" sz="2000" dirty="0"/>
              <a:t>, or </a:t>
            </a:r>
            <a:r>
              <a:rPr lang="en-US" sz="2000" b="1" dirty="0"/>
              <a:t>global positioning system</a:t>
            </a:r>
            <a:r>
              <a:rPr lang="en-US" sz="2000" dirty="0"/>
              <a:t>, uses satellites to pinpoint the location of objects on earth.</a:t>
            </a:r>
          </a:p>
        </p:txBody>
      </p:sp>
      <p:sp>
        <p:nvSpPr>
          <p:cNvPr id="53253" name="Title 6"/>
          <p:cNvSpPr>
            <a:spLocks noGrp="1"/>
          </p:cNvSpPr>
          <p:nvPr>
            <p:ph type="title" idx="4294967295"/>
          </p:nvPr>
        </p:nvSpPr>
        <p:spPr bwMode="auto">
          <a:xfrm>
            <a:off x="0" y="533400"/>
            <a:ext cx="8686800" cy="715962"/>
          </a:xfrm>
          <a:prstGeom prst="rect">
            <a:avLst/>
          </a:prstGeom>
          <a:noFill/>
          <a:ln>
            <a:miter lim="800000"/>
            <a:headEnd/>
            <a:tailEnd/>
          </a:ln>
        </p:spPr>
        <p:txBody>
          <a:bodyPr/>
          <a:lstStyle/>
          <a:p>
            <a:pPr marL="342900" eaLnBrk="1" hangingPunct="1"/>
            <a:r>
              <a:rPr lang="en-US" sz="4000" dirty="0" smtClean="0"/>
              <a:t>Global Positioning System (GPS)</a:t>
            </a:r>
          </a:p>
        </p:txBody>
      </p:sp>
      <p:sp>
        <p:nvSpPr>
          <p:cNvPr id="53254" name="Text Placeholder 7"/>
          <p:cNvSpPr>
            <a:spLocks noGrp="1"/>
          </p:cNvSpPr>
          <p:nvPr>
            <p:ph type="body" sz="half" idx="4294967295"/>
          </p:nvPr>
        </p:nvSpPr>
        <p:spPr bwMode="auto">
          <a:xfrm>
            <a:off x="4932363" y="1562100"/>
            <a:ext cx="3754437" cy="2667000"/>
          </a:xfrm>
          <a:prstGeom prst="rect">
            <a:avLst/>
          </a:prstGeom>
          <a:solidFill>
            <a:srgbClr val="65AA3B">
              <a:alpha val="20000"/>
            </a:srgbClr>
          </a:solidFill>
          <a:ln>
            <a:miter lim="800000"/>
            <a:headEnd/>
            <a:tailEnd/>
          </a:ln>
        </p:spPr>
        <p:txBody>
          <a:bodyPr/>
          <a:lstStyle/>
          <a:p>
            <a:pPr marL="0" indent="0" algn="ctr" eaLnBrk="1" hangingPunct="1">
              <a:spcBef>
                <a:spcPct val="0"/>
              </a:spcBef>
              <a:buFontTx/>
              <a:buNone/>
            </a:pPr>
            <a:r>
              <a:rPr lang="en-US" sz="2000" dirty="0" smtClean="0">
                <a:latin typeface="Arial" pitchFamily="34" charset="0"/>
                <a:cs typeface="Arial" pitchFamily="34" charset="0"/>
              </a:rPr>
              <a:t>Available </a:t>
            </a:r>
            <a:r>
              <a:rPr lang="en-US" sz="2000" dirty="0">
                <a:latin typeface="Arial" pitchFamily="34" charset="0"/>
                <a:cs typeface="Arial" pitchFamily="34" charset="0"/>
              </a:rPr>
              <a:t>in </a:t>
            </a:r>
            <a:r>
              <a:rPr lang="en-US" sz="2000" dirty="0" smtClean="0">
                <a:latin typeface="Arial" pitchFamily="34" charset="0"/>
                <a:cs typeface="Arial" pitchFamily="34" charset="0"/>
              </a:rPr>
              <a:t>mobile phones, </a:t>
            </a:r>
            <a:r>
              <a:rPr lang="en-US" sz="2000" dirty="0">
                <a:latin typeface="Arial" pitchFamily="34" charset="0"/>
                <a:cs typeface="Arial" pitchFamily="34" charset="0"/>
              </a:rPr>
              <a:t>cars, aircraft, ships, and elsewhere, GPS provides a range of uses from necessary </a:t>
            </a:r>
            <a:r>
              <a:rPr lang="en-US" sz="2000" dirty="0" smtClean="0">
                <a:latin typeface="Arial" pitchFamily="34" charset="0"/>
                <a:cs typeface="Arial" pitchFamily="34" charset="0"/>
              </a:rPr>
              <a:t>functions, </a:t>
            </a:r>
            <a:r>
              <a:rPr lang="en-US" sz="2000" dirty="0">
                <a:latin typeface="Arial" pitchFamily="34" charset="0"/>
                <a:cs typeface="Arial" pitchFamily="34" charset="0"/>
              </a:rPr>
              <a:t>such as staying on course at sea, to fun </a:t>
            </a:r>
            <a:r>
              <a:rPr lang="en-US" sz="2000" dirty="0" smtClean="0">
                <a:latin typeface="Arial" pitchFamily="34" charset="0"/>
                <a:cs typeface="Arial" pitchFamily="34" charset="0"/>
              </a:rPr>
              <a:t>utilities, </a:t>
            </a:r>
            <a:r>
              <a:rPr lang="en-US" sz="2000" dirty="0">
                <a:latin typeface="Arial" pitchFamily="34" charset="0"/>
                <a:cs typeface="Arial" pitchFamily="34" charset="0"/>
              </a:rPr>
              <a:t>such as keeping track of where your friends are. </a:t>
            </a:r>
            <a:endParaRPr lang="en-US" sz="2000" i="1" dirty="0" smtClean="0">
              <a:latin typeface="Arial" pitchFamily="34" charset="0"/>
              <a:cs typeface="Arial"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0647" y="1695749"/>
            <a:ext cx="4343400" cy="2399702"/>
          </a:xfrm>
          <a:prstGeom prst="rect">
            <a:avLst/>
          </a:prstGeom>
          <a:noFill/>
          <a:ln w="9525">
            <a:miter lim="800000"/>
            <a:headEnd/>
            <a:tailEnd/>
          </a:ln>
          <a:effectLst/>
        </p:spPr>
      </p:pic>
      <p:sp>
        <p:nvSpPr>
          <p:cNvPr id="8"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 &gt; Global Positioning System (GPS)</a:t>
            </a:r>
          </a:p>
        </p:txBody>
      </p:sp>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Google Maps Navigation (Beta)</a:t>
            </a:r>
            <a:endParaRPr lang="en-US" sz="1000" u="sng" dirty="0">
              <a:hlinkClick r:id="rId5"/>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Content Placeholder 2"/>
          <p:cNvSpPr>
            <a:spLocks noGrp="1"/>
          </p:cNvSpPr>
          <p:nvPr>
            <p:ph sz="quarter" idx="4294967295"/>
          </p:nvPr>
        </p:nvSpPr>
        <p:spPr bwMode="auto">
          <a:xfrm>
            <a:off x="0" y="457200"/>
            <a:ext cx="9144000" cy="1993900"/>
          </a:xfrm>
          <a:prstGeom prst="rect">
            <a:avLst/>
          </a:prstGeom>
          <a:noFill/>
          <a:ln>
            <a:miter lim="800000"/>
            <a:headEnd/>
            <a:tailEnd/>
          </a:ln>
        </p:spPr>
        <p:txBody>
          <a:bodyPr/>
          <a:lstStyle/>
          <a:p>
            <a:pPr marL="573088" indent="-231775" eaLnBrk="1" hangingPunct="1">
              <a:spcBef>
                <a:spcPct val="0"/>
              </a:spcBef>
              <a:buFontTx/>
              <a:buNone/>
            </a:pPr>
            <a:r>
              <a:rPr lang="en-US" sz="6600" b="1" dirty="0" smtClean="0">
                <a:solidFill>
                  <a:srgbClr val="00AFD7"/>
                </a:solidFill>
                <a:latin typeface="Calibri" charset="0"/>
              </a:rPr>
              <a:t>Wireless Data Communications</a:t>
            </a:r>
          </a:p>
        </p:txBody>
      </p:sp>
      <p:graphicFrame>
        <p:nvGraphicFramePr>
          <p:cNvPr id="8" name="Table 7"/>
          <p:cNvGraphicFramePr>
            <a:graphicFrameLocks noGrp="1"/>
          </p:cNvGraphicFramePr>
          <p:nvPr>
            <p:extLst>
              <p:ext uri="{D42A27DB-BD31-4B8C-83A1-F6EECF244321}">
                <p14:modId xmlns:p14="http://schemas.microsoft.com/office/powerpoint/2010/main" xmlns="" val="3167688619"/>
              </p:ext>
            </p:extLst>
          </p:nvPr>
        </p:nvGraphicFramePr>
        <p:xfrm>
          <a:off x="502024" y="2590800"/>
          <a:ext cx="3536950" cy="2941320"/>
        </p:xfrm>
        <a:graphic>
          <a:graphicData uri="http://schemas.openxmlformats.org/drawingml/2006/table">
            <a:tbl>
              <a:tblPr>
                <a:tableStyleId>{5C22544A-7EE6-4342-B048-85BDC9FD1C3A}</a:tableStyleId>
              </a:tblPr>
              <a:tblGrid>
                <a:gridCol w="3536950"/>
              </a:tblGrid>
              <a:tr h="370840">
                <a:tc>
                  <a:txBody>
                    <a:bodyPr/>
                    <a:lstStyle/>
                    <a:p>
                      <a:r>
                        <a:rPr lang="en-US" sz="4000" b="1" dirty="0" smtClean="0">
                          <a:solidFill>
                            <a:srgbClr val="00AFD7"/>
                          </a:solidFill>
                        </a:rPr>
                        <a:t>Terms </a:t>
                      </a:r>
                      <a:endParaRPr lang="en-US" sz="4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buFont typeface="Arial" pitchFamily="34" charset="0"/>
                        <a:buChar char="•"/>
                      </a:pPr>
                      <a:r>
                        <a:rPr lang="en-US" i="1" dirty="0" smtClean="0">
                          <a:solidFill>
                            <a:schemeClr val="tx1"/>
                          </a:solidFill>
                        </a:rPr>
                        <a:t>Wireless</a:t>
                      </a:r>
                      <a:r>
                        <a:rPr lang="en-US" i="1" baseline="0" dirty="0" smtClean="0">
                          <a:solidFill>
                            <a:schemeClr val="tx1"/>
                          </a:solidFill>
                        </a:rPr>
                        <a:t> data communications</a:t>
                      </a:r>
                      <a:endParaRPr lang="en-US" i="1"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Wi-Fi</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820.11 family</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Access points</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Hotspots</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WiMAX</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Municipal wireless/muniwireless</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66737082"/>
              </p:ext>
            </p:extLst>
          </p:nvPr>
        </p:nvGraphicFramePr>
        <p:xfrm>
          <a:off x="4343400" y="2362200"/>
          <a:ext cx="4343400" cy="3169920"/>
        </p:xfrm>
        <a:graphic>
          <a:graphicData uri="http://schemas.openxmlformats.org/drawingml/2006/table">
            <a:tbl>
              <a:tblPr>
                <a:tableStyleId>{5C22544A-7EE6-4342-B048-85BDC9FD1C3A}</a:tableStyleId>
              </a:tblPr>
              <a:tblGrid>
                <a:gridCol w="4343400"/>
              </a:tblGrid>
              <a:tr h="370840">
                <a:tc>
                  <a:txBody>
                    <a:bodyPr/>
                    <a:lstStyle/>
                    <a:p>
                      <a:endParaRPr lang="en-US" sz="4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Long Term Evolution (LTE)</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Last mile</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Bluetooth</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Radio frequency identification (RFID)</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Contactless payment systems</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Near field communications (NFC)</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tx1"/>
                          </a:solidFill>
                          <a:latin typeface="+mn-lt"/>
                          <a:ea typeface="+mn-ea"/>
                          <a:cs typeface="+mn-cs"/>
                        </a:rPr>
                        <a:t>Global positioning system (GPS)</a:t>
                      </a:r>
                      <a:endParaRPr lang="en-US" sz="1800" i="1"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34950" indent="-179388" algn="l" defTabSz="457200" rtl="0" eaLnBrk="1" latinLnBrk="0" hangingPunct="1">
                        <a:buFont typeface="Arial" pitchFamily="34" charset="0"/>
                        <a:buChar char="•"/>
                      </a:pPr>
                      <a:r>
                        <a:rPr lang="en-US" sz="1800" i="1" kern="1200" dirty="0" smtClean="0">
                          <a:solidFill>
                            <a:schemeClr val="dk1"/>
                          </a:solidFill>
                          <a:latin typeface="+mn-lt"/>
                          <a:ea typeface="+mn-ea"/>
                          <a:cs typeface="+mn-cs"/>
                        </a:rPr>
                        <a:t>Geotagging</a:t>
                      </a:r>
                      <a:endParaRPr lang="en-US" sz="1800" i="1" kern="1200" dirty="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bwMode="auto">
          <a:xfrm>
            <a:off x="457200" y="6248400"/>
            <a:ext cx="8458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Wireless Data Communications &gt; See your eBook for more information about these terms</a:t>
            </a:r>
          </a:p>
        </p:txBody>
      </p:sp>
    </p:spTree>
    <p:extLst>
      <p:ext uri="{BB962C8B-B14F-4D97-AF65-F5344CB8AC3E}">
        <p14:creationId xmlns:p14="http://schemas.microsoft.com/office/powerpoint/2010/main" xmlns="" val="3757108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948082" y="3242713"/>
            <a:ext cx="2743200" cy="2442620"/>
          </a:xfrm>
          <a:prstGeom prst="rect">
            <a:avLst/>
          </a:prstGeom>
        </p:spPr>
      </p:pic>
      <p:sp>
        <p:nvSpPr>
          <p:cNvPr id="55299" name="Content Placeholder 1"/>
          <p:cNvSpPr>
            <a:spLocks noGrp="1"/>
          </p:cNvSpPr>
          <p:nvPr>
            <p:ph sz="quarter" idx="4294967295"/>
          </p:nvPr>
        </p:nvSpPr>
        <p:spPr bwMode="auto">
          <a:xfrm>
            <a:off x="457200" y="1667670"/>
            <a:ext cx="3657600" cy="3062060"/>
          </a:xfrm>
          <a:prstGeom prst="rect">
            <a:avLst/>
          </a:prstGeom>
          <a:noFill/>
          <a:ln>
            <a:miter lim="800000"/>
            <a:headEnd/>
            <a:tailEnd/>
          </a:ln>
        </p:spPr>
        <p:txBody>
          <a:bodyPr/>
          <a:lstStyle/>
          <a:p>
            <a:pPr marL="0" indent="0">
              <a:buNone/>
            </a:pPr>
            <a:r>
              <a:rPr lang="en-US" b="1" dirty="0" smtClean="0"/>
              <a:t>… </a:t>
            </a:r>
            <a:r>
              <a:rPr lang="en-US" dirty="0" smtClean="0"/>
              <a:t>is </a:t>
            </a:r>
            <a:r>
              <a:rPr lang="en-US" dirty="0"/>
              <a:t>a collection of computing devices connected together to share resources such as files, software, processors, storage, printers, and Internet connections.</a:t>
            </a:r>
          </a:p>
        </p:txBody>
      </p:sp>
      <p:sp>
        <p:nvSpPr>
          <p:cNvPr id="55300" name="Content Placeholder 2"/>
          <p:cNvSpPr>
            <a:spLocks noGrp="1"/>
          </p:cNvSpPr>
          <p:nvPr>
            <p:ph sz="quarter" idx="4294967295"/>
          </p:nvPr>
        </p:nvSpPr>
        <p:spPr bwMode="auto">
          <a:xfrm>
            <a:off x="0" y="419100"/>
            <a:ext cx="9220200" cy="11430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Computer Network</a:t>
            </a:r>
          </a:p>
        </p:txBody>
      </p:sp>
      <p:graphicFrame>
        <p:nvGraphicFramePr>
          <p:cNvPr id="10" name="Table 9"/>
          <p:cNvGraphicFramePr>
            <a:graphicFrameLocks noGrp="1"/>
          </p:cNvGraphicFramePr>
          <p:nvPr>
            <p:extLst>
              <p:ext uri="{D42A27DB-BD31-4B8C-83A1-F6EECF244321}">
                <p14:modId xmlns:p14="http://schemas.microsoft.com/office/powerpoint/2010/main" xmlns="" val="3078146886"/>
              </p:ext>
            </p:extLst>
          </p:nvPr>
        </p:nvGraphicFramePr>
        <p:xfrm>
          <a:off x="457200" y="4953000"/>
          <a:ext cx="6553200" cy="1005840"/>
        </p:xfrm>
        <a:graphic>
          <a:graphicData uri="http://schemas.openxmlformats.org/drawingml/2006/table">
            <a:tbl>
              <a:tblPr>
                <a:tableStyleId>{5C22544A-7EE6-4342-B048-85BDC9FD1C3A}</a:tableStyleId>
              </a:tblPr>
              <a:tblGrid>
                <a:gridCol w="3505200"/>
                <a:gridCol w="3048000"/>
              </a:tblGrid>
              <a:tr h="320040">
                <a:tc gridSpan="2">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Personal Area Network (PAN)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Local Area Network (LAN)</a:t>
                      </a:r>
                      <a:endParaRPr lang="en-US" b="0" dirty="0" smtClean="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Home Network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Wide Area Network</a:t>
                      </a:r>
                      <a:r>
                        <a:rPr lang="en-US" baseline="0" dirty="0" smtClean="0"/>
                        <a:t> (WAN)</a:t>
                      </a:r>
                      <a:endParaRPr lang="en-US"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Computer Network</a:t>
            </a:r>
          </a:p>
        </p:txBody>
      </p:sp>
      <p:pic>
        <p:nvPicPr>
          <p:cNvPr id="3" name="Picture 2"/>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38600" y="1447800"/>
            <a:ext cx="2438400" cy="1624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idx="4294967295"/>
          </p:nvPr>
        </p:nvSpPr>
        <p:spPr bwMode="auto">
          <a:xfrm>
            <a:off x="0" y="533400"/>
            <a:ext cx="9144000" cy="715962"/>
          </a:xfrm>
          <a:prstGeom prst="rect">
            <a:avLst/>
          </a:prstGeom>
          <a:noFill/>
          <a:ln>
            <a:miter lim="800000"/>
            <a:headEnd/>
            <a:tailEnd/>
          </a:ln>
        </p:spPr>
        <p:txBody>
          <a:bodyPr/>
          <a:lstStyle/>
          <a:p>
            <a:pPr marL="342900" eaLnBrk="1" hangingPunct="1"/>
            <a:r>
              <a:rPr lang="en-US" sz="4000" dirty="0" smtClean="0"/>
              <a:t>Personal Area Network (PAN)</a:t>
            </a:r>
          </a:p>
        </p:txBody>
      </p:sp>
      <p:sp>
        <p:nvSpPr>
          <p:cNvPr id="57351" name="TextBox 8"/>
          <p:cNvSpPr txBox="1">
            <a:spLocks noChangeArrowheads="1"/>
          </p:cNvSpPr>
          <p:nvPr/>
        </p:nvSpPr>
        <p:spPr bwMode="auto">
          <a:xfrm>
            <a:off x="488950" y="1524000"/>
            <a:ext cx="8280400" cy="1015663"/>
          </a:xfrm>
          <a:prstGeom prst="rect">
            <a:avLst/>
          </a:prstGeom>
          <a:noFill/>
          <a:ln w="9525">
            <a:noFill/>
            <a:miter lim="800000"/>
            <a:headEnd/>
            <a:tailEnd/>
          </a:ln>
        </p:spPr>
        <p:txBody>
          <a:bodyPr wrap="square">
            <a:spAutoFit/>
          </a:bodyPr>
          <a:lstStyle/>
          <a:p>
            <a:r>
              <a:rPr lang="en-US" sz="2000" dirty="0">
                <a:latin typeface="+mn-lt"/>
              </a:rPr>
              <a:t>A </a:t>
            </a:r>
            <a:r>
              <a:rPr lang="en-US" sz="2000" b="1" dirty="0">
                <a:latin typeface="+mn-lt"/>
              </a:rPr>
              <a:t>personal area network (PAN)</a:t>
            </a:r>
            <a:r>
              <a:rPr lang="en-US" sz="2000" dirty="0">
                <a:latin typeface="+mn-lt"/>
              </a:rPr>
              <a:t> is the interconnection of personal information technology devices, typically wirelessly, within the range of an individual.</a:t>
            </a:r>
          </a:p>
        </p:txBody>
      </p:sp>
      <p:sp>
        <p:nvSpPr>
          <p:cNvPr id="496652" name="Text Box 12"/>
          <p:cNvSpPr txBox="1">
            <a:spLocks noChangeArrowheads="1"/>
          </p:cNvSpPr>
          <p:nvPr/>
        </p:nvSpPr>
        <p:spPr bwMode="auto">
          <a:xfrm>
            <a:off x="4572000" y="3289560"/>
            <a:ext cx="4197350" cy="1938992"/>
          </a:xfrm>
          <a:prstGeom prst="rect">
            <a:avLst/>
          </a:prstGeom>
          <a:solidFill>
            <a:srgbClr val="65AA3B">
              <a:alpha val="20000"/>
            </a:srgbClr>
          </a:solidFill>
          <a:ln w="9525">
            <a:noFill/>
            <a:miter lim="800000"/>
            <a:headEnd/>
            <a:tailEnd/>
          </a:ln>
        </p:spPr>
        <p:txBody>
          <a:bodyPr wrap="square">
            <a:spAutoFit/>
          </a:bodyPr>
          <a:lstStyle/>
          <a:p>
            <a:pPr algn="ctr">
              <a:spcBef>
                <a:spcPct val="50000"/>
              </a:spcBef>
            </a:pPr>
            <a:r>
              <a:rPr lang="en-US" sz="2000" dirty="0" smtClean="0">
                <a:latin typeface="+mn-lt"/>
              </a:rPr>
              <a:t>Personal area network technologies allow </a:t>
            </a:r>
            <a:r>
              <a:rPr lang="en-US" sz="2000" dirty="0">
                <a:latin typeface="+mn-lt"/>
              </a:rPr>
              <a:t>personal devices to communicate </a:t>
            </a:r>
            <a:r>
              <a:rPr lang="en-US" sz="2000" dirty="0" smtClean="0">
                <a:latin typeface="+mn-lt"/>
              </a:rPr>
              <a:t>with or without </a:t>
            </a:r>
            <a:r>
              <a:rPr lang="en-US" sz="2000" dirty="0">
                <a:latin typeface="+mn-lt"/>
              </a:rPr>
              <a:t>wires, sharing data, media streams, phone conversations, and all types of information.</a:t>
            </a:r>
          </a:p>
        </p:txBody>
      </p:sp>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SCOTTEVEST/SeV Travel Vest</a:t>
            </a:r>
            <a:endParaRPr lang="en-US" sz="1000" u="sng" dirty="0">
              <a:hlinkClick r:id="rId4"/>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97915" y="3014662"/>
            <a:ext cx="3657600" cy="2488788"/>
          </a:xfrm>
          <a:prstGeom prst="rect">
            <a:avLst/>
          </a:prstGeom>
        </p:spPr>
      </p:pic>
      <p:sp>
        <p:nvSpPr>
          <p:cNvPr id="8" name="Text Placeholder 5"/>
          <p:cNvSpPr txBox="1">
            <a:spLocks/>
          </p:cNvSpPr>
          <p:nvPr/>
        </p:nvSpPr>
        <p:spPr bwMode="auto">
          <a:xfrm>
            <a:off x="457200" y="6248400"/>
            <a:ext cx="83439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Computer Network &gt; Personal Area Network (PAN)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idx="4294967295"/>
          </p:nvPr>
        </p:nvSpPr>
        <p:spPr bwMode="auto">
          <a:xfrm>
            <a:off x="0" y="404019"/>
            <a:ext cx="8686800" cy="715962"/>
          </a:xfrm>
          <a:prstGeom prst="rect">
            <a:avLst/>
          </a:prstGeom>
          <a:noFill/>
          <a:ln>
            <a:miter lim="800000"/>
            <a:headEnd/>
            <a:tailEnd/>
          </a:ln>
        </p:spPr>
        <p:txBody>
          <a:bodyPr/>
          <a:lstStyle/>
          <a:p>
            <a:pPr marL="342900" eaLnBrk="1" hangingPunct="1"/>
            <a:r>
              <a:rPr lang="en-US" sz="4000" dirty="0" smtClean="0"/>
              <a:t>Home Network</a:t>
            </a:r>
          </a:p>
        </p:txBody>
      </p:sp>
      <p:sp>
        <p:nvSpPr>
          <p:cNvPr id="32773" name="Rectangle 5"/>
          <p:cNvSpPr>
            <a:spLocks noGrp="1" noChangeArrowheads="1"/>
          </p:cNvSpPr>
          <p:nvPr>
            <p:ph type="body" sz="half" idx="4294967295"/>
          </p:nvPr>
        </p:nvSpPr>
        <p:spPr bwMode="auto">
          <a:xfrm>
            <a:off x="457200" y="1295400"/>
            <a:ext cx="4114800" cy="1033462"/>
          </a:xfrm>
          <a:prstGeom prst="rect">
            <a:avLst/>
          </a:prstGeom>
          <a:noFill/>
          <a:ln>
            <a:miter lim="800000"/>
            <a:headEnd/>
            <a:tailEnd/>
          </a:ln>
        </p:spPr>
        <p:txBody>
          <a:bodyPr/>
          <a:lstStyle/>
          <a:p>
            <a:pPr marL="0" indent="0">
              <a:buNone/>
            </a:pPr>
            <a:r>
              <a:rPr lang="en-US" sz="2000" dirty="0"/>
              <a:t>A </a:t>
            </a:r>
            <a:r>
              <a:rPr lang="en-US" sz="2000" b="1" dirty="0"/>
              <a:t>home network</a:t>
            </a:r>
            <a:r>
              <a:rPr lang="en-US" sz="2000" dirty="0"/>
              <a:t> is a local area network designed for personal or business use in the home.</a:t>
            </a:r>
          </a:p>
        </p:txBody>
      </p:sp>
      <p:sp>
        <p:nvSpPr>
          <p:cNvPr id="59400" name="Text Box 11"/>
          <p:cNvSpPr txBox="1">
            <a:spLocks noChangeArrowheads="1"/>
          </p:cNvSpPr>
          <p:nvPr/>
        </p:nvSpPr>
        <p:spPr bwMode="auto">
          <a:xfrm>
            <a:off x="4229100" y="4038600"/>
            <a:ext cx="4495800" cy="1323439"/>
          </a:xfrm>
          <a:prstGeom prst="rect">
            <a:avLst/>
          </a:prstGeom>
          <a:solidFill>
            <a:srgbClr val="65AA3B">
              <a:alpha val="20000"/>
            </a:srgbClr>
          </a:solidFill>
          <a:ln w="9525">
            <a:noFill/>
            <a:miter lim="800000"/>
            <a:headEnd/>
            <a:tailEnd/>
          </a:ln>
        </p:spPr>
        <p:txBody>
          <a:bodyPr>
            <a:spAutoFit/>
          </a:bodyPr>
          <a:lstStyle/>
          <a:p>
            <a:pPr algn="ctr">
              <a:spcBef>
                <a:spcPct val="50000"/>
              </a:spcBef>
            </a:pPr>
            <a:r>
              <a:rPr lang="en-US" sz="2000" dirty="0">
                <a:latin typeface="Arial" pitchFamily="34" charset="0"/>
                <a:cs typeface="Arial" pitchFamily="34" charset="0"/>
              </a:rPr>
              <a:t>Home networks are used to share Internet access, media, files, printers, and other computing and media resources.</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57200" y="3048000"/>
            <a:ext cx="3200400" cy="2681090"/>
          </a:xfrm>
          <a:prstGeom prst="rect">
            <a:avLst/>
          </a:prstGeom>
          <a:noFill/>
          <a:ln w="9525">
            <a:miter lim="800000"/>
            <a:headEnd/>
            <a:tailEnd/>
          </a:ln>
          <a:effec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984750" y="1066800"/>
            <a:ext cx="2984500" cy="2524125"/>
          </a:xfrm>
          <a:prstGeom prst="rect">
            <a:avLst/>
          </a:prstGeom>
          <a:noFill/>
          <a:ln w="9525">
            <a:miter lim="800000"/>
            <a:headEnd/>
            <a:tailEnd/>
          </a:ln>
          <a:effectLst/>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Bill Gates Home</a:t>
            </a:r>
            <a:endParaRPr lang="en-US" sz="1000" u="sng" dirty="0">
              <a:hlinkClick r:id="rId6"/>
            </a:endParaRPr>
          </a:p>
        </p:txBody>
      </p:sp>
      <p:sp>
        <p:nvSpPr>
          <p:cNvPr id="13" name="Text Placeholder 5"/>
          <p:cNvSpPr txBox="1">
            <a:spLocks/>
          </p:cNvSpPr>
          <p:nvPr/>
        </p:nvSpPr>
        <p:spPr bwMode="auto">
          <a:xfrm>
            <a:off x="457200" y="6248400"/>
            <a:ext cx="83439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Computer Network &gt; Home Network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idx="4294967295"/>
          </p:nvPr>
        </p:nvSpPr>
        <p:spPr bwMode="auto">
          <a:xfrm>
            <a:off x="0" y="533400"/>
            <a:ext cx="8705850" cy="715962"/>
          </a:xfrm>
          <a:prstGeom prst="rect">
            <a:avLst/>
          </a:prstGeom>
          <a:noFill/>
          <a:ln>
            <a:miter lim="800000"/>
            <a:headEnd/>
            <a:tailEnd/>
          </a:ln>
        </p:spPr>
        <p:txBody>
          <a:bodyPr/>
          <a:lstStyle/>
          <a:p>
            <a:pPr marL="342900" eaLnBrk="1" hangingPunct="1"/>
            <a:r>
              <a:rPr lang="en-US" sz="4000" dirty="0" smtClean="0"/>
              <a:t>Local Area Network (LAN)</a:t>
            </a:r>
          </a:p>
        </p:txBody>
      </p:sp>
      <p:sp>
        <p:nvSpPr>
          <p:cNvPr id="32773" name="Rectangle 5"/>
          <p:cNvSpPr>
            <a:spLocks noGrp="1" noChangeArrowheads="1"/>
          </p:cNvSpPr>
          <p:nvPr>
            <p:ph type="body" sz="half" idx="4294967295"/>
          </p:nvPr>
        </p:nvSpPr>
        <p:spPr bwMode="auto">
          <a:xfrm>
            <a:off x="5013511" y="1447800"/>
            <a:ext cx="3673289" cy="1905000"/>
          </a:xfrm>
          <a:prstGeom prst="rect">
            <a:avLst/>
          </a:prstGeom>
          <a:noFill/>
          <a:ln>
            <a:miter lim="800000"/>
            <a:headEnd/>
            <a:tailEnd/>
          </a:ln>
        </p:spPr>
        <p:txBody>
          <a:bodyPr/>
          <a:lstStyle/>
          <a:p>
            <a:pPr marL="0" indent="0">
              <a:buNone/>
            </a:pPr>
            <a:r>
              <a:rPr lang="en-US" sz="2000" dirty="0"/>
              <a:t>A </a:t>
            </a:r>
            <a:r>
              <a:rPr lang="en-US" sz="2000" b="1" dirty="0"/>
              <a:t>local area network (LAN)</a:t>
            </a:r>
            <a:r>
              <a:rPr lang="en-US" sz="2000" dirty="0"/>
              <a:t> is a privately owned computer network that connects computers and devices within the same building or local geographic area.</a:t>
            </a:r>
          </a:p>
        </p:txBody>
      </p:sp>
      <p:sp>
        <p:nvSpPr>
          <p:cNvPr id="61446" name="Rectangle 9"/>
          <p:cNvSpPr>
            <a:spLocks noChangeArrowheads="1"/>
          </p:cNvSpPr>
          <p:nvPr/>
        </p:nvSpPr>
        <p:spPr bwMode="auto">
          <a:xfrm>
            <a:off x="457199" y="4572000"/>
            <a:ext cx="4114801" cy="1323439"/>
          </a:xfrm>
          <a:prstGeom prst="rect">
            <a:avLst/>
          </a:prstGeom>
          <a:solidFill>
            <a:srgbClr val="65AA3B">
              <a:alpha val="20000"/>
            </a:srgbClr>
          </a:solidFill>
          <a:ln w="9525">
            <a:noFill/>
            <a:miter lim="800000"/>
            <a:headEnd/>
            <a:tailEnd/>
          </a:ln>
        </p:spPr>
        <p:txBody>
          <a:bodyPr wrap="square">
            <a:spAutoFit/>
          </a:bodyPr>
          <a:lstStyle/>
          <a:p>
            <a:pPr algn="ctr"/>
            <a:r>
              <a:rPr lang="en-US" sz="2000" dirty="0"/>
              <a:t>Local area networks are used in most businesses and organizations to provide network and </a:t>
            </a:r>
            <a:r>
              <a:rPr lang="en-US" sz="2000" dirty="0" smtClean="0"/>
              <a:t>Internet </a:t>
            </a:r>
            <a:r>
              <a:rPr lang="en-US" sz="2000" dirty="0"/>
              <a:t>connectivity. </a:t>
            </a:r>
          </a:p>
        </p:txBody>
      </p:sp>
      <p:pic>
        <p:nvPicPr>
          <p:cNvPr id="500744" name="Picture 8" descr="C05"/>
          <p:cNvPicPr>
            <a:picLocks noGrp="1" noChangeAspect="1" noChangeArrowheads="1"/>
          </p:cNvPicPr>
          <p:nvPr>
            <p:ph sz="quarter" idx="4294967295"/>
          </p:nvPr>
        </p:nvPicPr>
        <p:blipFill>
          <a:blip r:embed="rId3" cstate="email">
            <a:extLst>
              <a:ext uri="{28A0092B-C50C-407E-A947-70E740481C1C}">
                <a14:useLocalDpi xmlns:a14="http://schemas.microsoft.com/office/drawing/2010/main" xmlns=""/>
              </a:ext>
            </a:extLst>
          </a:blip>
          <a:srcRect/>
          <a:stretch>
            <a:fillRect/>
          </a:stretch>
        </p:blipFill>
        <p:spPr bwMode="auto">
          <a:xfrm>
            <a:off x="5181600" y="3774614"/>
            <a:ext cx="3657600" cy="1805449"/>
          </a:xfrm>
          <a:prstGeom prst="rect">
            <a:avLst/>
          </a:prstGeom>
          <a:noFill/>
          <a:ln>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057400" y="1326776"/>
            <a:ext cx="2743200" cy="18288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57200" y="2613212"/>
            <a:ext cx="2743200" cy="1828800"/>
          </a:xfrm>
          <a:prstGeom prst="rect">
            <a:avLst/>
          </a:prstGeom>
        </p:spPr>
      </p:pic>
      <p:sp>
        <p:nvSpPr>
          <p:cNvPr id="9"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Computer Network &gt; Local Area Network (LAN)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bwMode="auto">
          <a:xfrm>
            <a:off x="0" y="457200"/>
            <a:ext cx="8191500" cy="715962"/>
          </a:xfrm>
          <a:prstGeom prst="rect">
            <a:avLst/>
          </a:prstGeom>
          <a:noFill/>
          <a:ln>
            <a:miter lim="800000"/>
            <a:headEnd/>
            <a:tailEnd/>
          </a:ln>
        </p:spPr>
        <p:txBody>
          <a:bodyPr/>
          <a:lstStyle/>
          <a:p>
            <a:pPr marL="342900" eaLnBrk="1" hangingPunct="1"/>
            <a:r>
              <a:rPr lang="en-US" sz="4000" dirty="0" smtClean="0"/>
              <a:t>Wide Area Network (WAN)</a:t>
            </a:r>
          </a:p>
        </p:txBody>
      </p:sp>
      <p:sp>
        <p:nvSpPr>
          <p:cNvPr id="32773" name="Rectangle 5"/>
          <p:cNvSpPr>
            <a:spLocks noGrp="1" noChangeArrowheads="1"/>
          </p:cNvSpPr>
          <p:nvPr>
            <p:ph type="body" sz="half" idx="4294967295"/>
          </p:nvPr>
        </p:nvSpPr>
        <p:spPr bwMode="auto">
          <a:xfrm>
            <a:off x="4191000" y="1625600"/>
            <a:ext cx="4495800" cy="1879600"/>
          </a:xfrm>
          <a:prstGeom prst="rect">
            <a:avLst/>
          </a:prstGeom>
          <a:noFill/>
          <a:ln>
            <a:miter lim="800000"/>
            <a:headEnd/>
            <a:tailEnd/>
          </a:ln>
        </p:spPr>
        <p:txBody>
          <a:bodyPr/>
          <a:lstStyle/>
          <a:p>
            <a:pPr marL="0" indent="0">
              <a:buNone/>
            </a:pPr>
            <a:r>
              <a:rPr lang="en-US" sz="2000" dirty="0"/>
              <a:t>A </a:t>
            </a:r>
            <a:r>
              <a:rPr lang="en-US" sz="2000" b="1" dirty="0"/>
              <a:t>wide area network (WAN)</a:t>
            </a:r>
            <a:r>
              <a:rPr lang="en-US" sz="2000" dirty="0"/>
              <a:t> connects LANs and MANs between cities, across </a:t>
            </a:r>
            <a:r>
              <a:rPr lang="en-US" sz="2000" dirty="0" smtClean="0"/>
              <a:t>countries, </a:t>
            </a:r>
            <a:r>
              <a:rPr lang="en-US" sz="2000" dirty="0"/>
              <a:t>and around the world, using microwave and satellite transmission or telephone lines.</a:t>
            </a:r>
          </a:p>
        </p:txBody>
      </p:sp>
      <p:sp>
        <p:nvSpPr>
          <p:cNvPr id="63495" name="TextBox 7"/>
          <p:cNvSpPr txBox="1">
            <a:spLocks noChangeArrowheads="1"/>
          </p:cNvSpPr>
          <p:nvPr/>
        </p:nvSpPr>
        <p:spPr bwMode="auto">
          <a:xfrm>
            <a:off x="4191000" y="3657600"/>
            <a:ext cx="4495800" cy="1323439"/>
          </a:xfrm>
          <a:prstGeom prst="rect">
            <a:avLst/>
          </a:prstGeom>
          <a:solidFill>
            <a:srgbClr val="65AA3B">
              <a:alpha val="20000"/>
            </a:srgbClr>
          </a:solidFill>
          <a:ln w="9525">
            <a:noFill/>
            <a:miter lim="800000"/>
            <a:headEnd/>
            <a:tailEnd/>
          </a:ln>
        </p:spPr>
        <p:txBody>
          <a:bodyPr wrap="square">
            <a:spAutoFit/>
          </a:bodyPr>
          <a:lstStyle/>
          <a:p>
            <a:pPr marL="0" lvl="1" algn="ctr"/>
            <a:r>
              <a:rPr lang="en-US" sz="2000" dirty="0">
                <a:latin typeface="Arial" pitchFamily="34" charset="0"/>
                <a:cs typeface="Arial" pitchFamily="34" charset="0"/>
              </a:rPr>
              <a:t>A </a:t>
            </a:r>
            <a:r>
              <a:rPr lang="en-US" sz="2000" dirty="0" smtClean="0">
                <a:latin typeface="Arial" pitchFamily="34" charset="0"/>
                <a:cs typeface="Arial" pitchFamily="34" charset="0"/>
              </a:rPr>
              <a:t>LAN </a:t>
            </a:r>
            <a:r>
              <a:rPr lang="en-US" sz="2000" dirty="0">
                <a:latin typeface="Arial" pitchFamily="34" charset="0"/>
                <a:cs typeface="Arial" pitchFamily="34" charset="0"/>
              </a:rPr>
              <a:t>becomes a WAN when it extends beyond one geographic location to another geographic location. </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3400" y="1371600"/>
            <a:ext cx="3441700" cy="3898900"/>
          </a:xfrm>
          <a:prstGeom prst="rect">
            <a:avLst/>
          </a:prstGeom>
          <a:noFill/>
          <a:ln w="9525">
            <a:miter lim="800000"/>
            <a:headEnd/>
            <a:tailEnd/>
          </a:ln>
          <a:effectLst/>
        </p:spPr>
      </p:pic>
      <p:sp>
        <p:nvSpPr>
          <p:cNvPr id="7"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Computer Network &gt; Wide Area Network (WAN)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Content Placeholder 2"/>
          <p:cNvSpPr>
            <a:spLocks noGrp="1"/>
          </p:cNvSpPr>
          <p:nvPr>
            <p:ph sz="quarter" idx="4294967295"/>
          </p:nvPr>
        </p:nvSpPr>
        <p:spPr bwMode="auto">
          <a:xfrm>
            <a:off x="0" y="419100"/>
            <a:ext cx="9220200" cy="11430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Computer Network</a:t>
            </a:r>
          </a:p>
        </p:txBody>
      </p:sp>
      <p:graphicFrame>
        <p:nvGraphicFramePr>
          <p:cNvPr id="6" name="Table 5"/>
          <p:cNvGraphicFramePr>
            <a:graphicFrameLocks noGrp="1"/>
          </p:cNvGraphicFramePr>
          <p:nvPr>
            <p:extLst>
              <p:ext uri="{D42A27DB-BD31-4B8C-83A1-F6EECF244321}">
                <p14:modId xmlns:p14="http://schemas.microsoft.com/office/powerpoint/2010/main" xmlns="" val="433301203"/>
              </p:ext>
            </p:extLst>
          </p:nvPr>
        </p:nvGraphicFramePr>
        <p:xfrm>
          <a:off x="466165" y="1524000"/>
          <a:ext cx="3962400" cy="4160520"/>
        </p:xfrm>
        <a:graphic>
          <a:graphicData uri="http://schemas.openxmlformats.org/drawingml/2006/table">
            <a:tbl>
              <a:tblPr>
                <a:tableStyleId>{5C22544A-7EE6-4342-B048-85BDC9FD1C3A}</a:tableStyleId>
              </a:tblPr>
              <a:tblGrid>
                <a:gridCol w="3962400"/>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Computer network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Distributed network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Nodes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Workstations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Local resources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Network/remote</a:t>
                      </a:r>
                      <a:r>
                        <a:rPr lang="en-US" sz="1800" i="1" kern="1200" baseline="0" dirty="0" smtClean="0">
                          <a:solidFill>
                            <a:schemeClr val="dk1"/>
                          </a:solidFill>
                          <a:latin typeface="+mn-lt"/>
                          <a:ea typeface="+mn-ea"/>
                          <a:cs typeface="+mn-cs"/>
                        </a:rPr>
                        <a:t> resources</a:t>
                      </a:r>
                      <a:endParaRPr lang="en-US" sz="1800" i="1" kern="1200" dirty="0" smtClean="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Network/system</a:t>
                      </a:r>
                      <a:r>
                        <a:rPr lang="en-US" sz="1800" i="1" kern="1200" baseline="0" dirty="0" smtClean="0">
                          <a:solidFill>
                            <a:schemeClr val="dk1"/>
                          </a:solidFill>
                          <a:latin typeface="+mn-lt"/>
                          <a:ea typeface="+mn-ea"/>
                          <a:cs typeface="+mn-cs"/>
                        </a:rPr>
                        <a:t> administrator</a:t>
                      </a:r>
                      <a:endParaRPr lang="en-US" sz="1800" i="1" kern="1200" dirty="0" smtClean="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Personal</a:t>
                      </a:r>
                      <a:r>
                        <a:rPr lang="en-US" sz="1800" i="1" kern="1200" baseline="0" dirty="0" smtClean="0">
                          <a:solidFill>
                            <a:schemeClr val="dk1"/>
                          </a:solidFill>
                          <a:latin typeface="+mn-lt"/>
                          <a:ea typeface="+mn-ea"/>
                          <a:cs typeface="+mn-cs"/>
                        </a:rPr>
                        <a:t> area network (PAN)</a:t>
                      </a:r>
                      <a:endParaRPr lang="en-US" sz="1800" i="1" kern="1200" dirty="0" smtClean="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Home network</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Phone-line networking/HomePNA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Power-line</a:t>
                      </a:r>
                      <a:r>
                        <a:rPr lang="en-US" sz="1800" i="1" kern="1200" baseline="0" dirty="0" smtClean="0">
                          <a:solidFill>
                            <a:schemeClr val="dk1"/>
                          </a:solidFill>
                          <a:latin typeface="+mn-lt"/>
                          <a:ea typeface="+mn-ea"/>
                          <a:cs typeface="+mn-cs"/>
                        </a:rPr>
                        <a:t> networking/</a:t>
                      </a:r>
                      <a:r>
                        <a:rPr lang="en-US" sz="1800" i="1" kern="1200" dirty="0" smtClean="0">
                          <a:solidFill>
                            <a:schemeClr val="dk1"/>
                          </a:solidFill>
                          <a:latin typeface="+mn-lt"/>
                          <a:ea typeface="+mn-ea"/>
                          <a:cs typeface="+mn-cs"/>
                        </a:rPr>
                        <a:t>HomePLC</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07417553"/>
              </p:ext>
            </p:extLst>
          </p:nvPr>
        </p:nvGraphicFramePr>
        <p:xfrm>
          <a:off x="4791636" y="1482725"/>
          <a:ext cx="3962400" cy="4201795"/>
        </p:xfrm>
        <a:graphic>
          <a:graphicData uri="http://schemas.openxmlformats.org/drawingml/2006/table">
            <a:tbl>
              <a:tblPr>
                <a:tableStyleId>{5C22544A-7EE6-4342-B048-85BDC9FD1C3A}</a:tableStyleId>
              </a:tblPr>
              <a:tblGrid>
                <a:gridCol w="3962400"/>
              </a:tblGrid>
              <a:tr h="646430">
                <a:tc>
                  <a:txBody>
                    <a:bodyPr/>
                    <a:lstStyle/>
                    <a:p>
                      <a:endParaRPr lang="en-US" sz="4000" dirty="0">
                        <a:solidFill>
                          <a:srgbClr val="00AFD7"/>
                        </a:solidFill>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Local area network (LAN)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Intranet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Virtual private network (VPN)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Tunneling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Extranet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Enterprise service provider (ESP)</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Network access server (NAS)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Metropolitan</a:t>
                      </a:r>
                      <a:r>
                        <a:rPr lang="en-US" sz="1800" i="1" kern="1200" baseline="0" dirty="0" smtClean="0">
                          <a:solidFill>
                            <a:schemeClr val="dk1"/>
                          </a:solidFill>
                          <a:latin typeface="+mn-lt"/>
                          <a:ea typeface="+mn-ea"/>
                          <a:cs typeface="+mn-cs"/>
                        </a:rPr>
                        <a:t> area networks (MANs)</a:t>
                      </a:r>
                      <a:endParaRPr lang="en-US" sz="1800" i="1" kern="1200" dirty="0" smtClean="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Wide area network</a:t>
                      </a:r>
                      <a:r>
                        <a:rPr lang="en-US" sz="1800" i="1" kern="1200" baseline="0" dirty="0" smtClean="0">
                          <a:solidFill>
                            <a:schemeClr val="dk1"/>
                          </a:solidFill>
                          <a:latin typeface="+mn-lt"/>
                          <a:ea typeface="+mn-ea"/>
                          <a:cs typeface="+mn-cs"/>
                        </a:rPr>
                        <a:t> (WAN)</a:t>
                      </a:r>
                      <a:endParaRPr lang="en-US" sz="1800" i="1" kern="1200" dirty="0" smtClean="0">
                        <a:solidFill>
                          <a:schemeClr val="dk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Electronic data interchange (EDI)</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215">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Data havens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8686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Computer Network &gt; See your eBook for more information about these terms</a:t>
            </a:r>
          </a:p>
        </p:txBody>
      </p:sp>
    </p:spTree>
    <p:extLst>
      <p:ext uri="{BB962C8B-B14F-4D97-AF65-F5344CB8AC3E}">
        <p14:creationId xmlns:p14="http://schemas.microsoft.com/office/powerpoint/2010/main" xmlns="" val="2926464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4294967295"/>
          </p:nvPr>
        </p:nvSpPr>
        <p:spPr bwMode="auto">
          <a:xfrm>
            <a:off x="4598894" y="1793688"/>
            <a:ext cx="4114800" cy="1371600"/>
          </a:xfrm>
          <a:prstGeom prst="rect">
            <a:avLst/>
          </a:prstGeom>
          <a:noFill/>
          <a:ln>
            <a:miter lim="800000"/>
            <a:headEnd/>
            <a:tailEnd/>
          </a:ln>
        </p:spPr>
        <p:txBody>
          <a:bodyPr/>
          <a:lstStyle/>
          <a:p>
            <a:pPr marL="0" indent="0">
              <a:buNone/>
            </a:pPr>
            <a:r>
              <a:rPr lang="en-US" sz="2000" b="1" dirty="0"/>
              <a:t>Telecommunications signals</a:t>
            </a:r>
            <a:r>
              <a:rPr lang="en-US" sz="2000" dirty="0"/>
              <a:t> are analog or digital electronic transmissions for the purpose of communication.</a:t>
            </a:r>
          </a:p>
        </p:txBody>
      </p:sp>
      <p:sp>
        <p:nvSpPr>
          <p:cNvPr id="18437"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1313" eaLnBrk="1" hangingPunct="1"/>
            <a:r>
              <a:rPr lang="en-US" sz="4000" dirty="0" smtClean="0"/>
              <a:t>Telecommunications Signals</a:t>
            </a:r>
          </a:p>
        </p:txBody>
      </p:sp>
      <p:sp>
        <p:nvSpPr>
          <p:cNvPr id="18439" name="TextBox 7"/>
          <p:cNvSpPr txBox="1">
            <a:spLocks noChangeArrowheads="1"/>
          </p:cNvSpPr>
          <p:nvPr/>
        </p:nvSpPr>
        <p:spPr bwMode="auto">
          <a:xfrm>
            <a:off x="4572000" y="3751531"/>
            <a:ext cx="4114800" cy="1323439"/>
          </a:xfrm>
          <a:prstGeom prst="rect">
            <a:avLst/>
          </a:prstGeom>
          <a:solidFill>
            <a:srgbClr val="65AA3B">
              <a:alpha val="20000"/>
            </a:srgbClr>
          </a:solidFill>
          <a:ln w="9525">
            <a:noFill/>
            <a:miter lim="800000"/>
            <a:headEnd/>
            <a:tailEnd/>
          </a:ln>
        </p:spPr>
        <p:txBody>
          <a:bodyPr wrap="square">
            <a:spAutoFit/>
          </a:bodyPr>
          <a:lstStyle/>
          <a:p>
            <a:pPr marL="0" lvl="1" algn="ctr"/>
            <a:r>
              <a:rPr lang="en-US" sz="2000" dirty="0">
                <a:latin typeface="+mn-lt"/>
              </a:rPr>
              <a:t>The signals used to send information over voice and data networks can vary in speed and strength. </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2194" y="1793688"/>
            <a:ext cx="3632200" cy="1460500"/>
          </a:xfrm>
          <a:prstGeom prst="rect">
            <a:avLst/>
          </a:prstGeom>
          <a:noFill/>
          <a:ln w="9525">
            <a:miter lim="800000"/>
            <a:headEnd/>
            <a:tailEnd/>
          </a:ln>
          <a:effectLst/>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95300" y="3200400"/>
            <a:ext cx="3632200" cy="2425700"/>
          </a:xfrm>
          <a:prstGeom prst="rect">
            <a:avLst/>
          </a:prstGeom>
          <a:noFill/>
          <a:ln w="9525">
            <a:miter lim="800000"/>
            <a:headEnd/>
            <a:tailEnd/>
          </a:ln>
          <a:effectLst/>
        </p:spPr>
      </p:pic>
      <p:sp>
        <p:nvSpPr>
          <p:cNvPr id="11" name="Text Placeholder 5"/>
          <p:cNvSpPr txBox="1">
            <a:spLocks/>
          </p:cNvSpPr>
          <p:nvPr/>
        </p:nvSpPr>
        <p:spPr bwMode="auto">
          <a:xfrm>
            <a:off x="457200" y="6248400"/>
            <a:ext cx="8077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Infrastructure &gt; Telecommunications Signals</a:t>
            </a:r>
          </a:p>
        </p:txBody>
      </p:sp>
      <p:sp>
        <p:nvSpPr>
          <p:cNvPr id="12"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Tower Climbers Working</a:t>
            </a:r>
            <a:endParaRPr lang="en-US" sz="1000" u="sng" dirty="0">
              <a:hlinkClick r:id="rId6"/>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idx="4294967295"/>
          </p:nvPr>
        </p:nvSpPr>
        <p:spPr bwMode="auto">
          <a:xfrm>
            <a:off x="457200" y="350838"/>
            <a:ext cx="8229600" cy="715962"/>
          </a:xfrm>
          <a:prstGeom prst="rect">
            <a:avLst/>
          </a:prstGeom>
          <a:noFill/>
          <a:ln>
            <a:miter lim="800000"/>
            <a:headEnd/>
            <a:tailEnd/>
          </a:ln>
        </p:spPr>
        <p:txBody>
          <a:bodyPr/>
          <a:lstStyle/>
          <a:p>
            <a:pPr eaLnBrk="1" hangingPunct="1"/>
            <a:r>
              <a:rPr lang="en-US" sz="4000" dirty="0" smtClean="0"/>
              <a:t>Telecommunications Media</a:t>
            </a:r>
          </a:p>
        </p:txBody>
      </p:sp>
      <p:sp>
        <p:nvSpPr>
          <p:cNvPr id="32773" name="Rectangle 5"/>
          <p:cNvSpPr>
            <a:spLocks noGrp="1" noChangeArrowheads="1"/>
          </p:cNvSpPr>
          <p:nvPr>
            <p:ph type="body" sz="half" idx="4294967295"/>
          </p:nvPr>
        </p:nvSpPr>
        <p:spPr bwMode="auto">
          <a:xfrm>
            <a:off x="457200" y="1524000"/>
            <a:ext cx="8229600" cy="696422"/>
          </a:xfrm>
          <a:prstGeom prst="rect">
            <a:avLst/>
          </a:prstGeom>
          <a:noFill/>
          <a:ln>
            <a:miter lim="800000"/>
            <a:headEnd/>
            <a:tailEnd/>
          </a:ln>
        </p:spPr>
        <p:txBody>
          <a:bodyPr/>
          <a:lstStyle/>
          <a:p>
            <a:pPr marL="0" indent="0">
              <a:buNone/>
            </a:pPr>
            <a:r>
              <a:rPr lang="en-US" sz="2000" b="1" dirty="0"/>
              <a:t>Telecommunications media</a:t>
            </a:r>
            <a:r>
              <a:rPr lang="en-US" sz="2000" dirty="0"/>
              <a:t> include anything that carries a signal and creates an interface between a sending device and a receiving device. </a:t>
            </a:r>
          </a:p>
        </p:txBody>
      </p:sp>
      <p:sp>
        <p:nvSpPr>
          <p:cNvPr id="20487" name="Text Box 8"/>
          <p:cNvSpPr txBox="1">
            <a:spLocks noChangeArrowheads="1"/>
          </p:cNvSpPr>
          <p:nvPr/>
        </p:nvSpPr>
        <p:spPr bwMode="auto">
          <a:xfrm>
            <a:off x="457200" y="2722503"/>
            <a:ext cx="4953000" cy="2554545"/>
          </a:xfrm>
          <a:prstGeom prst="rect">
            <a:avLst/>
          </a:prstGeom>
          <a:solidFill>
            <a:srgbClr val="65AA3B">
              <a:alpha val="20000"/>
            </a:srgbClr>
          </a:solidFill>
          <a:ln w="9525">
            <a:noFill/>
            <a:miter lim="800000"/>
            <a:headEnd/>
            <a:tailEnd/>
          </a:ln>
        </p:spPr>
        <p:txBody>
          <a:bodyPr wrap="square">
            <a:spAutoFit/>
          </a:bodyPr>
          <a:lstStyle/>
          <a:p>
            <a:pPr marL="174625" indent="-174625">
              <a:spcBef>
                <a:spcPct val="50000"/>
              </a:spcBef>
              <a:buFontTx/>
              <a:buChar char="•"/>
            </a:pPr>
            <a:r>
              <a:rPr lang="en-US" sz="2000" i="1" dirty="0" smtClean="0">
                <a:latin typeface="Arial" pitchFamily="34" charset="0"/>
                <a:cs typeface="Arial" pitchFamily="34" charset="0"/>
              </a:rPr>
              <a:t>Twisted pair: </a:t>
            </a:r>
            <a:r>
              <a:rPr lang="en-US" sz="2000" dirty="0" smtClean="0">
                <a:latin typeface="Arial" pitchFamily="34" charset="0"/>
                <a:cs typeface="Arial" pitchFamily="34" charset="0"/>
              </a:rPr>
              <a:t>telephone </a:t>
            </a:r>
            <a:r>
              <a:rPr lang="en-US" sz="2000" dirty="0">
                <a:latin typeface="Arial" pitchFamily="34" charset="0"/>
                <a:cs typeface="Arial" pitchFamily="34" charset="0"/>
              </a:rPr>
              <a:t>and </a:t>
            </a:r>
            <a:r>
              <a:rPr lang="en-US" sz="2000" dirty="0" smtClean="0">
                <a:latin typeface="Arial" pitchFamily="34" charset="0"/>
                <a:cs typeface="Arial" pitchFamily="34" charset="0"/>
              </a:rPr>
              <a:t>computer networks.</a:t>
            </a:r>
          </a:p>
          <a:p>
            <a:pPr marL="174625" indent="-174625">
              <a:spcBef>
                <a:spcPct val="50000"/>
              </a:spcBef>
              <a:buFontTx/>
              <a:buChar char="•"/>
            </a:pPr>
            <a:r>
              <a:rPr lang="en-US" sz="2000" i="1" dirty="0" smtClean="0">
                <a:latin typeface="Arial" pitchFamily="34" charset="0"/>
                <a:cs typeface="Arial" pitchFamily="34" charset="0"/>
              </a:rPr>
              <a:t>Coaxial: </a:t>
            </a:r>
            <a:r>
              <a:rPr lang="en-US" sz="2000" dirty="0" smtClean="0">
                <a:latin typeface="Arial" pitchFamily="34" charset="0"/>
                <a:cs typeface="Arial" pitchFamily="34" charset="0"/>
              </a:rPr>
              <a:t>cable </a:t>
            </a:r>
            <a:r>
              <a:rPr lang="en-US" sz="2000" dirty="0">
                <a:latin typeface="Arial" pitchFamily="34" charset="0"/>
                <a:cs typeface="Arial" pitchFamily="34" charset="0"/>
              </a:rPr>
              <a:t>TV and other applications. </a:t>
            </a:r>
            <a:r>
              <a:rPr lang="en-US" sz="2000" dirty="0" smtClean="0">
                <a:latin typeface="Arial" pitchFamily="34" charset="0"/>
                <a:cs typeface="Arial" pitchFamily="34" charset="0"/>
              </a:rPr>
              <a:t> </a:t>
            </a:r>
            <a:endParaRPr lang="en-US" sz="2000" i="1" dirty="0">
              <a:latin typeface="Arial" pitchFamily="34" charset="0"/>
              <a:cs typeface="Arial" pitchFamily="34" charset="0"/>
            </a:endParaRPr>
          </a:p>
          <a:p>
            <a:pPr marL="174625" indent="-174625">
              <a:spcBef>
                <a:spcPct val="50000"/>
              </a:spcBef>
              <a:buFontTx/>
              <a:buChar char="•"/>
            </a:pPr>
            <a:r>
              <a:rPr lang="en-US" sz="2000" i="1" dirty="0" smtClean="0">
                <a:latin typeface="Arial" pitchFamily="34" charset="0"/>
                <a:cs typeface="Arial" pitchFamily="34" charset="0"/>
              </a:rPr>
              <a:t>Fiber-optic: </a:t>
            </a:r>
            <a:r>
              <a:rPr lang="en-US" sz="2000" dirty="0" smtClean="0">
                <a:latin typeface="Arial" pitchFamily="34" charset="0"/>
                <a:cs typeface="Arial" pitchFamily="34" charset="0"/>
              </a:rPr>
              <a:t>backbones </a:t>
            </a:r>
            <a:r>
              <a:rPr lang="en-US" sz="2000" dirty="0">
                <a:latin typeface="Arial" pitchFamily="34" charset="0"/>
                <a:cs typeface="Arial" pitchFamily="34" charset="0"/>
              </a:rPr>
              <a:t>of telecom networks and in some local area </a:t>
            </a:r>
            <a:r>
              <a:rPr lang="en-US" sz="2000" dirty="0" smtClean="0">
                <a:latin typeface="Arial" pitchFamily="34" charset="0"/>
                <a:cs typeface="Arial" pitchFamily="34" charset="0"/>
              </a:rPr>
              <a:t>networks.</a:t>
            </a:r>
            <a:endParaRPr lang="en-US" sz="2000" dirty="0">
              <a:latin typeface="Arial" pitchFamily="34" charset="0"/>
              <a:cs typeface="Arial"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715000" y="2767875"/>
            <a:ext cx="3060700" cy="2463800"/>
          </a:xfrm>
          <a:prstGeom prst="rect">
            <a:avLst/>
          </a:prstGeom>
          <a:noFill/>
          <a:ln w="9525">
            <a:miter lim="800000"/>
            <a:headEnd/>
            <a:tailEnd/>
          </a:ln>
          <a:effectLst/>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Fiber Optics</a:t>
            </a:r>
            <a:endParaRPr lang="en-US" sz="1000" u="sng" dirty="0">
              <a:hlinkClick r:id="rId5"/>
            </a:endParaRPr>
          </a:p>
        </p:txBody>
      </p:sp>
      <p:sp>
        <p:nvSpPr>
          <p:cNvPr id="10" name="Text Placeholder 5"/>
          <p:cNvSpPr txBox="1">
            <a:spLocks/>
          </p:cNvSpPr>
          <p:nvPr/>
        </p:nvSpPr>
        <p:spPr bwMode="auto">
          <a:xfrm>
            <a:off x="457200" y="6248400"/>
            <a:ext cx="7848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Infrastructure &gt; Telecommunications Media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idx="4294967295"/>
          </p:nvPr>
        </p:nvSpPr>
        <p:spPr bwMode="auto">
          <a:xfrm>
            <a:off x="0" y="457200"/>
            <a:ext cx="8686800" cy="715962"/>
          </a:xfrm>
          <a:prstGeom prst="rect">
            <a:avLst/>
          </a:prstGeom>
          <a:noFill/>
          <a:ln>
            <a:miter lim="800000"/>
            <a:headEnd/>
            <a:tailEnd/>
          </a:ln>
        </p:spPr>
        <p:txBody>
          <a:bodyPr/>
          <a:lstStyle/>
          <a:p>
            <a:pPr marL="341313" eaLnBrk="1" hangingPunct="1"/>
            <a:r>
              <a:rPr lang="en-US" sz="4000" dirty="0" smtClean="0"/>
              <a:t>Radio Spectrum</a:t>
            </a:r>
          </a:p>
        </p:txBody>
      </p:sp>
      <p:sp>
        <p:nvSpPr>
          <p:cNvPr id="32773" name="Rectangle 5"/>
          <p:cNvSpPr>
            <a:spLocks noGrp="1" noChangeArrowheads="1"/>
          </p:cNvSpPr>
          <p:nvPr>
            <p:ph type="body" sz="half" idx="4294967295"/>
          </p:nvPr>
        </p:nvSpPr>
        <p:spPr bwMode="auto">
          <a:xfrm>
            <a:off x="457200" y="1858029"/>
            <a:ext cx="4114800" cy="1981200"/>
          </a:xfrm>
          <a:prstGeom prst="rect">
            <a:avLst/>
          </a:prstGeom>
          <a:noFill/>
          <a:ln>
            <a:miter lim="800000"/>
            <a:headEnd/>
            <a:tailEnd/>
          </a:ln>
        </p:spPr>
        <p:txBody>
          <a:bodyPr/>
          <a:lstStyle/>
          <a:p>
            <a:pPr marL="0" indent="0">
              <a:buNone/>
            </a:pPr>
            <a:r>
              <a:rPr lang="en-US" sz="2000" b="1" dirty="0"/>
              <a:t>Radio spectrum</a:t>
            </a:r>
            <a:r>
              <a:rPr lang="en-US" sz="2000" dirty="0"/>
              <a:t>, part of the electromagnetic spectrum, refers to all of the frequencies available for radio waves from about 10 KHz to 300 GHz and their assigned uses</a:t>
            </a:r>
            <a:r>
              <a:rPr lang="en-US" sz="2000" dirty="0" smtClean="0"/>
              <a:t>.</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30271" y="2002592"/>
            <a:ext cx="4114800" cy="2852816"/>
          </a:xfrm>
          <a:prstGeom prst="rect">
            <a:avLst/>
          </a:prstGeom>
          <a:noFill/>
          <a:ln w="9525">
            <a:miter lim="800000"/>
            <a:headEnd/>
            <a:tailEnd/>
          </a:ln>
          <a:effectLst/>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Electromagnetic Spectrum</a:t>
            </a:r>
            <a:endParaRPr lang="en-US" sz="1000" u="sng" dirty="0">
              <a:hlinkClick r:id="rId5"/>
            </a:endParaRPr>
          </a:p>
        </p:txBody>
      </p:sp>
      <p:sp>
        <p:nvSpPr>
          <p:cNvPr id="11" name="Text Box 8"/>
          <p:cNvSpPr txBox="1">
            <a:spLocks noChangeArrowheads="1"/>
          </p:cNvSpPr>
          <p:nvPr/>
        </p:nvSpPr>
        <p:spPr bwMode="auto">
          <a:xfrm>
            <a:off x="457200" y="4193182"/>
            <a:ext cx="4114800" cy="1323439"/>
          </a:xfrm>
          <a:prstGeom prst="rect">
            <a:avLst/>
          </a:prstGeom>
          <a:solidFill>
            <a:srgbClr val="65AA3B">
              <a:alpha val="20000"/>
            </a:srgbClr>
          </a:solidFill>
          <a:ln w="9525">
            <a:noFill/>
            <a:miter lim="800000"/>
            <a:headEnd/>
            <a:tailEnd/>
          </a:ln>
        </p:spPr>
        <p:txBody>
          <a:bodyPr wrap="square">
            <a:spAutoFit/>
          </a:bodyPr>
          <a:lstStyle/>
          <a:p>
            <a:pPr algn="ctr">
              <a:spcBef>
                <a:spcPct val="50000"/>
              </a:spcBef>
            </a:pPr>
            <a:r>
              <a:rPr lang="en-US" sz="2000" dirty="0">
                <a:latin typeface="Arial" pitchFamily="34" charset="0"/>
                <a:cs typeface="Arial" pitchFamily="34" charset="0"/>
              </a:rPr>
              <a:t>The radio spectrum allows for many different uses of radio signals and attempts to safeguard those uses from interference.</a:t>
            </a:r>
          </a:p>
        </p:txBody>
      </p:sp>
      <p:sp>
        <p:nvSpPr>
          <p:cNvPr id="8" name="Text Placeholder 5"/>
          <p:cNvSpPr txBox="1">
            <a:spLocks/>
          </p:cNvSpPr>
          <p:nvPr/>
        </p:nvSpPr>
        <p:spPr bwMode="auto">
          <a:xfrm>
            <a:off x="457200" y="6248400"/>
            <a:ext cx="7848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Infrastructure &gt; Radio Spectrum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81483" y="1468398"/>
            <a:ext cx="1828800" cy="1771384"/>
          </a:xfrm>
          <a:prstGeom prst="rect">
            <a:avLst/>
          </a:prstGeom>
          <a:noFill/>
          <a:ln w="9525">
            <a:miter lim="800000"/>
            <a:headEnd/>
            <a:tailEnd/>
          </a:ln>
          <a:effectLst/>
        </p:spPr>
      </p:pic>
      <p:sp>
        <p:nvSpPr>
          <p:cNvPr id="24580" name="Rectangle 4"/>
          <p:cNvSpPr>
            <a:spLocks noGrp="1" noChangeArrowheads="1"/>
          </p:cNvSpPr>
          <p:nvPr>
            <p:ph type="title" idx="4294967295"/>
          </p:nvPr>
        </p:nvSpPr>
        <p:spPr bwMode="auto">
          <a:xfrm>
            <a:off x="0" y="457200"/>
            <a:ext cx="8686800" cy="715962"/>
          </a:xfrm>
          <a:prstGeom prst="rect">
            <a:avLst/>
          </a:prstGeom>
          <a:noFill/>
          <a:ln>
            <a:miter lim="800000"/>
            <a:headEnd/>
            <a:tailEnd/>
          </a:ln>
        </p:spPr>
        <p:txBody>
          <a:bodyPr/>
          <a:lstStyle/>
          <a:p>
            <a:pPr marL="347663" eaLnBrk="1" hangingPunct="1"/>
            <a:r>
              <a:rPr lang="en-US" sz="4000" dirty="0" smtClean="0"/>
              <a:t>Telecommunications Devices</a:t>
            </a:r>
          </a:p>
        </p:txBody>
      </p:sp>
      <p:sp>
        <p:nvSpPr>
          <p:cNvPr id="32773" name="Rectangle 5"/>
          <p:cNvSpPr>
            <a:spLocks noGrp="1" noChangeArrowheads="1"/>
          </p:cNvSpPr>
          <p:nvPr>
            <p:ph type="body" sz="half" idx="4294967295"/>
          </p:nvPr>
        </p:nvSpPr>
        <p:spPr bwMode="auto">
          <a:xfrm>
            <a:off x="452717" y="1363490"/>
            <a:ext cx="4114800" cy="1981200"/>
          </a:xfrm>
          <a:prstGeom prst="rect">
            <a:avLst/>
          </a:prstGeom>
          <a:noFill/>
          <a:ln>
            <a:miter lim="800000"/>
            <a:headEnd/>
            <a:tailEnd/>
          </a:ln>
        </p:spPr>
        <p:txBody>
          <a:bodyPr/>
          <a:lstStyle/>
          <a:p>
            <a:pPr marL="0" indent="0">
              <a:buNone/>
            </a:pPr>
            <a:r>
              <a:rPr lang="en-US" sz="2000" b="1" dirty="0"/>
              <a:t>Telecommunications devices</a:t>
            </a:r>
            <a:r>
              <a:rPr lang="en-US" sz="2000" dirty="0"/>
              <a:t> include the wide variety of computer hardware designed to support telecommunications activities for individuals and businesses</a:t>
            </a:r>
            <a:r>
              <a:rPr lang="en-US" sz="2000" dirty="0" smtClean="0"/>
              <a:t>.</a:t>
            </a:r>
            <a:endParaRPr lang="en-US" sz="2000" dirty="0"/>
          </a:p>
        </p:txBody>
      </p:sp>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Sprint Mifi Commercial</a:t>
            </a:r>
            <a:endParaRPr lang="en-US" sz="1000" u="sng" dirty="0">
              <a:hlinkClick r:id="rId5"/>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024283" y="3505200"/>
            <a:ext cx="2743200" cy="1878208"/>
          </a:xfrm>
          <a:prstGeom prst="rect">
            <a:avLst/>
          </a:prstGeom>
        </p:spPr>
      </p:pic>
      <p:sp>
        <p:nvSpPr>
          <p:cNvPr id="13" name="Text Placeholder 5"/>
          <p:cNvSpPr txBox="1">
            <a:spLocks/>
          </p:cNvSpPr>
          <p:nvPr/>
        </p:nvSpPr>
        <p:spPr bwMode="auto">
          <a:xfrm>
            <a:off x="457200" y="6248400"/>
            <a:ext cx="7848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Infrastructure &gt; Telecommunications Devices</a:t>
            </a:r>
          </a:p>
        </p:txBody>
      </p:sp>
      <p:sp>
        <p:nvSpPr>
          <p:cNvPr id="14" name="Text Box 8"/>
          <p:cNvSpPr txBox="1">
            <a:spLocks noChangeArrowheads="1"/>
          </p:cNvSpPr>
          <p:nvPr/>
        </p:nvSpPr>
        <p:spPr bwMode="auto">
          <a:xfrm>
            <a:off x="452717" y="3474808"/>
            <a:ext cx="4114800" cy="1938992"/>
          </a:xfrm>
          <a:prstGeom prst="rect">
            <a:avLst/>
          </a:prstGeom>
          <a:solidFill>
            <a:srgbClr val="65AA3B">
              <a:alpha val="20000"/>
            </a:srgbClr>
          </a:solidFill>
          <a:ln w="9525">
            <a:noFill/>
            <a:miter lim="800000"/>
            <a:headEnd/>
            <a:tailEnd/>
          </a:ln>
        </p:spPr>
        <p:txBody>
          <a:bodyPr wrap="square">
            <a:spAutoFit/>
          </a:bodyPr>
          <a:lstStyle/>
          <a:p>
            <a:pPr algn="ctr">
              <a:spcBef>
                <a:spcPct val="50000"/>
              </a:spcBef>
            </a:pPr>
            <a:r>
              <a:rPr lang="en-US" sz="2000" dirty="0" smtClean="0">
                <a:latin typeface="Arial" pitchFamily="34" charset="0"/>
                <a:cs typeface="Arial" pitchFamily="34" charset="0"/>
              </a:rPr>
              <a:t>Home networking and wireless networks provide a reason for everyone to acquire a basic understanding of modems, network adapters, access points, and others.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466164" y="1485900"/>
            <a:ext cx="3630707" cy="3886200"/>
          </a:xfrm>
          <a:prstGeom prst="rect">
            <a:avLst/>
          </a:prstGeom>
          <a:noFill/>
          <a:ln w="9525">
            <a:miter lim="800000"/>
            <a:headEnd/>
            <a:tailEnd/>
          </a:ln>
          <a:effectLst/>
        </p:spPr>
      </p:pic>
      <p:sp>
        <p:nvSpPr>
          <p:cNvPr id="26627" name="Rectangle 4"/>
          <p:cNvSpPr>
            <a:spLocks noGrp="1" noChangeArrowheads="1"/>
          </p:cNvSpPr>
          <p:nvPr>
            <p:ph type="title" idx="4294967295"/>
          </p:nvPr>
        </p:nvSpPr>
        <p:spPr bwMode="auto">
          <a:xfrm>
            <a:off x="0" y="457200"/>
            <a:ext cx="9144000" cy="715962"/>
          </a:xfrm>
          <a:prstGeom prst="rect">
            <a:avLst/>
          </a:prstGeom>
          <a:noFill/>
          <a:ln>
            <a:miter lim="800000"/>
            <a:headEnd/>
            <a:tailEnd/>
          </a:ln>
        </p:spPr>
        <p:txBody>
          <a:bodyPr/>
          <a:lstStyle/>
          <a:p>
            <a:pPr marL="341313" eaLnBrk="1" hangingPunct="1"/>
            <a:r>
              <a:rPr lang="en-US" sz="4000" dirty="0" smtClean="0"/>
              <a:t>Telecommunications Software</a:t>
            </a:r>
          </a:p>
        </p:txBody>
      </p:sp>
      <p:sp>
        <p:nvSpPr>
          <p:cNvPr id="32773" name="Rectangle 5"/>
          <p:cNvSpPr>
            <a:spLocks noGrp="1" noChangeArrowheads="1"/>
          </p:cNvSpPr>
          <p:nvPr>
            <p:ph type="body" sz="half" idx="4294967295"/>
          </p:nvPr>
        </p:nvSpPr>
        <p:spPr bwMode="auto">
          <a:xfrm>
            <a:off x="4587688" y="1485900"/>
            <a:ext cx="4061012" cy="1981200"/>
          </a:xfrm>
          <a:prstGeom prst="rect">
            <a:avLst/>
          </a:prstGeom>
          <a:noFill/>
          <a:ln>
            <a:miter lim="800000"/>
            <a:headEnd/>
            <a:tailEnd/>
          </a:ln>
        </p:spPr>
        <p:txBody>
          <a:bodyPr/>
          <a:lstStyle/>
          <a:p>
            <a:pPr marL="0" indent="0">
              <a:buNone/>
            </a:pPr>
            <a:r>
              <a:rPr lang="en-US" sz="2000" b="1" dirty="0"/>
              <a:t>Telecommunications software</a:t>
            </a:r>
            <a:r>
              <a:rPr lang="en-US" sz="2000" dirty="0"/>
              <a:t> is software based on telecommunications protocols used to control, monitor, and troubleshoot data traveling over a telecommunications network.</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GetConnected - Secure Wireless Router Set Up</a:t>
            </a:r>
            <a:endParaRPr lang="en-US" sz="1000" u="sng" dirty="0">
              <a:hlinkClick r:id="rId5"/>
            </a:endParaRPr>
          </a:p>
        </p:txBody>
      </p:sp>
      <p:sp>
        <p:nvSpPr>
          <p:cNvPr id="9" name="Text Box 8"/>
          <p:cNvSpPr txBox="1">
            <a:spLocks noChangeArrowheads="1"/>
          </p:cNvSpPr>
          <p:nvPr/>
        </p:nvSpPr>
        <p:spPr bwMode="auto">
          <a:xfrm>
            <a:off x="4587688" y="3740884"/>
            <a:ext cx="4061012" cy="1631216"/>
          </a:xfrm>
          <a:prstGeom prst="rect">
            <a:avLst/>
          </a:prstGeom>
          <a:solidFill>
            <a:srgbClr val="65AA3B">
              <a:alpha val="20000"/>
            </a:srgbClr>
          </a:solidFill>
          <a:ln w="9525">
            <a:noFill/>
            <a:miter lim="800000"/>
            <a:headEnd/>
            <a:tailEnd/>
          </a:ln>
        </p:spPr>
        <p:txBody>
          <a:bodyPr wrap="square">
            <a:spAutoFit/>
          </a:bodyPr>
          <a:lstStyle/>
          <a:p>
            <a:pPr algn="ctr">
              <a:spcBef>
                <a:spcPct val="50000"/>
              </a:spcBef>
            </a:pPr>
            <a:r>
              <a:rPr lang="en-US" sz="2000" dirty="0" smtClean="0">
                <a:latin typeface="+mn-lt"/>
              </a:rPr>
              <a:t>Hardware </a:t>
            </a:r>
            <a:r>
              <a:rPr lang="en-US" sz="2000" dirty="0">
                <a:latin typeface="+mn-lt"/>
              </a:rPr>
              <a:t>is useless without the </a:t>
            </a:r>
            <a:r>
              <a:rPr lang="en-US" sz="2000" dirty="0" smtClean="0">
                <a:latin typeface="+mn-lt"/>
              </a:rPr>
              <a:t>software </a:t>
            </a:r>
            <a:r>
              <a:rPr lang="en-US" sz="2000" dirty="0">
                <a:latin typeface="+mn-lt"/>
              </a:rPr>
              <a:t>necessary to drive it—and so it is with </a:t>
            </a:r>
            <a:r>
              <a:rPr lang="en-US" sz="2000" dirty="0" smtClean="0">
                <a:latin typeface="+mn-lt"/>
              </a:rPr>
              <a:t>telecommunications </a:t>
            </a:r>
            <a:r>
              <a:rPr lang="en-US" sz="2000" dirty="0">
                <a:latin typeface="+mn-lt"/>
              </a:rPr>
              <a:t>and </a:t>
            </a:r>
            <a:r>
              <a:rPr lang="en-US" sz="2000" dirty="0" smtClean="0">
                <a:latin typeface="+mn-lt"/>
              </a:rPr>
              <a:t>computer networks.</a:t>
            </a:r>
            <a:endParaRPr lang="en-US" sz="2000" dirty="0">
              <a:latin typeface="+mn-lt"/>
            </a:endParaRPr>
          </a:p>
        </p:txBody>
      </p:sp>
      <p:sp>
        <p:nvSpPr>
          <p:cNvPr id="10" name="Text Placeholder 5"/>
          <p:cNvSpPr txBox="1">
            <a:spLocks/>
          </p:cNvSpPr>
          <p:nvPr/>
        </p:nvSpPr>
        <p:spPr bwMode="auto">
          <a:xfrm>
            <a:off x="457200" y="6248400"/>
            <a:ext cx="7848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Infrastructure &gt; Telecommunications Software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Content Placeholder 2"/>
          <p:cNvSpPr>
            <a:spLocks noGrp="1"/>
          </p:cNvSpPr>
          <p:nvPr>
            <p:ph sz="quarter" idx="4294967295"/>
          </p:nvPr>
        </p:nvSpPr>
        <p:spPr bwMode="auto">
          <a:xfrm>
            <a:off x="0" y="459567"/>
            <a:ext cx="9144000" cy="1140633"/>
          </a:xfrm>
          <a:prstGeom prst="rect">
            <a:avLst/>
          </a:prstGeom>
          <a:noFill/>
          <a:ln>
            <a:miter lim="800000"/>
            <a:headEnd/>
            <a:tailEnd/>
          </a:ln>
        </p:spPr>
        <p:txBody>
          <a:bodyPr/>
          <a:lstStyle/>
          <a:p>
            <a:pPr marL="573088" indent="-231775" eaLnBrk="1" hangingPunct="1">
              <a:spcBef>
                <a:spcPct val="0"/>
              </a:spcBef>
              <a:buFontTx/>
              <a:buNone/>
            </a:pPr>
            <a:r>
              <a:rPr lang="en-US" sz="6600" b="1" dirty="0" smtClean="0">
                <a:solidFill>
                  <a:srgbClr val="00AFD7"/>
                </a:solidFill>
                <a:latin typeface="Calibri" charset="0"/>
              </a:rPr>
              <a:t>Infrastructure</a:t>
            </a:r>
          </a:p>
        </p:txBody>
      </p:sp>
      <p:graphicFrame>
        <p:nvGraphicFramePr>
          <p:cNvPr id="8" name="Table 7"/>
          <p:cNvGraphicFramePr>
            <a:graphicFrameLocks noGrp="1"/>
          </p:cNvGraphicFramePr>
          <p:nvPr>
            <p:extLst>
              <p:ext uri="{D42A27DB-BD31-4B8C-83A1-F6EECF244321}">
                <p14:modId xmlns:p14="http://schemas.microsoft.com/office/powerpoint/2010/main" xmlns="" val="4070436187"/>
              </p:ext>
            </p:extLst>
          </p:nvPr>
        </p:nvGraphicFramePr>
        <p:xfrm>
          <a:off x="537882" y="1600200"/>
          <a:ext cx="2662518" cy="4267200"/>
        </p:xfrm>
        <a:graphic>
          <a:graphicData uri="http://schemas.openxmlformats.org/drawingml/2006/table">
            <a:tbl>
              <a:tblPr>
                <a:tableStyleId>{5C22544A-7EE6-4342-B048-85BDC9FD1C3A}</a:tableStyleId>
              </a:tblPr>
              <a:tblGrid>
                <a:gridCol w="2662518"/>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Telecommunications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Infrastructure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Telecommunications</a:t>
                      </a:r>
                      <a:r>
                        <a:rPr lang="en-US" sz="1800" i="1" kern="1200" baseline="0" dirty="0" smtClean="0">
                          <a:solidFill>
                            <a:schemeClr val="dk1"/>
                          </a:solidFill>
                          <a:latin typeface="+mn-lt"/>
                          <a:ea typeface="+mn-ea"/>
                          <a:cs typeface="+mn-cs"/>
                        </a:rPr>
                        <a:t> signals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Analog signal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Digital signal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Frequency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Hertz</a:t>
                      </a:r>
                      <a:r>
                        <a:rPr lang="en-US" sz="1800" i="1" kern="1200" baseline="0" dirty="0" smtClean="0">
                          <a:solidFill>
                            <a:schemeClr val="dk1"/>
                          </a:solidFill>
                          <a:latin typeface="+mn-lt"/>
                          <a:ea typeface="+mn-ea"/>
                          <a:cs typeface="+mn-cs"/>
                        </a:rPr>
                        <a:t> (Hz)</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Bandwidth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Bits per second</a:t>
                      </a:r>
                      <a:r>
                        <a:rPr lang="en-US" sz="1800" i="1" kern="1200" baseline="0" dirty="0" smtClean="0">
                          <a:solidFill>
                            <a:schemeClr val="dk1"/>
                          </a:solidFill>
                          <a:latin typeface="+mn-lt"/>
                          <a:ea typeface="+mn-ea"/>
                          <a:cs typeface="+mn-cs"/>
                        </a:rPr>
                        <a:t> (bps)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2799072140"/>
              </p:ext>
            </p:extLst>
          </p:nvPr>
        </p:nvGraphicFramePr>
        <p:xfrm>
          <a:off x="3281084" y="1051560"/>
          <a:ext cx="2662517" cy="4815840"/>
        </p:xfrm>
        <a:graphic>
          <a:graphicData uri="http://schemas.openxmlformats.org/drawingml/2006/table">
            <a:tbl>
              <a:tblPr>
                <a:tableStyleId>{5C22544A-7EE6-4342-B048-85BDC9FD1C3A}</a:tableStyleId>
              </a:tblPr>
              <a:tblGrid>
                <a:gridCol w="2662517"/>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Broadband/High-speed</a:t>
                      </a:r>
                      <a:r>
                        <a:rPr lang="en-US" sz="1800" i="1" kern="1200" baseline="0" dirty="0" smtClean="0">
                          <a:solidFill>
                            <a:schemeClr val="dk1"/>
                          </a:solidFill>
                          <a:latin typeface="+mn-lt"/>
                          <a:ea typeface="+mn-ea"/>
                          <a:cs typeface="+mn-cs"/>
                        </a:rPr>
                        <a:t> Internet</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baseline="0" dirty="0" smtClean="0">
                          <a:solidFill>
                            <a:schemeClr val="dk1"/>
                          </a:solidFill>
                          <a:latin typeface="+mn-lt"/>
                          <a:ea typeface="+mn-ea"/>
                          <a:cs typeface="+mn-cs"/>
                        </a:rPr>
                        <a:t>Narrowband</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Telecommunications</a:t>
                      </a:r>
                      <a:r>
                        <a:rPr lang="en-US" sz="1800" i="1" kern="1200" baseline="0" dirty="0" smtClean="0">
                          <a:solidFill>
                            <a:schemeClr val="dk1"/>
                          </a:solidFill>
                          <a:latin typeface="+mn-lt"/>
                          <a:ea typeface="+mn-ea"/>
                          <a:cs typeface="+mn-cs"/>
                        </a:rPr>
                        <a:t> media</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Twisted pair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Coaxial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Fiber-optic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Radio spectrum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Microwaves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Telecommunications devices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1207517817"/>
              </p:ext>
            </p:extLst>
          </p:nvPr>
        </p:nvGraphicFramePr>
        <p:xfrm>
          <a:off x="6024283" y="1051560"/>
          <a:ext cx="2662517" cy="4815840"/>
        </p:xfrm>
        <a:graphic>
          <a:graphicData uri="http://schemas.openxmlformats.org/drawingml/2006/table">
            <a:tbl>
              <a:tblPr>
                <a:tableStyleId>{5C22544A-7EE6-4342-B048-85BDC9FD1C3A}</a:tableStyleId>
              </a:tblPr>
              <a:tblGrid>
                <a:gridCol w="2662517"/>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Modem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Line-of-sight</a:t>
                      </a:r>
                      <a:r>
                        <a:rPr lang="en-US" sz="1800" i="1" kern="1200" baseline="0" dirty="0" smtClean="0">
                          <a:solidFill>
                            <a:schemeClr val="dk1"/>
                          </a:solidFill>
                          <a:latin typeface="+mn-lt"/>
                          <a:ea typeface="+mn-ea"/>
                          <a:cs typeface="+mn-cs"/>
                        </a:rPr>
                        <a:t> medium</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Communications satellite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T1</a:t>
                      </a:r>
                      <a:r>
                        <a:rPr lang="en-US" sz="1800" i="1" kern="1200" baseline="0" dirty="0" smtClean="0">
                          <a:solidFill>
                            <a:schemeClr val="dk1"/>
                          </a:solidFill>
                          <a:latin typeface="+mn-lt"/>
                          <a:ea typeface="+mn-ea"/>
                          <a:cs typeface="+mn-cs"/>
                        </a:rPr>
                        <a:t> and T3 lines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Telecommunications</a:t>
                      </a:r>
                      <a:r>
                        <a:rPr lang="en-US" sz="1800" i="1" kern="1200" baseline="0" dirty="0" smtClean="0">
                          <a:solidFill>
                            <a:schemeClr val="dk1"/>
                          </a:solidFill>
                          <a:latin typeface="+mn-lt"/>
                          <a:ea typeface="+mn-ea"/>
                          <a:cs typeface="+mn-cs"/>
                        </a:rPr>
                        <a:t> software</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Network operating system (NOS)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Protocol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Standard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Ethernet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8229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Infrastructure &gt; See your eBook for more information about these terms</a:t>
            </a:r>
          </a:p>
        </p:txBody>
      </p:sp>
    </p:spTree>
    <p:extLst>
      <p:ext uri="{BB962C8B-B14F-4D97-AF65-F5344CB8AC3E}">
        <p14:creationId xmlns:p14="http://schemas.microsoft.com/office/powerpoint/2010/main" xmlns="" val="2423925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1"/>
          <p:cNvSpPr>
            <a:spLocks noGrp="1"/>
          </p:cNvSpPr>
          <p:nvPr>
            <p:ph sz="quarter" idx="4294967295"/>
          </p:nvPr>
        </p:nvSpPr>
        <p:spPr bwMode="auto">
          <a:xfrm>
            <a:off x="457200" y="2069127"/>
            <a:ext cx="4114800" cy="2667000"/>
          </a:xfrm>
          <a:prstGeom prst="rect">
            <a:avLst/>
          </a:prstGeom>
          <a:noFill/>
          <a:ln>
            <a:miter lim="800000"/>
            <a:headEnd/>
            <a:tailEnd/>
          </a:ln>
        </p:spPr>
        <p:txBody>
          <a:bodyPr/>
          <a:lstStyle/>
          <a:p>
            <a:pPr marL="0" indent="0">
              <a:buNone/>
            </a:pPr>
            <a:r>
              <a:rPr lang="en-US" b="1" dirty="0" smtClean="0"/>
              <a:t>… </a:t>
            </a:r>
            <a:r>
              <a:rPr lang="en-US" dirty="0" smtClean="0"/>
              <a:t>is </a:t>
            </a:r>
            <a:r>
              <a:rPr lang="en-US" dirty="0"/>
              <a:t>a radio network in which a geographic area is divided into cells with a transceiver antenna (tower) and station at the center of each cell, to support wireless mobile communications. </a:t>
            </a:r>
          </a:p>
        </p:txBody>
      </p:sp>
      <p:sp>
        <p:nvSpPr>
          <p:cNvPr id="28676"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marL="341313" indent="0" eaLnBrk="1" hangingPunct="1">
              <a:spcBef>
                <a:spcPct val="0"/>
              </a:spcBef>
              <a:buFontTx/>
              <a:buNone/>
            </a:pPr>
            <a:r>
              <a:rPr lang="en-US" sz="6600" b="1" dirty="0" smtClean="0">
                <a:solidFill>
                  <a:srgbClr val="00AFD7"/>
                </a:solidFill>
                <a:latin typeface="Calibri" charset="0"/>
              </a:rPr>
              <a:t>Cellular Network</a:t>
            </a:r>
          </a:p>
        </p:txBody>
      </p:sp>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AT&amp;T TV Commercial - It's Not Complicated</a:t>
            </a:r>
            <a:endParaRPr lang="en-US" sz="1000" u="sng" dirty="0">
              <a:hlinkClick r:id="rId4"/>
            </a:endParaRPr>
          </a:p>
        </p:txBody>
      </p:sp>
      <p:graphicFrame>
        <p:nvGraphicFramePr>
          <p:cNvPr id="11" name="Table 10"/>
          <p:cNvGraphicFramePr>
            <a:graphicFrameLocks noGrp="1"/>
          </p:cNvGraphicFramePr>
          <p:nvPr>
            <p:extLst>
              <p:ext uri="{D42A27DB-BD31-4B8C-83A1-F6EECF244321}">
                <p14:modId xmlns:p14="http://schemas.microsoft.com/office/powerpoint/2010/main" xmlns="" val="3252756069"/>
              </p:ext>
            </p:extLst>
          </p:nvPr>
        </p:nvGraphicFramePr>
        <p:xfrm>
          <a:off x="381000" y="4955381"/>
          <a:ext cx="5105400" cy="1005840"/>
        </p:xfrm>
        <a:graphic>
          <a:graphicData uri="http://schemas.openxmlformats.org/drawingml/2006/table">
            <a:tbl>
              <a:tblPr>
                <a:tableStyleId>{5C22544A-7EE6-4342-B048-85BDC9FD1C3A}</a:tableStyleId>
              </a:tblPr>
              <a:tblGrid>
                <a:gridCol w="2095555"/>
                <a:gridCol w="3009845"/>
              </a:tblGrid>
              <a:tr h="320040">
                <a:tc gridSpan="2">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Cellular Carrier</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Cellular Services</a:t>
                      </a:r>
                      <a:endParaRPr lang="en-US" b="0" dirty="0" smtClean="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Cellular Plans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Mobile Phone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Telecommunications &gt; Cellular Network</a:t>
            </a:r>
          </a:p>
        </p:txBody>
      </p:sp>
      <p:pic>
        <p:nvPicPr>
          <p:cNvPr id="2050" name="Picture 2" descr="G:\Pages\Images\05 TelecommunicationsImages\C05.02.00 sized.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029200" y="1931373"/>
            <a:ext cx="3657600" cy="29425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9352</TotalTime>
  <Words>1933</Words>
  <Application>Microsoft Office PowerPoint</Application>
  <PresentationFormat>On-screen Show (4:3)</PresentationFormat>
  <Paragraphs>281</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1_CT3_Theme1</vt:lpstr>
      <vt:lpstr>Image</vt:lpstr>
      <vt:lpstr>Slide 1</vt:lpstr>
      <vt:lpstr>Slide 2</vt:lpstr>
      <vt:lpstr>Telecommunications Signals</vt:lpstr>
      <vt:lpstr>Telecommunications Media</vt:lpstr>
      <vt:lpstr>Radio Spectrum</vt:lpstr>
      <vt:lpstr>Telecommunications Devices</vt:lpstr>
      <vt:lpstr>Telecommunications Software</vt:lpstr>
      <vt:lpstr>Slide 8</vt:lpstr>
      <vt:lpstr>Slide 9</vt:lpstr>
      <vt:lpstr>Cellular Carrier</vt:lpstr>
      <vt:lpstr>Cellular Plans</vt:lpstr>
      <vt:lpstr>Cellular Services</vt:lpstr>
      <vt:lpstr>Mobile Phone</vt:lpstr>
      <vt:lpstr>Slide 14</vt:lpstr>
      <vt:lpstr>Slide 15</vt:lpstr>
      <vt:lpstr>Wi-Fi</vt:lpstr>
      <vt:lpstr>WiMAX</vt:lpstr>
      <vt:lpstr>Long Term Evolution (LTE)</vt:lpstr>
      <vt:lpstr>Bluetooth</vt:lpstr>
      <vt:lpstr>Radio Frequency Identification (RFID)</vt:lpstr>
      <vt:lpstr>Global Positioning System (GPS)</vt:lpstr>
      <vt:lpstr>Slide 22</vt:lpstr>
      <vt:lpstr>Slide 23</vt:lpstr>
      <vt:lpstr>Personal Area Network (PAN)</vt:lpstr>
      <vt:lpstr>Home Network</vt:lpstr>
      <vt:lpstr>Local Area Network (LAN)</vt:lpstr>
      <vt:lpstr>Wide Area Network (WAN)</vt:lpstr>
      <vt:lpstr>Slide 28</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Telecommunications</dc:title>
  <dc:subject>Telecommunications</dc:subject>
  <dc:creator>Brenda Jacobsen</dc:creator>
  <cp:keywords>Signals, LAN, WAN,  Cellular</cp:keywords>
  <cp:lastModifiedBy>Ang</cp:lastModifiedBy>
  <cp:revision>180</cp:revision>
  <cp:lastPrinted>2012-04-21T21:36:58Z</cp:lastPrinted>
  <dcterms:created xsi:type="dcterms:W3CDTF">2011-02-25T16:56:23Z</dcterms:created>
  <dcterms:modified xsi:type="dcterms:W3CDTF">2013-06-14T18:45:15Z</dcterms:modified>
</cp:coreProperties>
</file>