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34"/>
  </p:notesMasterIdLst>
  <p:handoutMasterIdLst>
    <p:handoutMasterId r:id="rId35"/>
  </p:handoutMasterIdLst>
  <p:sldIdLst>
    <p:sldId id="292" r:id="rId2"/>
    <p:sldId id="293" r:id="rId3"/>
    <p:sldId id="271" r:id="rId4"/>
    <p:sldId id="315" r:id="rId5"/>
    <p:sldId id="265" r:id="rId6"/>
    <p:sldId id="325" r:id="rId7"/>
    <p:sldId id="303" r:id="rId8"/>
    <p:sldId id="299" r:id="rId9"/>
    <p:sldId id="296" r:id="rId10"/>
    <p:sldId id="316" r:id="rId11"/>
    <p:sldId id="317" r:id="rId12"/>
    <p:sldId id="307" r:id="rId13"/>
    <p:sldId id="308" r:id="rId14"/>
    <p:sldId id="311" r:id="rId15"/>
    <p:sldId id="318" r:id="rId16"/>
    <p:sldId id="312" r:id="rId17"/>
    <p:sldId id="313" r:id="rId18"/>
    <p:sldId id="314" r:id="rId19"/>
    <p:sldId id="309" r:id="rId20"/>
    <p:sldId id="327" r:id="rId21"/>
    <p:sldId id="305" r:id="rId22"/>
    <p:sldId id="279" r:id="rId23"/>
    <p:sldId id="310" r:id="rId24"/>
    <p:sldId id="319" r:id="rId25"/>
    <p:sldId id="328" r:id="rId26"/>
    <p:sldId id="304" r:id="rId27"/>
    <p:sldId id="329" r:id="rId28"/>
    <p:sldId id="330" r:id="rId29"/>
    <p:sldId id="297" r:id="rId30"/>
    <p:sldId id="298" r:id="rId31"/>
    <p:sldId id="300" r:id="rId32"/>
    <p:sldId id="331"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5AA3B"/>
    <a:srgbClr val="CCFFCC"/>
    <a:srgbClr val="00AF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762" autoAdjust="0"/>
    <p:restoredTop sz="94660"/>
  </p:normalViewPr>
  <p:slideViewPr>
    <p:cSldViewPr>
      <p:cViewPr varScale="1">
        <p:scale>
          <a:sx n="75" d="100"/>
          <a:sy n="75" d="100"/>
        </p:scale>
        <p:origin x="-972"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087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657549-6693-A549-98D8-B2F043DEA041}" type="datetimeFigureOut">
              <a:rPr lang="en-US" smtClean="0"/>
              <a:pPr/>
              <a:t>6/14/2013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C0ED51-982F-8642-A925-2C930DAF12A3}" type="slidenum">
              <a:rPr lang="en-US" smtClean="0"/>
              <a:pPr/>
              <a:t>‹#›</a:t>
            </a:fld>
            <a:endParaRPr lang="en-US" dirty="0"/>
          </a:p>
        </p:txBody>
      </p:sp>
    </p:spTree>
    <p:extLst>
      <p:ext uri="{BB962C8B-B14F-4D97-AF65-F5344CB8AC3E}">
        <p14:creationId xmlns:p14="http://schemas.microsoft.com/office/powerpoint/2010/main" xmlns="" val="115548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D57A0F7-CDB4-4F6A-B18D-3ABB9F50F033}" type="datetime1">
              <a:rPr lang="en-US"/>
              <a:pPr/>
              <a:t>6/14/2013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28EB3D7-A1C6-4923-9C10-2C95D79EE73E}" type="slidenum">
              <a:rPr lang="en-US"/>
              <a:pPr/>
              <a:t>‹#›</a:t>
            </a:fld>
            <a:endParaRPr lang="en-US" dirty="0"/>
          </a:p>
        </p:txBody>
      </p:sp>
    </p:spTree>
    <p:extLst>
      <p:ext uri="{BB962C8B-B14F-4D97-AF65-F5344CB8AC3E}">
        <p14:creationId xmlns:p14="http://schemas.microsoft.com/office/powerpoint/2010/main" xmlns="" val="3124814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6FACF68A-059A-4F0E-BAF6-71835AD39F62}"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9B074E75-29D9-4A7F-8628-F90A554F7E83}"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a:lstStyle/>
          <a:p>
            <a:fld id="{F5054329-27D7-490F-9FCE-0DDCE119ED2E}"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BF8DC3EF-8B18-4482-AE1F-2BE6337500FD}"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9C099980-5926-4430-AA3F-E525AE131F5C}"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824DBFD3-23BA-4C51-8A74-AD77B4801385}" type="slidenum">
              <a:rPr lang="en-US"/>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83620AC5-C915-4C42-8B5D-B75A929B9B89}" type="slidenum">
              <a:rPr lang="en-US"/>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CB73613D-D82D-4498-9D9B-D40A50D26752}" type="slidenum">
              <a:rPr lang="en-US"/>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B0764401-424F-4184-A613-36A8DD02CAAE}" type="slidenum">
              <a:rPr lang="en-US"/>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E45E3CD4-FCC2-4B0E-92D8-758376012B9D}" type="slidenum">
              <a:rPr lang="en-US"/>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DCFD3B29-CF41-4A1E-8D4C-6572358298FB}" type="slidenum">
              <a:rPr lang="en-US"/>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FBBB7E6C-C4F1-4A8C-9AF6-6E577B67955E}"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CB73613D-D82D-4498-9D9B-D40A50D26752}" type="slidenum">
              <a:rPr lang="en-US"/>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027A1B7C-CEA2-42C4-A3E4-26B1C1EC1612}" type="slidenum">
              <a:rPr lang="en-US"/>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A23B56F-D130-4E6B-9779-CAB10EADCBFD}" type="slidenum">
              <a:rPr lang="en-US"/>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A23B56F-D130-4E6B-9779-CAB10EADCBFD}" type="slidenum">
              <a:rPr lang="en-US"/>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A23B56F-D130-4E6B-9779-CAB10EADCBFD}" type="slidenum">
              <a:rPr lang="en-US"/>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45AA6AA8-C427-4CF6-916F-4F21AE455108}" type="slidenum">
              <a:rPr lang="en-US"/>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099B6F49-E95F-419B-B2B1-42845EB1F0B0}" type="slidenum">
              <a:rPr lang="en-US"/>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027A1B7C-CEA2-42C4-A3E4-26B1C1EC1612}" type="slidenum">
              <a:rPr lang="en-US"/>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03652B3A-635E-4863-A840-2E3EC29C2E3F}"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D086563F-3D2D-4F0F-A80E-5EED743DDB57}"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23556" name="Slide Number Placeholder 3"/>
          <p:cNvSpPr>
            <a:spLocks noGrp="1"/>
          </p:cNvSpPr>
          <p:nvPr>
            <p:ph type="sldNum" sz="quarter" idx="5"/>
          </p:nvPr>
        </p:nvSpPr>
        <p:spPr bwMode="auto">
          <a:noFill/>
          <a:ln>
            <a:miter lim="800000"/>
            <a:headEnd/>
            <a:tailEnd/>
          </a:ln>
        </p:spPr>
        <p:txBody>
          <a:bodyPr/>
          <a:lstStyle/>
          <a:p>
            <a:fld id="{1EB4FAC9-5FA4-4A79-9293-6F8F596C93D0}"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FBBB7E6C-C4F1-4A8C-9AF6-6E577B67955E}"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83620AC5-C915-4C42-8B5D-B75A929B9B89}"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6366FC02-7B01-478A-BC6A-898C0CF0724D}"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6F0C7796-E254-4E4A-A8DD-9DA6E1BC0267}"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p:oleObj spid="_x0000_s1138" name="Image" r:id="rId14" imgW="13714286" imgH="8584127" progId="">
              <p:embed/>
            </p:oleObj>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p:oleObj spid="_x0000_s1139" name="Image" r:id="rId15" imgW="13714286" imgH="1320635" progId="">
              <p:embed/>
            </p:oleObj>
          </a:graphicData>
        </a:graphic>
      </p:graphicFrame>
      <p:pic>
        <p:nvPicPr>
          <p:cNvPr id="1028" name="Picture 4" descr="EmergeGreen"/>
          <p:cNvPicPr>
            <a:picLocks noChangeAspect="1" noChangeArrowheads="1"/>
          </p:cNvPicPr>
          <p:nvPr userDrawn="1"/>
        </p:nvPicPr>
        <p:blipFill>
          <a:blip r:embed="rId16" cstate="email">
            <a:extLst>
              <a:ext uri="{28A0092B-C50C-407E-A947-70E740481C1C}">
                <a14:useLocalDpi xmlns:a14="http://schemas.microsoft.com/office/drawing/2010/main" xmlns="" val="0"/>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sM3nCV-OzQo"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youtu.be/FK8EFDdk7a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yamaha.com/musicproduction" TargetMode="External"/><Relationship Id="rId4" Type="http://schemas.openxmlformats.org/officeDocument/2006/relationships/hyperlink" Target="http://youtu.be/LJZhO4t8Gr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youtu.be/uheNY4jG7A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youtu.be/Wd1wvZvarF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www.yamaha.com/musicproduc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DoR08T26IP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youtu.be/7G7TJyZPKPo"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9ZePL6YJfC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youtu.be/6gvRRCHK0Ho"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www.yamaha.com/musicproduc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3MpK8XJG3j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1k_NwWc8Bmc"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hyperlink" Target="http://youtu.be/0GF_w3f6W28" TargetMode="External"/><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www.yamaha.com/musicproduc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hyperlink" Target="http://youtu.be/nvKyYeJJYw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www.yamaha.com/musicproduc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wFE2lVXYy7k" TargetMode="Externa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3CVBJ0FaCuU"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hyperlink" Target="http://youtu.be/io3BrAQl3so"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hyperlink" Target="http://www.yamaha.com/musicproduc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B9_zx4g6Uw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dU1xS07N-F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yamaha.com/musicproduction" TargetMode="External"/><Relationship Id="rId5" Type="http://schemas.openxmlformats.org/officeDocument/2006/relationships/hyperlink" Target="http://youtu.be/lCraOmeJf4o"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FMqM9ZiT9m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yamaha.com/musicproduction" TargetMode="External"/><Relationship Id="rId4" Type="http://schemas.openxmlformats.org/officeDocument/2006/relationships/hyperlink" Target="http://youtu.be/ZkNmnp7fJ9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yamaha.com/musicproduc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youtu.be/Zg8C7hIvdCc"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youtu.be/kRPEIo0LLH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yamaha.com/musicprod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81000" y="1371600"/>
            <a:ext cx="2743200" cy="1850065"/>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602941" y="3221665"/>
            <a:ext cx="3200400" cy="2314214"/>
          </a:xfrm>
          <a:prstGeom prst="rect">
            <a:avLst/>
          </a:prstGeom>
        </p:spPr>
      </p:pic>
      <p:sp>
        <p:nvSpPr>
          <p:cNvPr id="14338" name="Content Placeholder 1"/>
          <p:cNvSpPr>
            <a:spLocks noGrp="1"/>
          </p:cNvSpPr>
          <p:nvPr>
            <p:ph sz="quarter" idx="4294967295"/>
          </p:nvPr>
        </p:nvSpPr>
        <p:spPr bwMode="auto">
          <a:xfrm>
            <a:off x="3505200" y="1600200"/>
            <a:ext cx="5334000" cy="1191732"/>
          </a:xfrm>
          <a:prstGeom prst="rect">
            <a:avLst/>
          </a:prstGeom>
          <a:noFill/>
          <a:ln>
            <a:miter lim="800000"/>
            <a:headEnd/>
            <a:tailEnd/>
          </a:ln>
        </p:spPr>
        <p:txBody>
          <a:bodyPr/>
          <a:lstStyle/>
          <a:p>
            <a:pPr marL="0" indent="0">
              <a:buNone/>
            </a:pPr>
            <a:r>
              <a:rPr lang="en-US" i="1" dirty="0" smtClean="0"/>
              <a:t>… </a:t>
            </a:r>
            <a:r>
              <a:rPr lang="en-US" i="1" dirty="0"/>
              <a:t>refers to the electronic instructions that govern a computer’s actions to provide a computing service</a:t>
            </a:r>
            <a:r>
              <a:rPr lang="en-US" i="1" dirty="0" smtClean="0"/>
              <a:t>.</a:t>
            </a:r>
            <a:endParaRPr lang="en-US" i="1" dirty="0"/>
          </a:p>
        </p:txBody>
      </p:sp>
      <p:sp>
        <p:nvSpPr>
          <p:cNvPr id="14339"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1588" eaLnBrk="1" hangingPunct="1">
              <a:buFontTx/>
              <a:buNone/>
            </a:pPr>
            <a:r>
              <a:rPr lang="en-US" sz="6600" b="1" dirty="0" smtClean="0">
                <a:solidFill>
                  <a:srgbClr val="00AFD7"/>
                </a:solidFill>
                <a:latin typeface="Calibri" charset="0"/>
              </a:rPr>
              <a:t>Software</a:t>
            </a:r>
          </a:p>
        </p:txBody>
      </p:sp>
      <p:graphicFrame>
        <p:nvGraphicFramePr>
          <p:cNvPr id="9" name="Table 8"/>
          <p:cNvGraphicFramePr>
            <a:graphicFrameLocks noGrp="1"/>
          </p:cNvGraphicFramePr>
          <p:nvPr>
            <p:extLst>
              <p:ext uri="{D42A27DB-BD31-4B8C-83A1-F6EECF244321}">
                <p14:modId xmlns:p14="http://schemas.microsoft.com/office/powerpoint/2010/main" xmlns="" val="866405055"/>
              </p:ext>
            </p:extLst>
          </p:nvPr>
        </p:nvGraphicFramePr>
        <p:xfrm>
          <a:off x="381000" y="4965974"/>
          <a:ext cx="4978400" cy="1005840"/>
        </p:xfrm>
        <a:graphic>
          <a:graphicData uri="http://schemas.openxmlformats.org/drawingml/2006/table">
            <a:tbl>
              <a:tblPr>
                <a:tableStyleId>{5C22544A-7EE6-4342-B048-85BDC9FD1C3A}</a:tableStyleId>
              </a:tblPr>
              <a:tblGrid>
                <a:gridCol w="2603500"/>
                <a:gridCol w="2374900"/>
              </a:tblGrid>
              <a:tr h="320040">
                <a:tc gridSpan="2">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Software Development</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Application Software</a:t>
                      </a:r>
                      <a:endParaRPr lang="en-US" b="0" dirty="0" smtClean="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System Software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Managing</a:t>
                      </a:r>
                      <a:r>
                        <a:rPr lang="en-US" baseline="0" dirty="0" smtClean="0"/>
                        <a:t> Software</a:t>
                      </a:r>
                      <a:endParaRPr lang="en-US" dirty="0" smtClean="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a:t>
            </a:r>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10 Best Android Apps</a:t>
            </a:r>
            <a:endParaRPr lang="en-US" sz="1000" u="sng" dirty="0">
              <a:hlinkClick r:id="rId6"/>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ext Placeholder 1"/>
          <p:cNvSpPr>
            <a:spLocks noGrp="1"/>
          </p:cNvSpPr>
          <p:nvPr>
            <p:ph type="body" sz="half" idx="4294967295"/>
          </p:nvPr>
        </p:nvSpPr>
        <p:spPr bwMode="auto">
          <a:xfrm>
            <a:off x="457200" y="1524000"/>
            <a:ext cx="3657600" cy="1600200"/>
          </a:xfrm>
          <a:prstGeom prst="rect">
            <a:avLst/>
          </a:prstGeom>
          <a:noFill/>
          <a:ln>
            <a:miter lim="800000"/>
            <a:headEnd/>
            <a:tailEnd/>
          </a:ln>
        </p:spPr>
        <p:txBody>
          <a:bodyPr/>
          <a:lstStyle/>
          <a:p>
            <a:pPr marL="0" indent="0">
              <a:buNone/>
            </a:pPr>
            <a:r>
              <a:rPr lang="en-US" sz="2000" dirty="0"/>
              <a:t>A </a:t>
            </a:r>
            <a:r>
              <a:rPr lang="en-US" sz="2000" b="1" dirty="0"/>
              <a:t>user interface</a:t>
            </a:r>
            <a:r>
              <a:rPr lang="en-US" sz="2000" dirty="0"/>
              <a:t> (UI) allows one or more people to have access to and command of a computer system or computer software.</a:t>
            </a:r>
          </a:p>
        </p:txBody>
      </p:sp>
      <p:sp>
        <p:nvSpPr>
          <p:cNvPr id="47111" name="Text Placeholder 7"/>
          <p:cNvSpPr>
            <a:spLocks noGrp="1"/>
          </p:cNvSpPr>
          <p:nvPr>
            <p:ph type="body" sz="half" idx="4294967295"/>
          </p:nvPr>
        </p:nvSpPr>
        <p:spPr bwMode="auto">
          <a:xfrm>
            <a:off x="457200" y="3581400"/>
            <a:ext cx="3657600" cy="1981200"/>
          </a:xfrm>
          <a:prstGeom prst="rect">
            <a:avLst/>
          </a:prstGeom>
          <a:solidFill>
            <a:srgbClr val="65AA3B">
              <a:alpha val="20000"/>
            </a:srgbClr>
          </a:solidFill>
          <a:ln>
            <a:miter lim="800000"/>
            <a:headEnd/>
            <a:tailEnd/>
          </a:ln>
        </p:spPr>
        <p:txBody>
          <a:bodyPr/>
          <a:lstStyle/>
          <a:p>
            <a:pPr marL="0" indent="0" algn="ctr">
              <a:buNone/>
            </a:pPr>
            <a:r>
              <a:rPr lang="en-US" sz="2000" dirty="0">
                <a:latin typeface="Arial" pitchFamily="34" charset="0"/>
                <a:cs typeface="Arial" pitchFamily="34" charset="0"/>
              </a:rPr>
              <a:t>One of the most important functions of any operating system is providing a user </a:t>
            </a:r>
            <a:r>
              <a:rPr lang="en-US" sz="2000" dirty="0" smtClean="0">
                <a:latin typeface="Arial" pitchFamily="34" charset="0"/>
                <a:cs typeface="Arial" pitchFamily="34" charset="0"/>
              </a:rPr>
              <a:t>interface. </a:t>
            </a:r>
            <a:r>
              <a:rPr lang="en-US" sz="2000" dirty="0">
                <a:latin typeface="Arial" pitchFamily="34" charset="0"/>
                <a:cs typeface="Arial" pitchFamily="34" charset="0"/>
              </a:rPr>
              <a:t>The user interface defines the computing experience for the user.</a:t>
            </a:r>
          </a:p>
        </p:txBody>
      </p:sp>
      <p:sp>
        <p:nvSpPr>
          <p:cNvPr id="47112" name="Title 9"/>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2900" eaLnBrk="1" hangingPunct="1"/>
            <a:r>
              <a:rPr lang="en-US" sz="4000" dirty="0" smtClean="0"/>
              <a:t>User Interface</a:t>
            </a:r>
          </a:p>
        </p:txBody>
      </p:sp>
      <p:sp>
        <p:nvSpPr>
          <p:cNvPr id="11" name="Text Box 7"/>
          <p:cNvSpPr txBox="1">
            <a:spLocks noChangeArrowheads="1"/>
          </p:cNvSpPr>
          <p:nvPr/>
        </p:nvSpPr>
        <p:spPr bwMode="auto">
          <a:xfrm>
            <a:off x="4572000" y="5715000"/>
            <a:ext cx="4343400" cy="646331"/>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BlackBerry Flow &amp; Peek</a:t>
            </a:r>
            <a:endParaRPr lang="en-US" sz="1000" u="sng" dirty="0" smtClean="0"/>
          </a:p>
          <a:p>
            <a:pPr algn="r"/>
            <a:r>
              <a:rPr lang="en-US" sz="1000" u="sng" dirty="0" smtClean="0">
                <a:hlinkClick r:id="rId4"/>
              </a:rPr>
              <a:t>Video: Ubuntu for Phones vs Android Jelly Bean</a:t>
            </a:r>
            <a:endParaRPr lang="en-US" sz="1000" u="sng" dirty="0">
              <a:hlinkClick r:id="rId5"/>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User Interface</a:t>
            </a:r>
          </a:p>
        </p:txBody>
      </p:sp>
      <p:pic>
        <p:nvPicPr>
          <p:cNvPr id="3074" name="Picture 2" descr="G:\Pages\Images\03 SoftwareImages\C03.02.03_14267292 sized.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94094" y="1905953"/>
            <a:ext cx="4572000" cy="30460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ext Placeholder 1"/>
          <p:cNvSpPr>
            <a:spLocks noGrp="1"/>
          </p:cNvSpPr>
          <p:nvPr>
            <p:ph type="body" sz="half" idx="4294967295"/>
          </p:nvPr>
        </p:nvSpPr>
        <p:spPr bwMode="auto">
          <a:xfrm>
            <a:off x="475129" y="2001670"/>
            <a:ext cx="4096871" cy="1331119"/>
          </a:xfrm>
          <a:prstGeom prst="rect">
            <a:avLst/>
          </a:prstGeom>
          <a:noFill/>
          <a:ln>
            <a:miter lim="800000"/>
            <a:headEnd/>
            <a:tailEnd/>
          </a:ln>
        </p:spPr>
        <p:txBody>
          <a:bodyPr/>
          <a:lstStyle/>
          <a:p>
            <a:pPr marL="0" indent="0">
              <a:buNone/>
            </a:pPr>
            <a:r>
              <a:rPr lang="en-US" sz="2000" b="1" dirty="0"/>
              <a:t>File management</a:t>
            </a:r>
            <a:r>
              <a:rPr lang="en-US" sz="2000" dirty="0"/>
              <a:t> refers to the physical and logical storage system and practices provided for managing data on a computer.</a:t>
            </a:r>
          </a:p>
        </p:txBody>
      </p:sp>
      <p:sp>
        <p:nvSpPr>
          <p:cNvPr id="49158" name="Title 9"/>
          <p:cNvSpPr>
            <a:spLocks noGrp="1"/>
          </p:cNvSpPr>
          <p:nvPr>
            <p:ph type="title" idx="4294967295"/>
          </p:nvPr>
        </p:nvSpPr>
        <p:spPr bwMode="auto">
          <a:xfrm>
            <a:off x="-19050" y="457200"/>
            <a:ext cx="9163050" cy="715962"/>
          </a:xfrm>
          <a:prstGeom prst="rect">
            <a:avLst/>
          </a:prstGeom>
          <a:noFill/>
          <a:ln>
            <a:miter lim="800000"/>
            <a:headEnd/>
            <a:tailEnd/>
          </a:ln>
        </p:spPr>
        <p:txBody>
          <a:bodyPr/>
          <a:lstStyle/>
          <a:p>
            <a:pPr marL="342900" eaLnBrk="1" hangingPunct="1"/>
            <a:r>
              <a:rPr lang="en-US" sz="4000" dirty="0" smtClean="0"/>
              <a:t>File Management</a:t>
            </a:r>
          </a:p>
        </p:txBody>
      </p:sp>
      <p:sp>
        <p:nvSpPr>
          <p:cNvPr id="18" name="Text Placeholder 7"/>
          <p:cNvSpPr txBox="1">
            <a:spLocks/>
          </p:cNvSpPr>
          <p:nvPr/>
        </p:nvSpPr>
        <p:spPr bwMode="auto">
          <a:xfrm>
            <a:off x="475129" y="4253983"/>
            <a:ext cx="8230138" cy="1295400"/>
          </a:xfrm>
          <a:prstGeom prst="rect">
            <a:avLst/>
          </a:prstGeom>
          <a:solidFill>
            <a:srgbClr val="65AA3B">
              <a:alpha val="20000"/>
            </a:srgbClr>
          </a:solidFill>
          <a:ln>
            <a:miter lim="800000"/>
            <a:headEnd/>
            <a:tailEnd/>
          </a:ln>
        </p:spPr>
        <p:txBody>
          <a:bodyPr/>
          <a:lstStyle/>
          <a:p>
            <a:pPr algn="ctr"/>
            <a:r>
              <a:rPr lang="en-US" sz="2000" dirty="0" smtClean="0"/>
              <a:t>When </a:t>
            </a:r>
            <a:r>
              <a:rPr lang="en-US" sz="2000" dirty="0"/>
              <a:t>you save a file to your hard drive or flash drive, or burn it to a CD or DVD, the operating system finds space on the device to store the file in an efficient manner and records the location so the file can be accessed</a:t>
            </a:r>
            <a:r>
              <a:rPr lang="en-US" sz="2000" dirty="0" smtClean="0"/>
              <a:t>.</a:t>
            </a:r>
            <a:endParaRPr lang="en-US" sz="2000" dirty="0"/>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File Management</a:t>
            </a:r>
          </a:p>
        </p:txBody>
      </p:sp>
      <p:pic>
        <p:nvPicPr>
          <p:cNvPr id="4098" name="Picture 2" descr="G:\Pages\Images\03 SoftwareImages\C03.02.04b sized.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73706" y="1246092"/>
            <a:ext cx="3913632" cy="28422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err="1" smtClean="0">
                <a:hlinkClick r:id="rId4"/>
              </a:rPr>
              <a:t>Video:Windows</a:t>
            </a:r>
            <a:r>
              <a:rPr lang="en-US" sz="1000" u="sng" dirty="0" smtClean="0">
                <a:hlinkClick r:id="rId4"/>
              </a:rPr>
              <a:t> 8 File Management</a:t>
            </a:r>
            <a:endParaRPr lang="en-US" sz="1000" u="sng"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Title 6"/>
          <p:cNvSpPr>
            <a:spLocks noGrp="1"/>
          </p:cNvSpPr>
          <p:nvPr>
            <p:ph type="title" idx="4294967295"/>
          </p:nvPr>
        </p:nvSpPr>
        <p:spPr bwMode="auto">
          <a:xfrm>
            <a:off x="0" y="457200"/>
            <a:ext cx="9182100" cy="715962"/>
          </a:xfrm>
          <a:prstGeom prst="rect">
            <a:avLst/>
          </a:prstGeom>
          <a:noFill/>
          <a:ln>
            <a:miter lim="800000"/>
            <a:headEnd/>
            <a:tailEnd/>
          </a:ln>
        </p:spPr>
        <p:txBody>
          <a:bodyPr/>
          <a:lstStyle/>
          <a:p>
            <a:pPr marL="342900" eaLnBrk="1" hangingPunct="1"/>
            <a:r>
              <a:rPr lang="en-US" sz="4000" dirty="0" smtClean="0"/>
              <a:t>Microsoft Windows</a:t>
            </a:r>
          </a:p>
        </p:txBody>
      </p:sp>
      <p:sp>
        <p:nvSpPr>
          <p:cNvPr id="413701" name="Text Placeholder 7"/>
          <p:cNvSpPr>
            <a:spLocks noGrp="1"/>
          </p:cNvSpPr>
          <p:nvPr>
            <p:ph type="body" sz="half" idx="4294967295"/>
          </p:nvPr>
        </p:nvSpPr>
        <p:spPr bwMode="auto">
          <a:xfrm>
            <a:off x="5943600" y="1726266"/>
            <a:ext cx="2743200" cy="1524000"/>
          </a:xfrm>
          <a:prstGeom prst="rect">
            <a:avLst/>
          </a:prstGeom>
          <a:noFill/>
          <a:ln>
            <a:miter lim="800000"/>
            <a:headEnd/>
            <a:tailEnd/>
          </a:ln>
        </p:spPr>
        <p:txBody>
          <a:bodyPr/>
          <a:lstStyle/>
          <a:p>
            <a:pPr marL="0" indent="0">
              <a:buNone/>
            </a:pPr>
            <a:r>
              <a:rPr lang="en-US" sz="2000" b="1" dirty="0"/>
              <a:t>Microsoft Windows</a:t>
            </a:r>
            <a:r>
              <a:rPr lang="en-US" sz="2000" dirty="0"/>
              <a:t> is the most popular operating system for personal computers.</a:t>
            </a:r>
          </a:p>
        </p:txBody>
      </p:sp>
      <p:sp>
        <p:nvSpPr>
          <p:cNvPr id="7" name="Text Placeholder 7"/>
          <p:cNvSpPr txBox="1">
            <a:spLocks/>
          </p:cNvSpPr>
          <p:nvPr/>
        </p:nvSpPr>
        <p:spPr bwMode="auto">
          <a:xfrm>
            <a:off x="5943600" y="3478866"/>
            <a:ext cx="2743200" cy="2007534"/>
          </a:xfrm>
          <a:prstGeom prst="rect">
            <a:avLst/>
          </a:prstGeom>
          <a:solidFill>
            <a:srgbClr val="65AA3B">
              <a:alpha val="20000"/>
            </a:srgbClr>
          </a:solidFill>
          <a:ln>
            <a:miter lim="800000"/>
            <a:headEnd/>
            <a:tailEnd/>
          </a:ln>
        </p:spPr>
        <p:txBody>
          <a:bodyPr/>
          <a:lstStyle/>
          <a:p>
            <a:pPr algn="ctr"/>
            <a:r>
              <a:rPr lang="en-US" sz="2000" dirty="0"/>
              <a:t>Microsoft Windows runs on roughly 82% of all </a:t>
            </a:r>
            <a:r>
              <a:rPr lang="en-US" sz="2000" dirty="0" smtClean="0"/>
              <a:t>personal computers. It </a:t>
            </a:r>
            <a:r>
              <a:rPr lang="en-US" sz="2000" dirty="0"/>
              <a:t>is useful for everyone to be fluent in its use.</a:t>
            </a:r>
          </a:p>
        </p:txBody>
      </p:sp>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Windows 8 Demo</a:t>
            </a:r>
            <a:endParaRPr lang="en-US" sz="1000" u="sng" dirty="0">
              <a:hlinkClick r:id="rId4"/>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Microsoft Windows</a:t>
            </a:r>
          </a:p>
        </p:txBody>
      </p:sp>
      <p:pic>
        <p:nvPicPr>
          <p:cNvPr id="5122" name="Picture 2" descr="G:\Pages\Images\03 SoftwareImages\C03.02.05 sized.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19953" y="2143125"/>
            <a:ext cx="4572000" cy="25717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ext Placeholder 1"/>
          <p:cNvSpPr>
            <a:spLocks noGrp="1"/>
          </p:cNvSpPr>
          <p:nvPr>
            <p:ph type="body" sz="half" idx="4294967295"/>
          </p:nvPr>
        </p:nvSpPr>
        <p:spPr bwMode="auto">
          <a:xfrm>
            <a:off x="457200" y="1447108"/>
            <a:ext cx="8305800" cy="533400"/>
          </a:xfrm>
          <a:prstGeom prst="rect">
            <a:avLst/>
          </a:prstGeom>
          <a:noFill/>
          <a:ln>
            <a:miter lim="800000"/>
            <a:headEnd/>
            <a:tailEnd/>
          </a:ln>
        </p:spPr>
        <p:txBody>
          <a:bodyPr/>
          <a:lstStyle/>
          <a:p>
            <a:pPr marL="0" indent="0">
              <a:buNone/>
            </a:pPr>
            <a:r>
              <a:rPr lang="en-US" sz="2000" b="1" dirty="0"/>
              <a:t>Mac OS</a:t>
            </a:r>
            <a:r>
              <a:rPr lang="en-US" sz="2000" dirty="0"/>
              <a:t> is the native operating system for Apple PCs.</a:t>
            </a:r>
          </a:p>
        </p:txBody>
      </p:sp>
      <p:sp>
        <p:nvSpPr>
          <p:cNvPr id="53254" name="Title 7"/>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7663" eaLnBrk="1" hangingPunct="1"/>
            <a:r>
              <a:rPr lang="en-US" sz="4000" dirty="0" smtClean="0"/>
              <a:t>Mac OS</a:t>
            </a:r>
          </a:p>
        </p:txBody>
      </p:sp>
      <p:sp>
        <p:nvSpPr>
          <p:cNvPr id="53256" name="Text Placeholder 13"/>
          <p:cNvSpPr txBox="1">
            <a:spLocks/>
          </p:cNvSpPr>
          <p:nvPr/>
        </p:nvSpPr>
        <p:spPr bwMode="auto">
          <a:xfrm>
            <a:off x="457200" y="2797568"/>
            <a:ext cx="3657600" cy="1954306"/>
          </a:xfrm>
          <a:prstGeom prst="rect">
            <a:avLst/>
          </a:prstGeom>
          <a:solidFill>
            <a:srgbClr val="65AA3B">
              <a:alpha val="20000"/>
            </a:srgbClr>
          </a:solidFill>
          <a:ln w="9525">
            <a:noFill/>
            <a:miter lim="800000"/>
            <a:headEnd/>
            <a:tailEnd/>
          </a:ln>
        </p:spPr>
        <p:txBody>
          <a:bodyPr/>
          <a:lstStyle/>
          <a:p>
            <a:pPr algn="ctr" eaLnBrk="0" hangingPunct="0"/>
            <a:r>
              <a:rPr lang="en-US" sz="2000" dirty="0" smtClean="0"/>
              <a:t>The </a:t>
            </a:r>
            <a:r>
              <a:rPr lang="en-US" sz="2000" dirty="0"/>
              <a:t>most recent version of the Mac OS is called OS X Mountain Lion, and it is competitive with Windows 8 in terms of performance and capabilities</a:t>
            </a:r>
            <a:r>
              <a:rPr lang="en-US" sz="2000" dirty="0" smtClean="0"/>
              <a:t>.</a:t>
            </a:r>
            <a:endParaRPr lang="en-US" sz="2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141694" y="2600548"/>
            <a:ext cx="4572000" cy="2348346"/>
          </a:xfrm>
          <a:prstGeom prst="rect">
            <a:avLst/>
          </a:prstGeom>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Mac OS X Mountain Lion</a:t>
            </a:r>
            <a:endParaRPr lang="en-US" sz="1000" u="sng" dirty="0">
              <a:hlinkClick r:id="rId5"/>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Mac 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bwMode="auto">
          <a:xfrm>
            <a:off x="-10886" y="457200"/>
            <a:ext cx="9144000" cy="792162"/>
          </a:xfrm>
          <a:prstGeom prst="rect">
            <a:avLst/>
          </a:prstGeom>
          <a:noFill/>
          <a:ln>
            <a:miter lim="800000"/>
            <a:headEnd/>
            <a:tailEnd/>
          </a:ln>
        </p:spPr>
        <p:txBody>
          <a:bodyPr/>
          <a:lstStyle/>
          <a:p>
            <a:pPr marL="342900" eaLnBrk="1" hangingPunct="1"/>
            <a:r>
              <a:rPr lang="en-US" sz="4000" dirty="0" smtClean="0"/>
              <a:t>Linux</a:t>
            </a:r>
          </a:p>
        </p:txBody>
      </p:sp>
      <p:sp>
        <p:nvSpPr>
          <p:cNvPr id="55300" name="Rectangle 3"/>
          <p:cNvSpPr>
            <a:spLocks noGrp="1" noChangeArrowheads="1"/>
          </p:cNvSpPr>
          <p:nvPr>
            <p:ph type="body" idx="4294967295"/>
          </p:nvPr>
        </p:nvSpPr>
        <p:spPr bwMode="auto">
          <a:xfrm>
            <a:off x="476250" y="1371600"/>
            <a:ext cx="8286750" cy="762000"/>
          </a:xfrm>
          <a:prstGeom prst="rect">
            <a:avLst/>
          </a:prstGeom>
          <a:noFill/>
          <a:ln>
            <a:miter lim="800000"/>
            <a:headEnd/>
            <a:tailEnd/>
          </a:ln>
        </p:spPr>
        <p:txBody>
          <a:bodyPr/>
          <a:lstStyle/>
          <a:p>
            <a:pPr marL="0" indent="0">
              <a:buNone/>
            </a:pPr>
            <a:r>
              <a:rPr lang="en-US" sz="2000" b="1" dirty="0"/>
              <a:t>Linux</a:t>
            </a:r>
            <a:r>
              <a:rPr lang="en-US" sz="2000" dirty="0"/>
              <a:t> is a free, open-source operating system for PCs, servers, and other types of computers.</a:t>
            </a:r>
          </a:p>
        </p:txBody>
      </p:sp>
      <p:sp>
        <p:nvSpPr>
          <p:cNvPr id="444423" name="Text Box 7"/>
          <p:cNvSpPr txBox="1">
            <a:spLocks noChangeArrowheads="1"/>
          </p:cNvSpPr>
          <p:nvPr/>
        </p:nvSpPr>
        <p:spPr bwMode="auto">
          <a:xfrm>
            <a:off x="476250" y="2380684"/>
            <a:ext cx="3181350" cy="2862322"/>
          </a:xfrm>
          <a:prstGeom prst="rect">
            <a:avLst/>
          </a:prstGeom>
          <a:solidFill>
            <a:srgbClr val="65AA3B">
              <a:alpha val="20000"/>
            </a:srgbClr>
          </a:solidFill>
          <a:ln w="9525">
            <a:noFill/>
            <a:miter lim="800000"/>
            <a:headEnd/>
            <a:tailEnd/>
          </a:ln>
        </p:spPr>
        <p:txBody>
          <a:bodyPr wrap="square">
            <a:spAutoFit/>
          </a:bodyPr>
          <a:lstStyle/>
          <a:p>
            <a:pPr algn="ctr"/>
            <a:r>
              <a:rPr lang="en-US" sz="2000" dirty="0"/>
              <a:t>Linux is growing in popularity as a lightweight and </a:t>
            </a:r>
            <a:r>
              <a:rPr lang="en-US" sz="2000" dirty="0" smtClean="0"/>
              <a:t>inexpensive operating system </a:t>
            </a:r>
            <a:r>
              <a:rPr lang="en-US" sz="2000" dirty="0"/>
              <a:t>for </a:t>
            </a:r>
            <a:r>
              <a:rPr lang="en-US" sz="2000" dirty="0" smtClean="0"/>
              <a:t>mobile computing devices </a:t>
            </a:r>
            <a:r>
              <a:rPr lang="en-US" sz="2000" dirty="0"/>
              <a:t>such as netbooks, tablets, and smart phones. Google’s Android OS is based on Linux.</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191000" y="2097345"/>
            <a:ext cx="4572000" cy="3429000"/>
          </a:xfrm>
          <a:prstGeom prst="rect">
            <a:avLst/>
          </a:prstGeom>
        </p:spPr>
      </p:pic>
      <p:sp>
        <p:nvSpPr>
          <p:cNvPr id="9" name="Text Box 7"/>
          <p:cNvSpPr txBox="1">
            <a:spLocks noChangeArrowheads="1"/>
          </p:cNvSpPr>
          <p:nvPr/>
        </p:nvSpPr>
        <p:spPr bwMode="auto">
          <a:xfrm>
            <a:off x="4572000" y="5715000"/>
            <a:ext cx="4343400" cy="646331"/>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Linux vs Windows</a:t>
            </a:r>
            <a:endParaRPr lang="en-US" sz="1000" u="sng" dirty="0" smtClean="0"/>
          </a:p>
          <a:p>
            <a:pPr algn="r"/>
            <a:r>
              <a:rPr lang="en-US" sz="1000" u="sng" dirty="0" smtClean="0">
                <a:hlinkClick r:id="rId4"/>
              </a:rPr>
              <a:t>Video: Ubuntu Touch is a touch of class</a:t>
            </a:r>
            <a:endParaRPr lang="en-US" sz="1000" u="sng" dirty="0">
              <a:hlinkClick r:id="rId5"/>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Linux</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bwMode="auto">
          <a:xfrm>
            <a:off x="0" y="457200"/>
            <a:ext cx="9176657" cy="792162"/>
          </a:xfrm>
          <a:prstGeom prst="rect">
            <a:avLst/>
          </a:prstGeom>
          <a:noFill/>
          <a:ln>
            <a:miter lim="800000"/>
            <a:headEnd/>
            <a:tailEnd/>
          </a:ln>
        </p:spPr>
        <p:txBody>
          <a:bodyPr/>
          <a:lstStyle/>
          <a:p>
            <a:pPr marL="342900" eaLnBrk="1" hangingPunct="1"/>
            <a:r>
              <a:rPr lang="en-US" sz="4000" dirty="0" smtClean="0"/>
              <a:t>Virtual Machine Software</a:t>
            </a:r>
          </a:p>
        </p:txBody>
      </p:sp>
      <p:sp>
        <p:nvSpPr>
          <p:cNvPr id="56324" name="Rectangle 3"/>
          <p:cNvSpPr>
            <a:spLocks noGrp="1" noChangeArrowheads="1"/>
          </p:cNvSpPr>
          <p:nvPr>
            <p:ph type="body" idx="4294967295"/>
          </p:nvPr>
        </p:nvSpPr>
        <p:spPr bwMode="auto">
          <a:xfrm>
            <a:off x="457200" y="1990725"/>
            <a:ext cx="3657600" cy="2533650"/>
          </a:xfrm>
          <a:prstGeom prst="rect">
            <a:avLst/>
          </a:prstGeom>
          <a:noFill/>
          <a:ln>
            <a:miter lim="800000"/>
            <a:headEnd/>
            <a:tailEnd/>
          </a:ln>
        </p:spPr>
        <p:txBody>
          <a:bodyPr/>
          <a:lstStyle/>
          <a:p>
            <a:pPr marL="0" indent="0">
              <a:buNone/>
            </a:pPr>
            <a:r>
              <a:rPr lang="en-US" sz="2000" b="1" dirty="0"/>
              <a:t>Virtual machine software</a:t>
            </a:r>
            <a:r>
              <a:rPr lang="en-US" sz="2000" dirty="0"/>
              <a:t>, also referred to as </a:t>
            </a:r>
            <a:r>
              <a:rPr lang="en-US" sz="2000" b="1" dirty="0"/>
              <a:t>virtualization software</a:t>
            </a:r>
            <a:r>
              <a:rPr lang="en-US" sz="2000" dirty="0"/>
              <a:t>, allows one operating system to run on top of another by creating a virtual machine on which the guest operating system can run. </a:t>
            </a:r>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114800" y="1828800"/>
            <a:ext cx="4572000" cy="2857500"/>
          </a:xfrm>
          <a:prstGeom prst="rect">
            <a:avLst/>
          </a:prstGeom>
        </p:spPr>
      </p:pic>
      <p:sp>
        <p:nvSpPr>
          <p:cNvPr id="6" name="Text Placeholder 5"/>
          <p:cNvSpPr txBox="1">
            <a:spLocks/>
          </p:cNvSpPr>
          <p:nvPr/>
        </p:nvSpPr>
        <p:spPr bwMode="auto">
          <a:xfrm>
            <a:off x="457200" y="6248400"/>
            <a:ext cx="6096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Virtual Machine Software</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Seamless Windows 8 on Mac</a:t>
            </a:r>
            <a:endParaRPr lang="en-US" sz="1000" u="sng" dirty="0">
              <a:hlinkClick r:id="rId4"/>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idx="4294967295"/>
          </p:nvPr>
        </p:nvSpPr>
        <p:spPr bwMode="auto">
          <a:xfrm>
            <a:off x="-1" y="457200"/>
            <a:ext cx="9122229" cy="715962"/>
          </a:xfrm>
          <a:prstGeom prst="rect">
            <a:avLst/>
          </a:prstGeom>
          <a:noFill/>
          <a:ln>
            <a:miter lim="800000"/>
            <a:headEnd/>
            <a:tailEnd/>
          </a:ln>
        </p:spPr>
        <p:txBody>
          <a:bodyPr/>
          <a:lstStyle/>
          <a:p>
            <a:pPr marL="342900" eaLnBrk="1" hangingPunct="1"/>
            <a:r>
              <a:rPr lang="en-US" sz="4000" dirty="0" smtClean="0"/>
              <a:t>Mobile Operating Systems</a:t>
            </a:r>
          </a:p>
        </p:txBody>
      </p:sp>
      <p:sp>
        <p:nvSpPr>
          <p:cNvPr id="445448" name="Text Box 8"/>
          <p:cNvSpPr txBox="1">
            <a:spLocks noChangeArrowheads="1"/>
          </p:cNvSpPr>
          <p:nvPr/>
        </p:nvSpPr>
        <p:spPr bwMode="auto">
          <a:xfrm>
            <a:off x="457200" y="2042690"/>
            <a:ext cx="2362200" cy="2862322"/>
          </a:xfrm>
          <a:prstGeom prst="rect">
            <a:avLst/>
          </a:prstGeom>
          <a:noFill/>
          <a:ln w="9525">
            <a:noFill/>
            <a:miter lim="800000"/>
            <a:headEnd/>
            <a:tailEnd/>
          </a:ln>
        </p:spPr>
        <p:txBody>
          <a:bodyPr wrap="square">
            <a:spAutoFit/>
          </a:bodyPr>
          <a:lstStyle/>
          <a:p>
            <a:r>
              <a:rPr lang="en-US" sz="2000" b="1" dirty="0"/>
              <a:t>Mobile operating systems</a:t>
            </a:r>
            <a:r>
              <a:rPr lang="en-US" sz="2000" dirty="0"/>
              <a:t> are lightweight operating systems designed for mobile devices such as smart phones and tablets.</a:t>
            </a:r>
          </a:p>
        </p:txBody>
      </p:sp>
      <p:sp>
        <p:nvSpPr>
          <p:cNvPr id="57351" name="Text Box 12"/>
          <p:cNvSpPr txBox="1">
            <a:spLocks noChangeArrowheads="1"/>
          </p:cNvSpPr>
          <p:nvPr/>
        </p:nvSpPr>
        <p:spPr bwMode="auto">
          <a:xfrm>
            <a:off x="5715000" y="2042690"/>
            <a:ext cx="2895600" cy="2862322"/>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a:t>Today’s mobile phones have </a:t>
            </a:r>
            <a:r>
              <a:rPr lang="en-US" sz="2000" dirty="0" smtClean="0"/>
              <a:t>become </a:t>
            </a:r>
            <a:r>
              <a:rPr lang="en-US" sz="2000" dirty="0"/>
              <a:t>information and entertainment centers—handheld computers with access to the </a:t>
            </a:r>
            <a:r>
              <a:rPr lang="en-US" sz="2000" dirty="0" smtClean="0"/>
              <a:t>Internet </a:t>
            </a:r>
            <a:r>
              <a:rPr lang="en-US" sz="2000" dirty="0"/>
              <a:t>and hundreds of thousands of software applications. </a:t>
            </a:r>
          </a:p>
        </p:txBody>
      </p:sp>
      <p:sp>
        <p:nvSpPr>
          <p:cNvPr id="9" name="Text Placeholder 5"/>
          <p:cNvSpPr txBox="1">
            <a:spLocks/>
          </p:cNvSpPr>
          <p:nvPr/>
        </p:nvSpPr>
        <p:spPr bwMode="auto">
          <a:xfrm>
            <a:off x="457200" y="6248400"/>
            <a:ext cx="6705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Mobile Operating Systems</a:t>
            </a:r>
          </a:p>
        </p:txBody>
      </p:sp>
      <p:pic>
        <p:nvPicPr>
          <p:cNvPr id="6146" name="Picture 2" descr="G:\Pages\Images\03 SoftwareImages\C03.02.09a_D2GDH1 sized.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908151" y="1641777"/>
            <a:ext cx="1280160" cy="154708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G:\Pages\Images\03 SoftwareImages\C03.02.09b_21718054 sized.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219687" y="2680100"/>
            <a:ext cx="1030045" cy="167720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G:\Pages\Images\03 SoftwareImages\C03.02.09c_27822769 sized.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91031" y="3809999"/>
            <a:ext cx="914400" cy="15111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bwMode="auto">
          <a:xfrm>
            <a:off x="0" y="481467"/>
            <a:ext cx="9144000" cy="792162"/>
          </a:xfrm>
          <a:prstGeom prst="rect">
            <a:avLst/>
          </a:prstGeom>
          <a:noFill/>
          <a:ln>
            <a:miter lim="800000"/>
            <a:headEnd/>
            <a:tailEnd/>
          </a:ln>
        </p:spPr>
        <p:txBody>
          <a:bodyPr/>
          <a:lstStyle/>
          <a:p>
            <a:pPr marL="342900" eaLnBrk="1" hangingPunct="1"/>
            <a:r>
              <a:rPr lang="en-US" dirty="0" smtClean="0"/>
              <a:t>Industrial Operating Systems</a:t>
            </a:r>
          </a:p>
        </p:txBody>
      </p:sp>
      <p:sp>
        <p:nvSpPr>
          <p:cNvPr id="58373" name="Text Box 6"/>
          <p:cNvSpPr txBox="1">
            <a:spLocks noChangeArrowheads="1"/>
          </p:cNvSpPr>
          <p:nvPr/>
        </p:nvSpPr>
        <p:spPr bwMode="auto">
          <a:xfrm>
            <a:off x="3657600" y="1905000"/>
            <a:ext cx="4984376" cy="707886"/>
          </a:xfrm>
          <a:prstGeom prst="rect">
            <a:avLst/>
          </a:prstGeom>
          <a:noFill/>
          <a:ln w="9525">
            <a:noFill/>
            <a:miter lim="800000"/>
            <a:headEnd/>
            <a:tailEnd/>
          </a:ln>
        </p:spPr>
        <p:txBody>
          <a:bodyPr wrap="square">
            <a:spAutoFit/>
          </a:bodyPr>
          <a:lstStyle/>
          <a:p>
            <a:r>
              <a:rPr lang="en-US" sz="2000" b="1" dirty="0"/>
              <a:t>Industrial operating systems</a:t>
            </a:r>
            <a:r>
              <a:rPr lang="en-US" sz="2000" dirty="0"/>
              <a:t> control large networked systems and servers.</a:t>
            </a:r>
          </a:p>
        </p:txBody>
      </p:sp>
      <p:sp>
        <p:nvSpPr>
          <p:cNvPr id="446473" name="Text Box 9"/>
          <p:cNvSpPr txBox="1">
            <a:spLocks noChangeArrowheads="1"/>
          </p:cNvSpPr>
          <p:nvPr/>
        </p:nvSpPr>
        <p:spPr bwMode="auto">
          <a:xfrm>
            <a:off x="3657600" y="2971800"/>
            <a:ext cx="4984376" cy="1938992"/>
          </a:xfrm>
          <a:prstGeom prst="rect">
            <a:avLst/>
          </a:prstGeom>
          <a:solidFill>
            <a:srgbClr val="65AA3B">
              <a:alpha val="20000"/>
            </a:srgbClr>
          </a:solidFill>
          <a:ln w="9525">
            <a:noFill/>
            <a:miter lim="800000"/>
            <a:headEnd/>
            <a:tailEnd/>
          </a:ln>
        </p:spPr>
        <p:txBody>
          <a:bodyPr wrap="square">
            <a:spAutoFit/>
          </a:bodyPr>
          <a:lstStyle/>
          <a:p>
            <a:pPr algn="ctr"/>
            <a:r>
              <a:rPr lang="en-US" sz="2000" dirty="0"/>
              <a:t>Industrial computers operate in a much more complex manner than </a:t>
            </a:r>
            <a:r>
              <a:rPr lang="en-US" sz="2000" dirty="0" smtClean="0"/>
              <a:t>PCs </a:t>
            </a:r>
            <a:r>
              <a:rPr lang="en-US" sz="2000" dirty="0"/>
              <a:t>and require an </a:t>
            </a:r>
            <a:r>
              <a:rPr lang="en-US" sz="2000" dirty="0" smtClean="0"/>
              <a:t>operating system </a:t>
            </a:r>
            <a:r>
              <a:rPr lang="en-US" sz="2000" dirty="0"/>
              <a:t>that can manage </a:t>
            </a:r>
            <a:r>
              <a:rPr lang="en-US" sz="2000" dirty="0" smtClean="0"/>
              <a:t>multiple processors—sometimes </a:t>
            </a:r>
            <a:r>
              <a:rPr lang="en-US" sz="2000" dirty="0"/>
              <a:t>hundreds or even thousands of processors—and many </a:t>
            </a:r>
            <a:r>
              <a:rPr lang="en-US" sz="2000" dirty="0" smtClean="0"/>
              <a:t>users.</a:t>
            </a:r>
            <a:endParaRPr lang="en-US" sz="2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34344" y="1371600"/>
            <a:ext cx="2743200" cy="4114800"/>
          </a:xfrm>
          <a:prstGeom prst="rect">
            <a:avLst/>
          </a:prstGeom>
        </p:spPr>
      </p:pic>
      <p:sp>
        <p:nvSpPr>
          <p:cNvPr id="8" name="Text Placeholder 5"/>
          <p:cNvSpPr txBox="1">
            <a:spLocks/>
          </p:cNvSpPr>
          <p:nvPr/>
        </p:nvSpPr>
        <p:spPr bwMode="auto">
          <a:xfrm>
            <a:off x="457200" y="6248400"/>
            <a:ext cx="6705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Industrial Operating Systems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idx="4294967295"/>
          </p:nvPr>
        </p:nvSpPr>
        <p:spPr bwMode="auto">
          <a:xfrm>
            <a:off x="0" y="503238"/>
            <a:ext cx="9144000" cy="792162"/>
          </a:xfrm>
          <a:prstGeom prst="rect">
            <a:avLst/>
          </a:prstGeom>
          <a:noFill/>
          <a:ln>
            <a:miter lim="800000"/>
            <a:headEnd/>
            <a:tailEnd/>
          </a:ln>
        </p:spPr>
        <p:txBody>
          <a:bodyPr/>
          <a:lstStyle/>
          <a:p>
            <a:pPr marL="342900" eaLnBrk="1" hangingPunct="1"/>
            <a:r>
              <a:rPr lang="en-US" dirty="0" smtClean="0"/>
              <a:t>Embedded Operating Systems</a:t>
            </a:r>
          </a:p>
        </p:txBody>
      </p:sp>
      <p:sp>
        <p:nvSpPr>
          <p:cNvPr id="59398" name="Text Box 7"/>
          <p:cNvSpPr txBox="1">
            <a:spLocks noChangeArrowheads="1"/>
          </p:cNvSpPr>
          <p:nvPr/>
        </p:nvSpPr>
        <p:spPr bwMode="auto">
          <a:xfrm>
            <a:off x="457200" y="4800600"/>
            <a:ext cx="8267700" cy="1015663"/>
          </a:xfrm>
          <a:prstGeom prst="rect">
            <a:avLst/>
          </a:prstGeom>
          <a:noFill/>
          <a:ln w="9525">
            <a:noFill/>
            <a:miter lim="800000"/>
            <a:headEnd/>
            <a:tailEnd/>
          </a:ln>
        </p:spPr>
        <p:txBody>
          <a:bodyPr wrap="square">
            <a:spAutoFit/>
          </a:bodyPr>
          <a:lstStyle/>
          <a:p>
            <a:r>
              <a:rPr lang="en-US" sz="2000" b="1" dirty="0"/>
              <a:t>Embedded operating systems</a:t>
            </a:r>
            <a:r>
              <a:rPr lang="en-US" sz="2000" dirty="0"/>
              <a:t>, or just </a:t>
            </a:r>
            <a:r>
              <a:rPr lang="en-US" sz="2000" b="1" dirty="0"/>
              <a:t>embedded systems</a:t>
            </a:r>
            <a:r>
              <a:rPr lang="en-US" sz="2000" dirty="0"/>
              <a:t>,</a:t>
            </a:r>
            <a:r>
              <a:rPr lang="en-US" sz="2000" i="1" dirty="0"/>
              <a:t> </a:t>
            </a:r>
            <a:r>
              <a:rPr lang="en-US" sz="2000" dirty="0"/>
              <a:t>are hardwired into a computer component, such as ROM or flash memory, to control a special-purpose computer.</a:t>
            </a:r>
          </a:p>
        </p:txBody>
      </p:sp>
      <p:sp>
        <p:nvSpPr>
          <p:cNvPr id="458760" name="Text Box 8"/>
          <p:cNvSpPr txBox="1">
            <a:spLocks noChangeArrowheads="1"/>
          </p:cNvSpPr>
          <p:nvPr/>
        </p:nvSpPr>
        <p:spPr bwMode="auto">
          <a:xfrm>
            <a:off x="457200" y="1971348"/>
            <a:ext cx="3638550" cy="1938992"/>
          </a:xfrm>
          <a:prstGeom prst="rect">
            <a:avLst/>
          </a:prstGeom>
          <a:solidFill>
            <a:srgbClr val="65AA3B">
              <a:alpha val="20000"/>
            </a:srgbClr>
          </a:solidFill>
          <a:ln w="9525">
            <a:noFill/>
            <a:miter lim="800000"/>
            <a:headEnd/>
            <a:tailEnd/>
          </a:ln>
        </p:spPr>
        <p:txBody>
          <a:bodyPr wrap="square">
            <a:spAutoFit/>
          </a:bodyPr>
          <a:lstStyle/>
          <a:p>
            <a:pPr algn="ctr">
              <a:spcBef>
                <a:spcPct val="50000"/>
              </a:spcBef>
            </a:pPr>
            <a:r>
              <a:rPr lang="en-US" sz="2000" dirty="0"/>
              <a:t>Because embedded systems are developed for specific tasks, they can be optimized more easily, which increases reliability and performance, and reduces size and cost. </a:t>
            </a: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43400" y="1295400"/>
            <a:ext cx="4381500" cy="3290888"/>
          </a:xfrm>
          <a:prstGeom prst="rect">
            <a:avLst/>
          </a:prstGeom>
          <a:noFill/>
          <a:ln w="9525">
            <a:miter lim="800000"/>
            <a:headEnd/>
            <a:tailEnd/>
          </a:ln>
          <a:effectLst/>
        </p:spPr>
      </p:pic>
      <p:sp>
        <p:nvSpPr>
          <p:cNvPr id="9" name="Text Placeholder 5"/>
          <p:cNvSpPr txBox="1">
            <a:spLocks/>
          </p:cNvSpPr>
          <p:nvPr/>
        </p:nvSpPr>
        <p:spPr bwMode="auto">
          <a:xfrm>
            <a:off x="457200" y="6248400"/>
            <a:ext cx="6248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Embedded Operating Systems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ext Placeholder 1"/>
          <p:cNvSpPr>
            <a:spLocks noGrp="1"/>
          </p:cNvSpPr>
          <p:nvPr>
            <p:ph type="body" sz="half" idx="4294967295"/>
          </p:nvPr>
        </p:nvSpPr>
        <p:spPr bwMode="auto">
          <a:xfrm>
            <a:off x="493900" y="4642163"/>
            <a:ext cx="8192900" cy="762000"/>
          </a:xfrm>
          <a:prstGeom prst="rect">
            <a:avLst/>
          </a:prstGeom>
          <a:noFill/>
          <a:ln>
            <a:miter lim="800000"/>
            <a:headEnd/>
            <a:tailEnd/>
          </a:ln>
        </p:spPr>
        <p:txBody>
          <a:bodyPr/>
          <a:lstStyle/>
          <a:p>
            <a:pPr marL="0" indent="0">
              <a:buNone/>
            </a:pPr>
            <a:r>
              <a:rPr lang="en-US" sz="2000" b="1" dirty="0"/>
              <a:t>Utility software</a:t>
            </a:r>
            <a:r>
              <a:rPr lang="en-US" sz="2000" dirty="0"/>
              <a:t> is any system software besides the OS that assists in maintaining, managing, and protecting computer system resources.</a:t>
            </a:r>
          </a:p>
        </p:txBody>
      </p:sp>
      <p:sp>
        <p:nvSpPr>
          <p:cNvPr id="60422" name="Title 6"/>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2900" eaLnBrk="1" hangingPunct="1"/>
            <a:r>
              <a:rPr lang="en-US" dirty="0" smtClean="0"/>
              <a:t>Utility Software</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93900" y="1604317"/>
            <a:ext cx="4151312" cy="2667000"/>
          </a:xfrm>
          <a:prstGeom prst="rect">
            <a:avLst/>
          </a:prstGeom>
          <a:noFill/>
          <a:ln w="9525">
            <a:miter lim="800000"/>
            <a:headEnd/>
            <a:tailEnd/>
          </a:ln>
          <a:effectLst/>
        </p:spPr>
      </p:pic>
      <p:graphicFrame>
        <p:nvGraphicFramePr>
          <p:cNvPr id="2" name="Table 1"/>
          <p:cNvGraphicFramePr>
            <a:graphicFrameLocks noGrp="1"/>
          </p:cNvGraphicFramePr>
          <p:nvPr>
            <p:extLst>
              <p:ext uri="{D42A27DB-BD31-4B8C-83A1-F6EECF244321}">
                <p14:modId xmlns:p14="http://schemas.microsoft.com/office/powerpoint/2010/main" xmlns="" val="2565523063"/>
              </p:ext>
            </p:extLst>
          </p:nvPr>
        </p:nvGraphicFramePr>
        <p:xfrm>
          <a:off x="5105400" y="1544309"/>
          <a:ext cx="3581400" cy="2787016"/>
        </p:xfrm>
        <a:graphic>
          <a:graphicData uri="http://schemas.openxmlformats.org/drawingml/2006/table">
            <a:tbl>
              <a:tblPr>
                <a:tableStyleId>{5C22544A-7EE6-4342-B048-85BDC9FD1C3A}</a:tableStyleId>
              </a:tblPr>
              <a:tblGrid>
                <a:gridCol w="3581400"/>
              </a:tblGrid>
              <a:tr h="745808">
                <a:tc>
                  <a:txBody>
                    <a:bodyPr/>
                    <a:lstStyle/>
                    <a:p>
                      <a:pPr marL="457200" indent="-457200"/>
                      <a:r>
                        <a:rPr lang="en-US" sz="2000" dirty="0" smtClean="0"/>
                        <a:t>Protect &amp; keep computer</a:t>
                      </a:r>
                      <a:r>
                        <a:rPr lang="en-US" sz="2000" baseline="0" dirty="0" smtClean="0"/>
                        <a:t> </a:t>
                      </a:r>
                      <a:r>
                        <a:rPr lang="en-US" sz="2000" dirty="0" smtClean="0"/>
                        <a:t>systems running smoothly</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730568">
                <a:tc>
                  <a:txBody>
                    <a:bodyPr/>
                    <a:lstStyle/>
                    <a:p>
                      <a:pPr marL="457200" indent="-457200"/>
                      <a:r>
                        <a:rPr lang="en-US" sz="2000" dirty="0" smtClean="0"/>
                        <a:t>Assist</a:t>
                      </a:r>
                      <a:r>
                        <a:rPr lang="en-US" sz="2000" baseline="0" dirty="0" smtClean="0"/>
                        <a:t> in managing &amp; transferring files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r h="1200150">
                <a:tc>
                  <a:txBody>
                    <a:bodyPr/>
                    <a:lstStyle/>
                    <a:p>
                      <a:pPr marL="457200" indent="-457200"/>
                      <a:r>
                        <a:rPr lang="en-US" sz="2000" dirty="0" smtClean="0"/>
                        <a:t>Customize</a:t>
                      </a:r>
                      <a:r>
                        <a:rPr lang="en-US" sz="2000" baseline="0" dirty="0" smtClean="0"/>
                        <a:t> computing environment &amp; make resources more convenient to access</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5AA3B">
                        <a:alpha val="20000"/>
                      </a:srgbClr>
                    </a:solidFill>
                  </a:tcPr>
                </a:tc>
              </a:tr>
            </a:tbl>
          </a:graphicData>
        </a:graphic>
      </p:graphicFrame>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Utility Software</a:t>
            </a:r>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How to Clean Your Registry with </a:t>
            </a:r>
            <a:r>
              <a:rPr lang="en-US" sz="1000" u="sng" dirty="0" err="1" smtClean="0">
                <a:hlinkClick r:id="rId4"/>
              </a:rPr>
              <a:t>CCleaner</a:t>
            </a:r>
            <a:endParaRPr lang="en-US" sz="1000" u="sng" dirty="0">
              <a:hlinkClick r:id="rId5"/>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sz="quarter" idx="4294967295"/>
          </p:nvPr>
        </p:nvSpPr>
        <p:spPr bwMode="auto">
          <a:xfrm>
            <a:off x="609600" y="1500329"/>
            <a:ext cx="8304212" cy="938071"/>
          </a:xfrm>
          <a:prstGeom prst="rect">
            <a:avLst/>
          </a:prstGeom>
          <a:noFill/>
          <a:ln>
            <a:miter lim="800000"/>
            <a:headEnd/>
            <a:tailEnd/>
          </a:ln>
        </p:spPr>
        <p:txBody>
          <a:bodyPr/>
          <a:lstStyle/>
          <a:p>
            <a:pPr marL="0" indent="0">
              <a:buNone/>
            </a:pPr>
            <a:r>
              <a:rPr lang="en-US" i="1" dirty="0" smtClean="0"/>
              <a:t>… </a:t>
            </a:r>
            <a:r>
              <a:rPr lang="en-US" i="1" dirty="0"/>
              <a:t>is the systematic process of transforming a software idea into functional software. </a:t>
            </a:r>
          </a:p>
        </p:txBody>
      </p:sp>
      <p:sp>
        <p:nvSpPr>
          <p:cNvPr id="16387" name="Content Placeholder 2"/>
          <p:cNvSpPr>
            <a:spLocks noGrp="1"/>
          </p:cNvSpPr>
          <p:nvPr>
            <p:ph sz="quarter" idx="4294967295"/>
          </p:nvPr>
        </p:nvSpPr>
        <p:spPr bwMode="auto">
          <a:xfrm>
            <a:off x="0" y="457200"/>
            <a:ext cx="9204325" cy="1105694"/>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Software Development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2975" y="2043953"/>
            <a:ext cx="3981450" cy="36576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09600" y="2516095"/>
            <a:ext cx="3200400" cy="2118648"/>
          </a:xfrm>
          <a:prstGeom prst="rect">
            <a:avLst/>
          </a:prstGeom>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Software Development</a:t>
            </a:r>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How to Make an iPhone 5 App in </a:t>
            </a:r>
            <a:r>
              <a:rPr lang="en-US" sz="1000" u="sng" dirty="0" err="1" smtClean="0">
                <a:hlinkClick r:id="rId5"/>
              </a:rPr>
              <a:t>Xcode</a:t>
            </a:r>
            <a:r>
              <a:rPr lang="en-US" sz="1000" u="sng" dirty="0" smtClean="0">
                <a:hlinkClick r:id="rId5"/>
              </a:rPr>
              <a:t> 4.5</a:t>
            </a:r>
            <a:endParaRPr lang="en-US" sz="1000" u="sng" dirty="0">
              <a:hlinkClick r:id="rId6"/>
            </a:endParaRPr>
          </a:p>
        </p:txBody>
      </p:sp>
      <p:graphicFrame>
        <p:nvGraphicFramePr>
          <p:cNvPr id="26" name="Table 25"/>
          <p:cNvGraphicFramePr>
            <a:graphicFrameLocks noGrp="1"/>
          </p:cNvGraphicFramePr>
          <p:nvPr>
            <p:extLst>
              <p:ext uri="{D42A27DB-BD31-4B8C-83A1-F6EECF244321}">
                <p14:modId xmlns:p14="http://schemas.microsoft.com/office/powerpoint/2010/main" xmlns="" val="174093130"/>
              </p:ext>
            </p:extLst>
          </p:nvPr>
        </p:nvGraphicFramePr>
        <p:xfrm>
          <a:off x="546847" y="4712437"/>
          <a:ext cx="4381500" cy="1280160"/>
        </p:xfrm>
        <a:graphic>
          <a:graphicData uri="http://schemas.openxmlformats.org/drawingml/2006/table">
            <a:tbl>
              <a:tblPr>
                <a:tableStyleId>{5C22544A-7EE6-4342-B048-85BDC9FD1C3A}</a:tableStyleId>
              </a:tblPr>
              <a:tblGrid>
                <a:gridCol w="43815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Computer</a:t>
                      </a:r>
                      <a:r>
                        <a:rPr lang="en-US" b="0" baseline="0" dirty="0" smtClean="0"/>
                        <a:t> Programming</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Programming Languages</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Application Programming Interface (API)</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Content Placeholder 2"/>
          <p:cNvSpPr>
            <a:spLocks noGrp="1"/>
          </p:cNvSpPr>
          <p:nvPr>
            <p:ph sz="quarter" idx="4294967295"/>
          </p:nvPr>
        </p:nvSpPr>
        <p:spPr bwMode="auto">
          <a:xfrm>
            <a:off x="0" y="457200"/>
            <a:ext cx="9144000" cy="12954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System Software </a:t>
            </a:r>
          </a:p>
        </p:txBody>
      </p:sp>
      <p:graphicFrame>
        <p:nvGraphicFramePr>
          <p:cNvPr id="4" name="Table 3"/>
          <p:cNvGraphicFramePr>
            <a:graphicFrameLocks noGrp="1"/>
          </p:cNvGraphicFramePr>
          <p:nvPr>
            <p:extLst>
              <p:ext uri="{D42A27DB-BD31-4B8C-83A1-F6EECF244321}">
                <p14:modId xmlns:p14="http://schemas.microsoft.com/office/powerpoint/2010/main" xmlns="" val="3128432030"/>
              </p:ext>
            </p:extLst>
          </p:nvPr>
        </p:nvGraphicFramePr>
        <p:xfrm>
          <a:off x="457200" y="1600200"/>
          <a:ext cx="2743200" cy="4175760"/>
        </p:xfrm>
        <a:graphic>
          <a:graphicData uri="http://schemas.openxmlformats.org/drawingml/2006/table">
            <a:tbl>
              <a:tblPr>
                <a:tableStyleId>{5C22544A-7EE6-4342-B048-85BDC9FD1C3A}</a:tableStyleId>
              </a:tblPr>
              <a:tblGrid>
                <a:gridCol w="2743200"/>
              </a:tblGrid>
              <a:tr h="539852">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662">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System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662">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platform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662">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Boot process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2908">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Operating system (OS)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662">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Multitask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662">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Device driver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1662">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User interface (UI)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2908">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Command-based</a:t>
                      </a:r>
                      <a:r>
                        <a:rPr lang="en-US" sz="1800" i="1" kern="1200" baseline="0" dirty="0" smtClean="0">
                          <a:solidFill>
                            <a:schemeClr val="dk1"/>
                          </a:solidFill>
                          <a:latin typeface="+mn-lt"/>
                          <a:ea typeface="+mn-ea"/>
                          <a:cs typeface="+mn-cs"/>
                        </a:rPr>
                        <a:t> user interface</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815291638"/>
              </p:ext>
            </p:extLst>
          </p:nvPr>
        </p:nvGraphicFramePr>
        <p:xfrm>
          <a:off x="3200400" y="1234440"/>
          <a:ext cx="2819400" cy="4541520"/>
        </p:xfrm>
        <a:graphic>
          <a:graphicData uri="http://schemas.openxmlformats.org/drawingml/2006/table">
            <a:tbl>
              <a:tblPr>
                <a:tableStyleId>{5C22544A-7EE6-4342-B048-85BDC9FD1C3A}</a:tableStyleId>
              </a:tblPr>
              <a:tblGrid>
                <a:gridCol w="28194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Graphical</a:t>
                      </a:r>
                      <a:r>
                        <a:rPr lang="en-US" sz="1800" i="1" kern="1200" baseline="0" dirty="0" smtClean="0">
                          <a:solidFill>
                            <a:schemeClr val="dk1"/>
                          </a:solidFill>
                          <a:latin typeface="+mn-lt"/>
                          <a:ea typeface="+mn-ea"/>
                          <a:cs typeface="+mn-cs"/>
                        </a:rPr>
                        <a:t> user interface (GUI)</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File management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Logical</a:t>
                      </a:r>
                      <a:r>
                        <a:rPr lang="en-US" sz="1800" i="1" kern="1200" baseline="0" dirty="0" smtClean="0">
                          <a:solidFill>
                            <a:schemeClr val="dk1"/>
                          </a:solidFill>
                          <a:latin typeface="+mn-lt"/>
                          <a:ea typeface="+mn-ea"/>
                          <a:cs typeface="+mn-cs"/>
                        </a:rPr>
                        <a:t> view</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Physical view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File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New technology file systems (NTFS)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Microsoft Windows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Mac 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Linux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97623336"/>
              </p:ext>
            </p:extLst>
          </p:nvPr>
        </p:nvGraphicFramePr>
        <p:xfrm>
          <a:off x="6019800" y="1143000"/>
          <a:ext cx="2743200" cy="4632960"/>
        </p:xfrm>
        <a:graphic>
          <a:graphicData uri="http://schemas.openxmlformats.org/drawingml/2006/table">
            <a:tbl>
              <a:tblPr>
                <a:tableStyleId>{5C22544A-7EE6-4342-B048-85BDC9FD1C3A}</a:tableStyleId>
              </a:tblPr>
              <a:tblGrid>
                <a:gridCol w="27432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Linux distributions/</a:t>
                      </a:r>
                      <a:r>
                        <a:rPr lang="en-US" sz="1800" i="1" kern="1200" dirty="0" err="1" smtClean="0">
                          <a:solidFill>
                            <a:schemeClr val="dk1"/>
                          </a:solidFill>
                          <a:latin typeface="+mn-lt"/>
                          <a:ea typeface="+mn-ea"/>
                          <a:cs typeface="+mn-cs"/>
                        </a:rPr>
                        <a:t>distros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Virtual</a:t>
                      </a:r>
                      <a:r>
                        <a:rPr lang="en-US" sz="1800" i="1" kern="1200" baseline="0" dirty="0" smtClean="0">
                          <a:solidFill>
                            <a:schemeClr val="dk1"/>
                          </a:solidFill>
                          <a:latin typeface="+mn-lt"/>
                          <a:ea typeface="+mn-ea"/>
                          <a:cs typeface="+mn-cs"/>
                        </a:rPr>
                        <a:t> machine (VM)</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Mobile operating</a:t>
                      </a:r>
                      <a:r>
                        <a:rPr lang="en-US" sz="1800" i="1" kern="1200" baseline="0" dirty="0" smtClean="0">
                          <a:solidFill>
                            <a:schemeClr val="dk1"/>
                          </a:solidFill>
                          <a:latin typeface="+mn-lt"/>
                          <a:ea typeface="+mn-ea"/>
                          <a:cs typeface="+mn-cs"/>
                        </a:rPr>
                        <a:t> systems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Industrial operating systems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Embedded operating</a:t>
                      </a:r>
                      <a:r>
                        <a:rPr lang="en-US" sz="1800" i="1" kern="1200" baseline="0" dirty="0" smtClean="0">
                          <a:solidFill>
                            <a:schemeClr val="dk1"/>
                          </a:solidFill>
                          <a:latin typeface="+mn-lt"/>
                          <a:ea typeface="+mn-ea"/>
                          <a:cs typeface="+mn-cs"/>
                        </a:rPr>
                        <a:t> systems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Real-time operating</a:t>
                      </a:r>
                      <a:r>
                        <a:rPr lang="en-US" sz="1800" i="1" kern="1200" baseline="0" dirty="0" smtClean="0">
                          <a:solidFill>
                            <a:schemeClr val="dk1"/>
                          </a:solidFill>
                          <a:latin typeface="+mn-lt"/>
                          <a:ea typeface="+mn-ea"/>
                          <a:cs typeface="+mn-cs"/>
                        </a:rPr>
                        <a:t> system (RTOS)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Utility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See your eBook for more information about these terms</a:t>
            </a:r>
          </a:p>
        </p:txBody>
      </p:sp>
    </p:spTree>
    <p:extLst>
      <p:ext uri="{BB962C8B-B14F-4D97-AF65-F5344CB8AC3E}">
        <p14:creationId xmlns:p14="http://schemas.microsoft.com/office/powerpoint/2010/main" xmlns="" val="2426529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sz="quarter" idx="4294967295"/>
          </p:nvPr>
        </p:nvSpPr>
        <p:spPr bwMode="auto">
          <a:xfrm>
            <a:off x="457200" y="2376964"/>
            <a:ext cx="4578350" cy="1524000"/>
          </a:xfrm>
          <a:prstGeom prst="rect">
            <a:avLst/>
          </a:prstGeom>
          <a:noFill/>
          <a:ln>
            <a:miter lim="800000"/>
            <a:headEnd/>
            <a:tailEnd/>
          </a:ln>
        </p:spPr>
        <p:txBody>
          <a:bodyPr/>
          <a:lstStyle/>
          <a:p>
            <a:pPr marL="0" indent="0">
              <a:buNone/>
            </a:pPr>
            <a:r>
              <a:rPr lang="en-US" i="1" dirty="0" smtClean="0"/>
              <a:t>… </a:t>
            </a:r>
            <a:r>
              <a:rPr lang="en-US" i="1" dirty="0"/>
              <a:t>consists of programs written to perform tasks or solve problems for people, groups, and organizations</a:t>
            </a:r>
            <a:r>
              <a:rPr lang="en-US" i="1" dirty="0" smtClean="0"/>
              <a:t>.</a:t>
            </a:r>
          </a:p>
        </p:txBody>
      </p:sp>
      <p:sp>
        <p:nvSpPr>
          <p:cNvPr id="62467"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Application Software </a:t>
            </a:r>
          </a:p>
        </p:txBody>
      </p:sp>
      <p:pic>
        <p:nvPicPr>
          <p:cNvPr id="62470" name="Picture 7" descr="C03"/>
          <p:cNvPicPr>
            <a:picLocks noGrp="1" noChangeAspect="1" noChangeArrowheads="1"/>
          </p:cNvPicPr>
          <p:nvPr>
            <p:ph sz="quarter" idx="4294967295"/>
          </p:nvPr>
        </p:nvPicPr>
        <p:blipFill>
          <a:blip r:embed="rId3" cstate="email">
            <a:extLst>
              <a:ext uri="{28A0092B-C50C-407E-A947-70E740481C1C}">
                <a14:useLocalDpi xmlns:a14="http://schemas.microsoft.com/office/drawing/2010/main" xmlns="" val="0"/>
              </a:ext>
            </a:extLst>
          </a:blip>
          <a:srcRect/>
          <a:stretch>
            <a:fillRect/>
          </a:stretch>
        </p:blipFill>
        <p:spPr bwMode="auto">
          <a:xfrm>
            <a:off x="5562600" y="1600958"/>
            <a:ext cx="3200400" cy="2132085"/>
          </a:xfrm>
          <a:prstGeom prst="rect">
            <a:avLst/>
          </a:prstGeom>
          <a:noFill/>
          <a:ln>
            <a:miter lim="800000"/>
            <a:headEnd/>
            <a:tailEnd/>
          </a:ln>
        </p:spPr>
      </p:pic>
      <p:graphicFrame>
        <p:nvGraphicFramePr>
          <p:cNvPr id="9" name="Table 8"/>
          <p:cNvGraphicFramePr>
            <a:graphicFrameLocks noGrp="1"/>
          </p:cNvGraphicFramePr>
          <p:nvPr>
            <p:extLst>
              <p:ext uri="{D42A27DB-BD31-4B8C-83A1-F6EECF244321}">
                <p14:modId xmlns:p14="http://schemas.microsoft.com/office/powerpoint/2010/main" xmlns="" val="1707264382"/>
              </p:ext>
            </p:extLst>
          </p:nvPr>
        </p:nvGraphicFramePr>
        <p:xfrm>
          <a:off x="457200" y="4753928"/>
          <a:ext cx="2293097" cy="1280160"/>
        </p:xfrm>
        <a:graphic>
          <a:graphicData uri="http://schemas.openxmlformats.org/drawingml/2006/table">
            <a:tbl>
              <a:tblPr>
                <a:tableStyleId>{5C22544A-7EE6-4342-B048-85BDC9FD1C3A}</a:tableStyleId>
              </a:tblPr>
              <a:tblGrid>
                <a:gridCol w="2293097"/>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Business Software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Personal Software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Mobile Apps</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Application Software</a:t>
            </a:r>
          </a:p>
        </p:txBody>
      </p:sp>
      <p:pic>
        <p:nvPicPr>
          <p:cNvPr id="7170" name="Picture 2" descr="G:\Pages\Images\03 SoftwareImages\C03.03.00b sized.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91200" y="3810000"/>
            <a:ext cx="2743200" cy="202996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2470"/>
                                        </p:tgtEl>
                                        <p:attrNameLst>
                                          <p:attrName>style.visibility</p:attrName>
                                        </p:attrNameLst>
                                      </p:cBhvr>
                                      <p:to>
                                        <p:strVal val="visible"/>
                                      </p:to>
                                    </p:set>
                                    <p:anim calcmode="lin" valueType="num">
                                      <p:cBhvr additive="base">
                                        <p:cTn id="7" dur="500" fill="hold"/>
                                        <p:tgtEl>
                                          <p:spTgt spid="62470"/>
                                        </p:tgtEl>
                                        <p:attrNameLst>
                                          <p:attrName>ppt_x</p:attrName>
                                        </p:attrNameLst>
                                      </p:cBhvr>
                                      <p:tavLst>
                                        <p:tav tm="0">
                                          <p:val>
                                            <p:strVal val="#ppt_x"/>
                                          </p:val>
                                        </p:tav>
                                        <p:tav tm="100000">
                                          <p:val>
                                            <p:strVal val="#ppt_x"/>
                                          </p:val>
                                        </p:tav>
                                      </p:tavLst>
                                    </p:anim>
                                    <p:anim calcmode="lin" valueType="num">
                                      <p:cBhvr additive="base">
                                        <p:cTn id="8" dur="500" fill="hold"/>
                                        <p:tgtEl>
                                          <p:spTgt spid="624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Grp="1" noChangeArrowheads="1"/>
          </p:cNvSpPr>
          <p:nvPr>
            <p:ph type="title" idx="4294967295"/>
          </p:nvPr>
        </p:nvSpPr>
        <p:spPr bwMode="auto">
          <a:xfrm>
            <a:off x="0" y="457200"/>
            <a:ext cx="9288236" cy="715962"/>
          </a:xfrm>
          <a:prstGeom prst="rect">
            <a:avLst/>
          </a:prstGeom>
          <a:noFill/>
          <a:ln>
            <a:miter lim="800000"/>
            <a:headEnd/>
            <a:tailEnd/>
          </a:ln>
        </p:spPr>
        <p:txBody>
          <a:bodyPr/>
          <a:lstStyle/>
          <a:p>
            <a:pPr marL="342900" eaLnBrk="1" hangingPunct="1"/>
            <a:r>
              <a:rPr lang="en-US" sz="4000" dirty="0" smtClean="0"/>
              <a:t>Business Software</a:t>
            </a:r>
          </a:p>
        </p:txBody>
      </p:sp>
      <p:sp>
        <p:nvSpPr>
          <p:cNvPr id="32773" name="Rectangle 5"/>
          <p:cNvSpPr>
            <a:spLocks noGrp="1" noChangeArrowheads="1"/>
          </p:cNvSpPr>
          <p:nvPr>
            <p:ph type="body" sz="half" idx="4294967295"/>
          </p:nvPr>
        </p:nvSpPr>
        <p:spPr bwMode="auto">
          <a:xfrm>
            <a:off x="509352" y="1600200"/>
            <a:ext cx="8177447" cy="1371600"/>
          </a:xfrm>
          <a:prstGeom prst="rect">
            <a:avLst/>
          </a:prstGeom>
          <a:noFill/>
          <a:ln>
            <a:miter lim="800000"/>
            <a:headEnd/>
            <a:tailEnd/>
          </a:ln>
        </p:spPr>
        <p:txBody>
          <a:bodyPr/>
          <a:lstStyle/>
          <a:p>
            <a:pPr marL="0" indent="0">
              <a:buNone/>
            </a:pPr>
            <a:r>
              <a:rPr lang="en-US" sz="2000" b="1" dirty="0"/>
              <a:t>Business software</a:t>
            </a:r>
            <a:r>
              <a:rPr lang="en-US" sz="2000" dirty="0"/>
              <a:t> is any software designed to assist individuals and groups to be more productive at work and is often used in reference to software suites that include word processing, spreadsheet, database, and presentation software.</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Imagination's story</a:t>
            </a:r>
            <a:endParaRPr lang="en-US" sz="1000" u="sng" dirty="0">
              <a:hlinkClick r:id="rId4"/>
            </a:endParaRPr>
          </a:p>
        </p:txBody>
      </p:sp>
      <p:sp>
        <p:nvSpPr>
          <p:cNvPr id="11"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Application Software &gt; Business Software</a:t>
            </a:r>
          </a:p>
        </p:txBody>
      </p:sp>
      <p:pic>
        <p:nvPicPr>
          <p:cNvPr id="8196" name="Picture 4" descr="G:\Pages\Images\03 SoftwareImages\C03.03.01c sized.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943600" y="3241167"/>
            <a:ext cx="2514600" cy="1958245"/>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G:\Pages\Images\03 SoftwareImages\C03.03.01b sized.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200400" y="3483197"/>
            <a:ext cx="2514600" cy="147418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C03.03.01a sized.jpg"/>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457200" y="3438420"/>
            <a:ext cx="2514600" cy="156373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Title 6"/>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2900" eaLnBrk="1" hangingPunct="1"/>
            <a:r>
              <a:rPr lang="en-US" sz="4000" dirty="0" smtClean="0"/>
              <a:t>Personal Software</a:t>
            </a:r>
          </a:p>
        </p:txBody>
      </p:sp>
      <p:sp>
        <p:nvSpPr>
          <p:cNvPr id="423941" name="Text Placeholder 7"/>
          <p:cNvSpPr>
            <a:spLocks noGrp="1"/>
          </p:cNvSpPr>
          <p:nvPr>
            <p:ph type="body" sz="half" idx="4294967295"/>
          </p:nvPr>
        </p:nvSpPr>
        <p:spPr bwMode="auto">
          <a:xfrm>
            <a:off x="457200" y="1143000"/>
            <a:ext cx="8229600" cy="762000"/>
          </a:xfrm>
          <a:prstGeom prst="rect">
            <a:avLst/>
          </a:prstGeom>
          <a:noFill/>
          <a:ln>
            <a:miter lim="800000"/>
            <a:headEnd/>
            <a:tailEnd/>
          </a:ln>
        </p:spPr>
        <p:txBody>
          <a:bodyPr/>
          <a:lstStyle/>
          <a:p>
            <a:pPr marL="0" indent="0">
              <a:buNone/>
            </a:pPr>
            <a:r>
              <a:rPr lang="en-US" sz="2000" b="1" dirty="0"/>
              <a:t>Personal software</a:t>
            </a:r>
            <a:r>
              <a:rPr lang="en-US" sz="2000" dirty="0"/>
              <a:t> is any software designed for personal benefit, including home management, </a:t>
            </a:r>
            <a:r>
              <a:rPr lang="en-US" sz="2000" dirty="0" smtClean="0"/>
              <a:t>entertainment, </a:t>
            </a:r>
            <a:r>
              <a:rPr lang="en-US" sz="2000" dirty="0"/>
              <a:t>and </a:t>
            </a:r>
            <a:r>
              <a:rPr lang="en-US" sz="2000" dirty="0" smtClean="0"/>
              <a:t>education.</a:t>
            </a:r>
            <a:endParaRPr lang="en-US" sz="2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33400" y="2057400"/>
            <a:ext cx="3657600" cy="382360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257800" y="1976186"/>
            <a:ext cx="2743200" cy="1714500"/>
          </a:xfrm>
          <a:prstGeom prst="rect">
            <a:avLst/>
          </a:prstGeom>
        </p:spPr>
      </p:pic>
      <p:sp>
        <p:nvSpPr>
          <p:cNvPr id="12" name="Text Placeholder 5"/>
          <p:cNvSpPr txBox="1">
            <a:spLocks/>
          </p:cNvSpPr>
          <p:nvPr/>
        </p:nvSpPr>
        <p:spPr bwMode="auto">
          <a:xfrm>
            <a:off x="457200" y="6248400"/>
            <a:ext cx="6553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Application Software &gt; Personal Software</a:t>
            </a:r>
          </a:p>
        </p:txBody>
      </p:sp>
      <p:pic>
        <p:nvPicPr>
          <p:cNvPr id="9218" name="Picture 2" descr="G:\Pages\Images\03 SoftwareImages\C03.03.02-c sized.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57800" y="3816644"/>
            <a:ext cx="2743200" cy="19994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Text Placeholder 1"/>
          <p:cNvSpPr>
            <a:spLocks noGrp="1"/>
          </p:cNvSpPr>
          <p:nvPr>
            <p:ph type="body" sz="half" idx="4294967295"/>
          </p:nvPr>
        </p:nvSpPr>
        <p:spPr bwMode="auto">
          <a:xfrm>
            <a:off x="4572000" y="1143000"/>
            <a:ext cx="4076700" cy="990600"/>
          </a:xfrm>
          <a:prstGeom prst="rect">
            <a:avLst/>
          </a:prstGeom>
          <a:ln>
            <a:miter lim="800000"/>
            <a:headEnd/>
            <a:tailEnd/>
          </a:ln>
        </p:spPr>
        <p:txBody>
          <a:bodyPr/>
          <a:lstStyle/>
          <a:p>
            <a:pPr marL="0" indent="0">
              <a:buNone/>
            </a:pPr>
            <a:r>
              <a:rPr lang="en-US" sz="2000" b="1" dirty="0" smtClean="0"/>
              <a:t>Mobile apps </a:t>
            </a:r>
            <a:r>
              <a:rPr lang="en-US" sz="2000" dirty="0" smtClean="0"/>
              <a:t>are software </a:t>
            </a:r>
            <a:r>
              <a:rPr lang="en-US" sz="2000" dirty="0"/>
              <a:t>that is designed for smart phones and tablets</a:t>
            </a:r>
            <a:r>
              <a:rPr lang="en-US" sz="2000" dirty="0" smtClean="0"/>
              <a:t>.</a:t>
            </a:r>
          </a:p>
        </p:txBody>
      </p:sp>
      <p:sp>
        <p:nvSpPr>
          <p:cNvPr id="68614" name="Title 6"/>
          <p:cNvSpPr>
            <a:spLocks noGrp="1"/>
          </p:cNvSpPr>
          <p:nvPr>
            <p:ph type="title" idx="4294967295"/>
          </p:nvPr>
        </p:nvSpPr>
        <p:spPr bwMode="auto">
          <a:xfrm>
            <a:off x="-1" y="457200"/>
            <a:ext cx="9089571" cy="715962"/>
          </a:xfrm>
          <a:prstGeom prst="rect">
            <a:avLst/>
          </a:prstGeom>
          <a:noFill/>
          <a:ln>
            <a:miter lim="800000"/>
            <a:headEnd/>
            <a:tailEnd/>
          </a:ln>
        </p:spPr>
        <p:txBody>
          <a:bodyPr/>
          <a:lstStyle/>
          <a:p>
            <a:pPr marL="342900" eaLnBrk="1" hangingPunct="1"/>
            <a:r>
              <a:rPr lang="en-US" sz="4000" dirty="0" smtClean="0"/>
              <a:t>Mobile Apps</a:t>
            </a:r>
          </a:p>
        </p:txBody>
      </p:sp>
      <p:sp>
        <p:nvSpPr>
          <p:cNvPr id="7" name="Text Placeholder 7"/>
          <p:cNvSpPr txBox="1">
            <a:spLocks/>
          </p:cNvSpPr>
          <p:nvPr/>
        </p:nvSpPr>
        <p:spPr bwMode="auto">
          <a:xfrm>
            <a:off x="4705350" y="2590800"/>
            <a:ext cx="3810000" cy="2895600"/>
          </a:xfrm>
          <a:prstGeom prst="rect">
            <a:avLst/>
          </a:prstGeom>
          <a:solidFill>
            <a:srgbClr val="65AA3B">
              <a:alpha val="20000"/>
            </a:srgbClr>
          </a:solidFill>
          <a:ln>
            <a:miter lim="800000"/>
            <a:headEnd/>
            <a:tailEnd/>
          </a:ln>
        </p:spPr>
        <p:txBody>
          <a:bodyPr/>
          <a:lstStyle/>
          <a:p>
            <a:pPr indent="0" algn="ctr" eaLnBrk="1" hangingPunct="1">
              <a:buFontTx/>
              <a:buNone/>
            </a:pPr>
            <a:r>
              <a:rPr lang="en-US" sz="2000" dirty="0" smtClean="0"/>
              <a:t>Consider </a:t>
            </a:r>
            <a:r>
              <a:rPr lang="en-US" sz="2000" dirty="0"/>
              <a:t>what computing activities are appropriate for each device size: PC, tablet, and mobile phone. Also consider apps that can work across devices with slight modifications, and which are best suited for a single size and/or environment.</a:t>
            </a:r>
            <a:endParaRPr lang="en-US" sz="2000" dirty="0" smtClean="0"/>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Application Software &gt; Mobile Apps</a:t>
            </a:r>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Apple iPhone 5 - Brilliant!</a:t>
            </a:r>
            <a:endParaRPr lang="en-US" sz="1000" u="sng" dirty="0">
              <a:hlinkClick r:id="rId4"/>
            </a:endParaRPr>
          </a:p>
        </p:txBody>
      </p:sp>
      <p:pic>
        <p:nvPicPr>
          <p:cNvPr id="10242" name="Picture 2" descr="G:\Pages\Images\03 SoftwareImages\C03.03.03 sized.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25824" y="1143000"/>
            <a:ext cx="3886200" cy="47557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sz="quarter" idx="4294967295"/>
          </p:nvPr>
        </p:nvSpPr>
        <p:spPr bwMode="auto">
          <a:xfrm>
            <a:off x="0" y="457200"/>
            <a:ext cx="9144000" cy="10668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Application Software </a:t>
            </a:r>
          </a:p>
        </p:txBody>
      </p:sp>
      <p:graphicFrame>
        <p:nvGraphicFramePr>
          <p:cNvPr id="4" name="Table 3"/>
          <p:cNvGraphicFramePr>
            <a:graphicFrameLocks noGrp="1"/>
          </p:cNvGraphicFramePr>
          <p:nvPr>
            <p:extLst>
              <p:ext uri="{D42A27DB-BD31-4B8C-83A1-F6EECF244321}">
                <p14:modId xmlns:p14="http://schemas.microsoft.com/office/powerpoint/2010/main" xmlns="" val="3215056869"/>
              </p:ext>
            </p:extLst>
          </p:nvPr>
        </p:nvGraphicFramePr>
        <p:xfrm>
          <a:off x="457200" y="1600200"/>
          <a:ext cx="2735580" cy="3261360"/>
        </p:xfrm>
        <a:graphic>
          <a:graphicData uri="http://schemas.openxmlformats.org/drawingml/2006/table">
            <a:tbl>
              <a:tblPr>
                <a:tableStyleId>{5C22544A-7EE6-4342-B048-85BDC9FD1C3A}</a:tableStyleId>
              </a:tblPr>
              <a:tblGrid>
                <a:gridCol w="2735580"/>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Application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Collaborative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Gadget/widget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Business</a:t>
                      </a:r>
                      <a:r>
                        <a:rPr lang="en-US" sz="1800" i="1" kern="1200" baseline="0" dirty="0" smtClean="0">
                          <a:solidFill>
                            <a:schemeClr val="dk1"/>
                          </a:solidFill>
                          <a:latin typeface="+mn-lt"/>
                          <a:ea typeface="+mn-ea"/>
                          <a:cs typeface="+mn-cs"/>
                        </a:rPr>
                        <a:t> software</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suite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Personal</a:t>
                      </a:r>
                      <a:r>
                        <a:rPr lang="en-US" sz="1800" i="1" kern="1200" baseline="0" dirty="0" smtClean="0">
                          <a:solidFill>
                            <a:schemeClr val="dk1"/>
                          </a:solidFill>
                          <a:latin typeface="+mn-lt"/>
                          <a:ea typeface="+mn-ea"/>
                          <a:cs typeface="+mn-cs"/>
                        </a:rPr>
                        <a:t> software</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Mobile software/apps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 Placeholder 5"/>
          <p:cNvSpPr txBox="1">
            <a:spLocks/>
          </p:cNvSpPr>
          <p:nvPr/>
        </p:nvSpPr>
        <p:spPr bwMode="auto">
          <a:xfrm>
            <a:off x="457200" y="6248400"/>
            <a:ext cx="8153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Application Software &gt; See your eBook for more information about these terms</a:t>
            </a:r>
          </a:p>
        </p:txBody>
      </p:sp>
    </p:spTree>
    <p:extLst>
      <p:ext uri="{BB962C8B-B14F-4D97-AF65-F5344CB8AC3E}">
        <p14:creationId xmlns:p14="http://schemas.microsoft.com/office/powerpoint/2010/main" xmlns="" val="1959786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Pages\Images\03 SoftwareImages\C03.04.00_18113554 sized.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ackgroundRemoval t="3940" b="100000" l="20000" r="100000"/>
                    </a14:imgEffect>
                  </a14:imgLayer>
                </a14:imgProps>
              </a:ext>
              <a:ext uri="{28A0092B-C50C-407E-A947-70E740481C1C}">
                <a14:useLocalDpi xmlns:a14="http://schemas.microsoft.com/office/drawing/2010/main" xmlns="" val="0"/>
              </a:ext>
            </a:extLst>
          </a:blip>
          <a:srcRect/>
          <a:stretch>
            <a:fillRect/>
          </a:stretch>
        </p:blipFill>
        <p:spPr bwMode="auto">
          <a:xfrm>
            <a:off x="5029200" y="2210562"/>
            <a:ext cx="3657600" cy="2436876"/>
          </a:xfrm>
          <a:prstGeom prst="rect">
            <a:avLst/>
          </a:prstGeom>
          <a:noFill/>
          <a:extLst>
            <a:ext uri="{909E8E84-426E-40DD-AFC4-6F175D3DCCD1}">
              <a14:hiddenFill xmlns:a14="http://schemas.microsoft.com/office/drawing/2010/main" xmlns="">
                <a:solidFill>
                  <a:srgbClr val="FFFFFF"/>
                </a:solidFill>
              </a14:hiddenFill>
            </a:ext>
          </a:extLst>
        </p:spPr>
      </p:pic>
      <p:sp>
        <p:nvSpPr>
          <p:cNvPr id="80898" name="Content Placeholder 1"/>
          <p:cNvSpPr>
            <a:spLocks noGrp="1"/>
          </p:cNvSpPr>
          <p:nvPr>
            <p:ph sz="quarter" idx="4294967295"/>
          </p:nvPr>
        </p:nvSpPr>
        <p:spPr bwMode="auto">
          <a:xfrm>
            <a:off x="457200" y="1981200"/>
            <a:ext cx="4572000" cy="1676400"/>
          </a:xfrm>
          <a:prstGeom prst="rect">
            <a:avLst/>
          </a:prstGeom>
          <a:noFill/>
          <a:ln>
            <a:miter lim="800000"/>
            <a:headEnd/>
            <a:tailEnd/>
          </a:ln>
        </p:spPr>
        <p:txBody>
          <a:bodyPr/>
          <a:lstStyle/>
          <a:p>
            <a:pPr marL="0" indent="0">
              <a:buNone/>
            </a:pPr>
            <a:r>
              <a:rPr lang="en-US" i="1" dirty="0" smtClean="0"/>
              <a:t>… refers </a:t>
            </a:r>
            <a:r>
              <a:rPr lang="en-US" i="1" dirty="0"/>
              <a:t>to activities required to acquire, install, maintain, and remove software from a computer system.</a:t>
            </a:r>
          </a:p>
        </p:txBody>
      </p:sp>
      <p:sp>
        <p:nvSpPr>
          <p:cNvPr id="80899" name="Content Placeholder 2"/>
          <p:cNvSpPr>
            <a:spLocks noGrp="1"/>
          </p:cNvSpPr>
          <p:nvPr>
            <p:ph sz="quarter" idx="4294967295"/>
          </p:nvPr>
        </p:nvSpPr>
        <p:spPr bwMode="auto">
          <a:xfrm>
            <a:off x="0" y="457200"/>
            <a:ext cx="9165771" cy="11430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Managing Software </a:t>
            </a:r>
          </a:p>
        </p:txBody>
      </p:sp>
      <p:graphicFrame>
        <p:nvGraphicFramePr>
          <p:cNvPr id="9" name="Table 8"/>
          <p:cNvGraphicFramePr>
            <a:graphicFrameLocks noGrp="1"/>
          </p:cNvGraphicFramePr>
          <p:nvPr>
            <p:extLst>
              <p:ext uri="{D42A27DB-BD31-4B8C-83A1-F6EECF244321}">
                <p14:modId xmlns:p14="http://schemas.microsoft.com/office/powerpoint/2010/main" xmlns="" val="2857136519"/>
              </p:ext>
            </p:extLst>
          </p:nvPr>
        </p:nvGraphicFramePr>
        <p:xfrm>
          <a:off x="457200" y="4648200"/>
          <a:ext cx="5257800" cy="1280160"/>
        </p:xfrm>
        <a:graphic>
          <a:graphicData uri="http://schemas.openxmlformats.org/drawingml/2006/table">
            <a:tbl>
              <a:tblPr>
                <a:tableStyleId>{5C22544A-7EE6-4342-B048-85BDC9FD1C3A}</a:tableStyleId>
              </a:tblPr>
              <a:tblGrid>
                <a:gridCol w="2628900"/>
                <a:gridCol w="2628900"/>
              </a:tblGrid>
              <a:tr h="320040">
                <a:tc>
                  <a:txBody>
                    <a:bodyPr/>
                    <a:lstStyle/>
                    <a:p>
                      <a:r>
                        <a:rPr lang="en-US" b="0" dirty="0" smtClean="0">
                          <a:solidFill>
                            <a:schemeClr val="tx1"/>
                          </a:solidFill>
                        </a:rPr>
                        <a:t>In this section:</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Acquiring Software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Maintaining Software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Software Licensing</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buFont typeface="Arial" pitchFamily="34" charset="0"/>
                        <a:buChar char="•"/>
                      </a:pPr>
                      <a:r>
                        <a:rPr lang="en-US" b="0" dirty="0" smtClean="0"/>
                        <a:t>Uninstalling Software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buFont typeface="Arial" pitchFamily="34" charset="0"/>
                        <a:buChar char="•"/>
                      </a:pPr>
                      <a:r>
                        <a:rPr lang="en-US" b="0" dirty="0" smtClean="0"/>
                        <a:t>Installing Software</a:t>
                      </a:r>
                      <a:endParaRPr lang="en-US" b="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What's On My iPhone 5?</a:t>
            </a:r>
            <a:endParaRPr lang="en-US" sz="1000" u="sng" dirty="0">
              <a:hlinkClick r:id="rId6"/>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itle 6"/>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2900" eaLnBrk="1" hangingPunct="1"/>
            <a:r>
              <a:rPr lang="en-US" sz="4000" dirty="0" smtClean="0"/>
              <a:t>Acquiring Software</a:t>
            </a:r>
          </a:p>
        </p:txBody>
      </p:sp>
      <p:sp>
        <p:nvSpPr>
          <p:cNvPr id="9" name="Text Placeholder 7"/>
          <p:cNvSpPr>
            <a:spLocks noGrp="1"/>
          </p:cNvSpPr>
          <p:nvPr>
            <p:ph type="body" sz="half" idx="4294967295"/>
          </p:nvPr>
        </p:nvSpPr>
        <p:spPr bwMode="auto">
          <a:xfrm>
            <a:off x="502024" y="1249658"/>
            <a:ext cx="8198224" cy="1052513"/>
          </a:xfrm>
          <a:prstGeom prst="rect">
            <a:avLst/>
          </a:prstGeom>
          <a:noFill/>
          <a:ln>
            <a:miter lim="800000"/>
            <a:headEnd/>
            <a:tailEnd/>
          </a:ln>
        </p:spPr>
        <p:txBody>
          <a:bodyPr/>
          <a:lstStyle/>
          <a:p>
            <a:pPr marL="0" indent="0">
              <a:buNone/>
            </a:pPr>
            <a:r>
              <a:rPr lang="en-US" sz="2000" b="1" dirty="0"/>
              <a:t>Acquiring software</a:t>
            </a:r>
            <a:r>
              <a:rPr lang="en-US" sz="2000" dirty="0"/>
              <a:t> refers to the several methods by which software can be purchased or accessed, including  packaged software, downloaded software, cloud apps, and custom designed software.</a:t>
            </a:r>
          </a:p>
        </p:txBody>
      </p:sp>
      <p:pic>
        <p:nvPicPr>
          <p:cNvPr id="8" name="Picture 7" descr="C03"/>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66165" y="2798806"/>
            <a:ext cx="3657600" cy="2413594"/>
          </a:xfrm>
          <a:prstGeom prst="rect">
            <a:avLst/>
          </a:prstGeom>
          <a:noFill/>
          <a:ln>
            <a:miter lim="800000"/>
            <a:headEnd/>
            <a:tailEnd/>
          </a:ln>
        </p:spPr>
      </p:pic>
      <p:pic>
        <p:nvPicPr>
          <p:cNvPr id="3074" name="Picture 2" descr="G:\Pages\Images\03 SoftwareImages\C03.04.01-c sized.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100918" y="2375684"/>
            <a:ext cx="3657600" cy="32598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Meet Gwen Stefani and her Windows Phone</a:t>
            </a:r>
            <a:endParaRPr lang="en-US" sz="1000" u="sng" dirty="0">
              <a:hlinkClick r:id="rId6"/>
            </a:endParaRPr>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 &gt; Acquiring Software</a:t>
            </a:r>
          </a:p>
        </p:txBody>
      </p:sp>
    </p:spTree>
    <p:extLst>
      <p:ext uri="{BB962C8B-B14F-4D97-AF65-F5344CB8AC3E}">
        <p14:creationId xmlns:p14="http://schemas.microsoft.com/office/powerpoint/2010/main" xmlns="" val="1436089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Placeholder 1"/>
          <p:cNvSpPr>
            <a:spLocks noGrp="1"/>
          </p:cNvSpPr>
          <p:nvPr>
            <p:ph type="body" sz="half" idx="4294967295"/>
          </p:nvPr>
        </p:nvSpPr>
        <p:spPr bwMode="auto">
          <a:xfrm>
            <a:off x="514350" y="4495800"/>
            <a:ext cx="8115300" cy="1066800"/>
          </a:xfrm>
          <a:prstGeom prst="rect">
            <a:avLst/>
          </a:prstGeom>
          <a:solidFill>
            <a:srgbClr val="65AA3B">
              <a:alpha val="25098"/>
            </a:srgbClr>
          </a:solidFill>
          <a:ln>
            <a:miter lim="800000"/>
            <a:headEnd/>
            <a:tailEnd/>
          </a:ln>
        </p:spPr>
        <p:txBody>
          <a:bodyPr/>
          <a:lstStyle/>
          <a:p>
            <a:pPr marL="0" indent="0" algn="ctr" eaLnBrk="1" hangingPunct="1">
              <a:spcBef>
                <a:spcPct val="0"/>
              </a:spcBef>
              <a:buFontTx/>
              <a:buNone/>
            </a:pPr>
            <a:r>
              <a:rPr lang="en-US" sz="2000" dirty="0">
                <a:latin typeface="Arial" pitchFamily="34" charset="0"/>
                <a:cs typeface="Arial" pitchFamily="34" charset="0"/>
              </a:rPr>
              <a:t>Software may be protected by a traditional license, may incorporate a more liberal license policy </a:t>
            </a:r>
            <a:r>
              <a:rPr lang="en-US" sz="2000" dirty="0" smtClean="0">
                <a:latin typeface="Arial" pitchFamily="34" charset="0"/>
                <a:cs typeface="Arial" pitchFamily="34" charset="0"/>
              </a:rPr>
              <a:t>like </a:t>
            </a:r>
            <a:r>
              <a:rPr lang="en-US" sz="2000" dirty="0">
                <a:latin typeface="Arial" pitchFamily="34" charset="0"/>
                <a:cs typeface="Arial" pitchFamily="34" charset="0"/>
              </a:rPr>
              <a:t>Creative Commons or the General Public License (GPL), or may be </a:t>
            </a:r>
            <a:r>
              <a:rPr lang="en-US" sz="2000" dirty="0" smtClean="0">
                <a:latin typeface="Arial" pitchFamily="34" charset="0"/>
                <a:cs typeface="Arial" pitchFamily="34" charset="0"/>
              </a:rPr>
              <a:t>freeware</a:t>
            </a:r>
            <a:r>
              <a:rPr lang="en-US" sz="2000" dirty="0">
                <a:latin typeface="Arial" pitchFamily="34" charset="0"/>
                <a:cs typeface="Arial" pitchFamily="34" charset="0"/>
              </a:rPr>
              <a:t>.</a:t>
            </a:r>
            <a:endParaRPr lang="en-US" sz="2000" dirty="0" smtClean="0">
              <a:latin typeface="Arial" pitchFamily="34" charset="0"/>
              <a:cs typeface="Arial" pitchFamily="34" charset="0"/>
            </a:endParaRPr>
          </a:p>
        </p:txBody>
      </p:sp>
      <p:sp>
        <p:nvSpPr>
          <p:cNvPr id="82949" name="Title 6"/>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2900" eaLnBrk="1" hangingPunct="1"/>
            <a:r>
              <a:rPr lang="en-US" sz="4000" dirty="0" smtClean="0"/>
              <a:t>Software Licensing</a:t>
            </a:r>
          </a:p>
        </p:txBody>
      </p:sp>
      <p:sp>
        <p:nvSpPr>
          <p:cNvPr id="9" name="Text Placeholder 7"/>
          <p:cNvSpPr>
            <a:spLocks noGrp="1"/>
          </p:cNvSpPr>
          <p:nvPr>
            <p:ph type="body" sz="half" idx="4294967295"/>
          </p:nvPr>
        </p:nvSpPr>
        <p:spPr bwMode="auto">
          <a:xfrm>
            <a:off x="457200" y="1794353"/>
            <a:ext cx="3733800" cy="1662113"/>
          </a:xfrm>
          <a:prstGeom prst="rect">
            <a:avLst/>
          </a:prstGeom>
          <a:noFill/>
          <a:ln>
            <a:miter lim="800000"/>
            <a:headEnd/>
            <a:tailEnd/>
          </a:ln>
        </p:spPr>
        <p:txBody>
          <a:bodyPr/>
          <a:lstStyle/>
          <a:p>
            <a:pPr marL="0" indent="0">
              <a:buNone/>
            </a:pPr>
            <a:r>
              <a:rPr lang="en-US" sz="2000" b="1" dirty="0"/>
              <a:t>Software licensing</a:t>
            </a:r>
            <a:r>
              <a:rPr lang="en-US" sz="2000" i="1" dirty="0"/>
              <a:t> </a:t>
            </a:r>
            <a:r>
              <a:rPr lang="en-US" sz="2000" dirty="0"/>
              <a:t>defines the permissions, rights, and restrictions assigned to the person who purchases a copy of software.</a:t>
            </a:r>
          </a:p>
        </p:txBody>
      </p:sp>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Creative Commons - Get Creative</a:t>
            </a:r>
            <a:endParaRPr lang="en-US" sz="1000" u="sng" dirty="0">
              <a:hlinkClick r:id="rId4"/>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572000" y="1219200"/>
            <a:ext cx="4000500" cy="3076082"/>
          </a:xfrm>
          <a:prstGeom prst="rect">
            <a:avLst/>
          </a:prstGeom>
        </p:spPr>
      </p:pic>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 &gt; Software Licensing</a:t>
            </a:r>
          </a:p>
        </p:txBody>
      </p:sp>
    </p:spTree>
    <p:extLst>
      <p:ext uri="{BB962C8B-B14F-4D97-AF65-F5344CB8AC3E}">
        <p14:creationId xmlns:p14="http://schemas.microsoft.com/office/powerpoint/2010/main" xmlns="" val="3694973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1999" y="1524000"/>
            <a:ext cx="4098925" cy="2514600"/>
          </a:xfrm>
          <a:prstGeom prst="rect">
            <a:avLst/>
          </a:prstGeom>
          <a:noFill/>
          <a:ln w="9525">
            <a:miter lim="800000"/>
            <a:headEnd/>
            <a:tailEnd/>
          </a:ln>
          <a:effectLst/>
        </p:spPr>
      </p:pic>
      <p:sp>
        <p:nvSpPr>
          <p:cNvPr id="82947" name="Text Placeholder 1"/>
          <p:cNvSpPr>
            <a:spLocks noGrp="1"/>
          </p:cNvSpPr>
          <p:nvPr>
            <p:ph type="body" sz="half" idx="4294967295"/>
          </p:nvPr>
        </p:nvSpPr>
        <p:spPr bwMode="auto">
          <a:xfrm>
            <a:off x="457200" y="4229100"/>
            <a:ext cx="8229600" cy="1295400"/>
          </a:xfrm>
          <a:prstGeom prst="rect">
            <a:avLst/>
          </a:prstGeom>
          <a:solidFill>
            <a:srgbClr val="65AA3B">
              <a:alpha val="25098"/>
            </a:srgbClr>
          </a:solidFill>
          <a:ln>
            <a:miter lim="800000"/>
            <a:headEnd/>
            <a:tailEnd/>
          </a:ln>
        </p:spPr>
        <p:txBody>
          <a:bodyPr/>
          <a:lstStyle/>
          <a:p>
            <a:pPr marL="0" indent="0" algn="ctr">
              <a:buNone/>
            </a:pPr>
            <a:r>
              <a:rPr lang="en-US" sz="2000" dirty="0">
                <a:latin typeface="Arial" pitchFamily="34" charset="0"/>
                <a:cs typeface="Arial" pitchFamily="34" charset="0"/>
              </a:rPr>
              <a:t>Installing </a:t>
            </a:r>
            <a:r>
              <a:rPr lang="en-US" sz="2000" dirty="0" smtClean="0">
                <a:latin typeface="Arial" pitchFamily="34" charset="0"/>
                <a:cs typeface="Arial" pitchFamily="34" charset="0"/>
              </a:rPr>
              <a:t>software </a:t>
            </a:r>
            <a:r>
              <a:rPr lang="en-US" sz="2000" dirty="0">
                <a:latin typeface="Arial" pitchFamily="34" charset="0"/>
                <a:cs typeface="Arial" pitchFamily="34" charset="0"/>
              </a:rPr>
              <a:t>on PCs, tablets, and </a:t>
            </a:r>
            <a:r>
              <a:rPr lang="en-US" sz="2000" dirty="0" smtClean="0">
                <a:latin typeface="Arial" pitchFamily="34" charset="0"/>
                <a:cs typeface="Arial" pitchFamily="34" charset="0"/>
              </a:rPr>
              <a:t>smart phones </a:t>
            </a:r>
            <a:r>
              <a:rPr lang="en-US" sz="2000" dirty="0">
                <a:latin typeface="Arial" pitchFamily="34" charset="0"/>
                <a:cs typeface="Arial" pitchFamily="34" charset="0"/>
              </a:rPr>
              <a:t>is a common activity for computer </a:t>
            </a:r>
            <a:r>
              <a:rPr lang="en-US" sz="2000" dirty="0" smtClean="0">
                <a:latin typeface="Arial" pitchFamily="34" charset="0"/>
                <a:cs typeface="Arial" pitchFamily="34" charset="0"/>
              </a:rPr>
              <a:t>users, allowing computers </a:t>
            </a:r>
            <a:r>
              <a:rPr lang="en-US" sz="2000" dirty="0">
                <a:latin typeface="Arial" pitchFamily="34" charset="0"/>
                <a:cs typeface="Arial" pitchFamily="34" charset="0"/>
              </a:rPr>
              <a:t>to be customized to meet the user’s needs. All </a:t>
            </a:r>
            <a:r>
              <a:rPr lang="en-US" sz="2000" dirty="0" smtClean="0">
                <a:latin typeface="Arial" pitchFamily="34" charset="0"/>
                <a:cs typeface="Arial" pitchFamily="34" charset="0"/>
              </a:rPr>
              <a:t>computer </a:t>
            </a:r>
            <a:r>
              <a:rPr lang="en-US" sz="2000" dirty="0">
                <a:latin typeface="Arial" pitchFamily="34" charset="0"/>
                <a:cs typeface="Arial" pitchFamily="34" charset="0"/>
              </a:rPr>
              <a:t>users should be familiar with the process. </a:t>
            </a:r>
          </a:p>
        </p:txBody>
      </p:sp>
      <p:sp>
        <p:nvSpPr>
          <p:cNvPr id="82949" name="Title 6"/>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2900" eaLnBrk="1" hangingPunct="1"/>
            <a:r>
              <a:rPr lang="en-US" sz="4000" dirty="0" smtClean="0"/>
              <a:t>Installing Software</a:t>
            </a:r>
          </a:p>
        </p:txBody>
      </p:sp>
      <p:sp>
        <p:nvSpPr>
          <p:cNvPr id="9" name="Text Placeholder 7"/>
          <p:cNvSpPr>
            <a:spLocks noGrp="1"/>
          </p:cNvSpPr>
          <p:nvPr>
            <p:ph type="body" sz="half" idx="4294967295"/>
          </p:nvPr>
        </p:nvSpPr>
        <p:spPr bwMode="auto">
          <a:xfrm>
            <a:off x="457199" y="2019300"/>
            <a:ext cx="4114800" cy="1524000"/>
          </a:xfrm>
          <a:prstGeom prst="rect">
            <a:avLst/>
          </a:prstGeom>
          <a:noFill/>
          <a:ln>
            <a:miter lim="800000"/>
            <a:headEnd/>
            <a:tailEnd/>
          </a:ln>
        </p:spPr>
        <p:txBody>
          <a:bodyPr/>
          <a:lstStyle/>
          <a:p>
            <a:pPr marL="0" indent="0">
              <a:buNone/>
            </a:pPr>
            <a:r>
              <a:rPr lang="en-US" sz="2000" b="1" dirty="0"/>
              <a:t>Installing software</a:t>
            </a:r>
            <a:r>
              <a:rPr lang="en-US" sz="2000" dirty="0"/>
              <a:t> is the process by which software is added to a computer so that it is available for use.</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 &gt; Installing Software</a:t>
            </a:r>
          </a:p>
        </p:txBody>
      </p:sp>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Windows 8 Installation Guide</a:t>
            </a:r>
            <a:endParaRPr lang="en-US" sz="1000" u="sng" dirty="0">
              <a:hlinkClick r:id="rId5"/>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idx="4294967295"/>
          </p:nvPr>
        </p:nvSpPr>
        <p:spPr bwMode="auto">
          <a:xfrm>
            <a:off x="0" y="457200"/>
            <a:ext cx="9144000" cy="715963"/>
          </a:xfrm>
          <a:prstGeom prst="rect">
            <a:avLst/>
          </a:prstGeom>
          <a:noFill/>
          <a:ln>
            <a:miter lim="800000"/>
            <a:headEnd/>
            <a:tailEnd/>
          </a:ln>
        </p:spPr>
        <p:txBody>
          <a:bodyPr/>
          <a:lstStyle/>
          <a:p>
            <a:pPr marL="342900" eaLnBrk="1" hangingPunct="1"/>
            <a:r>
              <a:rPr lang="en-US" sz="4000" dirty="0" smtClean="0"/>
              <a:t>Computer Programming</a:t>
            </a:r>
          </a:p>
        </p:txBody>
      </p:sp>
      <p:sp>
        <p:nvSpPr>
          <p:cNvPr id="35847" name="Rectangle 7"/>
          <p:cNvSpPr>
            <a:spLocks noGrp="1" noChangeArrowheads="1"/>
          </p:cNvSpPr>
          <p:nvPr>
            <p:ph type="body" sz="half" idx="4294967295"/>
          </p:nvPr>
        </p:nvSpPr>
        <p:spPr bwMode="auto">
          <a:xfrm>
            <a:off x="381000" y="1295400"/>
            <a:ext cx="8534400" cy="777875"/>
          </a:xfrm>
          <a:prstGeom prst="rect">
            <a:avLst/>
          </a:prstGeom>
          <a:noFill/>
          <a:ln>
            <a:miter lim="800000"/>
            <a:headEnd/>
            <a:tailEnd/>
          </a:ln>
        </p:spPr>
        <p:txBody>
          <a:bodyPr/>
          <a:lstStyle/>
          <a:p>
            <a:pPr marL="0" indent="0">
              <a:buNone/>
            </a:pPr>
            <a:r>
              <a:rPr lang="en-US" sz="2000" b="1" dirty="0"/>
              <a:t>Computer programming</a:t>
            </a:r>
            <a:r>
              <a:rPr lang="en-US" sz="2000" dirty="0"/>
              <a:t>, or</a:t>
            </a:r>
            <a:r>
              <a:rPr lang="en-US" sz="2000" b="1" dirty="0"/>
              <a:t> coding</a:t>
            </a:r>
            <a:r>
              <a:rPr lang="en-US" sz="2000" dirty="0"/>
              <a:t>, is the process of creating software through the use of logic, algorithms, and programming languages</a:t>
            </a:r>
            <a:r>
              <a:rPr lang="en-US" sz="2000" dirty="0" smtClean="0"/>
              <a:t>.</a:t>
            </a:r>
            <a:endParaRPr lang="en-US" sz="2000" dirty="0"/>
          </a:p>
        </p:txBody>
      </p:sp>
      <p:sp>
        <p:nvSpPr>
          <p:cNvPr id="18439" name="TextBox 10"/>
          <p:cNvSpPr txBox="1">
            <a:spLocks noChangeArrowheads="1"/>
          </p:cNvSpPr>
          <p:nvPr/>
        </p:nvSpPr>
        <p:spPr bwMode="auto">
          <a:xfrm>
            <a:off x="6019800" y="2763510"/>
            <a:ext cx="2667000" cy="2246769"/>
          </a:xfrm>
          <a:prstGeom prst="rect">
            <a:avLst/>
          </a:prstGeom>
          <a:solidFill>
            <a:srgbClr val="65AA3B">
              <a:alpha val="20000"/>
            </a:srgbClr>
          </a:solidFill>
          <a:ln w="9525">
            <a:noFill/>
            <a:miter lim="800000"/>
            <a:headEnd/>
            <a:tailEnd/>
          </a:ln>
        </p:spPr>
        <p:txBody>
          <a:bodyPr wrap="square">
            <a:spAutoFit/>
          </a:bodyPr>
          <a:lstStyle/>
          <a:p>
            <a:pPr algn="ctr"/>
            <a:r>
              <a:rPr lang="en-US" sz="2000" dirty="0" smtClean="0"/>
              <a:t>Computer </a:t>
            </a:r>
            <a:r>
              <a:rPr lang="en-US" sz="2000" dirty="0"/>
              <a:t>programming has gotten substantially easier over the years, making it increasingly accessible to people in every profession. </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3400" y="2205037"/>
            <a:ext cx="5257800" cy="3363715"/>
          </a:xfrm>
          <a:prstGeom prst="rect">
            <a:avLst/>
          </a:prstGeom>
          <a:noFill/>
          <a:ln w="9525">
            <a:miter lim="800000"/>
            <a:headEnd/>
            <a:tailEnd/>
          </a:ln>
          <a:effectLst/>
        </p:spPr>
      </p:pic>
      <p:sp>
        <p:nvSpPr>
          <p:cNvPr id="8"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What Most Schools Don't Teach</a:t>
            </a:r>
            <a:endParaRPr lang="en-US" sz="1000" u="sng" dirty="0">
              <a:hlinkClick r:id="rId5"/>
            </a:endParaRPr>
          </a:p>
        </p:txBody>
      </p:sp>
      <p:sp>
        <p:nvSpPr>
          <p:cNvPr id="9" name="Text Placeholder 5"/>
          <p:cNvSpPr txBox="1">
            <a:spLocks/>
          </p:cNvSpPr>
          <p:nvPr/>
        </p:nvSpPr>
        <p:spPr bwMode="auto">
          <a:xfrm>
            <a:off x="457200" y="6248400"/>
            <a:ext cx="6477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Software Development &gt; Computer Programming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itle 8"/>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50838" eaLnBrk="1" hangingPunct="1"/>
            <a:r>
              <a:rPr lang="en-US" dirty="0" smtClean="0"/>
              <a:t>Maintaining Software</a:t>
            </a:r>
          </a:p>
        </p:txBody>
      </p:sp>
      <p:sp>
        <p:nvSpPr>
          <p:cNvPr id="430081" name="Text Placeholder 10"/>
          <p:cNvSpPr>
            <a:spLocks noGrp="1"/>
          </p:cNvSpPr>
          <p:nvPr>
            <p:ph type="body" sz="quarter" idx="4294967295"/>
          </p:nvPr>
        </p:nvSpPr>
        <p:spPr bwMode="auto">
          <a:xfrm>
            <a:off x="4572000" y="1600200"/>
            <a:ext cx="4114800" cy="1428750"/>
          </a:xfrm>
          <a:prstGeom prst="rect">
            <a:avLst/>
          </a:prstGeom>
          <a:ln>
            <a:miter lim="800000"/>
            <a:headEnd/>
            <a:tailEnd/>
          </a:ln>
        </p:spPr>
        <p:txBody>
          <a:bodyPr/>
          <a:lstStyle/>
          <a:p>
            <a:pPr marL="0" indent="0">
              <a:buNone/>
            </a:pPr>
            <a:r>
              <a:rPr lang="en-US" sz="2000" b="1" dirty="0"/>
              <a:t>Maintaining software </a:t>
            </a:r>
            <a:r>
              <a:rPr lang="en-US" sz="2000" dirty="0"/>
              <a:t>involves applying software updates to correct software bugs, improve the software, or add new features</a:t>
            </a:r>
            <a:r>
              <a:rPr lang="en-US" sz="2000" dirty="0" smtClean="0"/>
              <a:t>.</a:t>
            </a:r>
          </a:p>
          <a:p>
            <a:pPr marL="0" indent="0" eaLnBrk="1" hangingPunct="1">
              <a:spcBef>
                <a:spcPct val="0"/>
              </a:spcBef>
              <a:buFontTx/>
              <a:buNone/>
            </a:pPr>
            <a:endParaRPr lang="en-US" dirty="0" smtClean="0"/>
          </a:p>
        </p:txBody>
      </p:sp>
      <p:sp>
        <p:nvSpPr>
          <p:cNvPr id="7" name="Text Placeholder 5"/>
          <p:cNvSpPr txBox="1">
            <a:spLocks/>
          </p:cNvSpPr>
          <p:nvPr/>
        </p:nvSpPr>
        <p:spPr bwMode="auto">
          <a:xfrm>
            <a:off x="457200" y="6248400"/>
            <a:ext cx="5943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 &gt; Maintaining Software</a:t>
            </a:r>
          </a:p>
        </p:txBody>
      </p:sp>
      <p:pic>
        <p:nvPicPr>
          <p:cNvPr id="4098" name="Picture 2" descr="G:\Pages\Images\03 SoftwareImages\C03.04.04 sized.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46847" y="1066800"/>
            <a:ext cx="3657600" cy="498763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1"/>
          <p:cNvSpPr txBox="1">
            <a:spLocks/>
          </p:cNvSpPr>
          <p:nvPr/>
        </p:nvSpPr>
        <p:spPr bwMode="auto">
          <a:xfrm>
            <a:off x="4572000" y="3352800"/>
            <a:ext cx="4114800" cy="2257476"/>
          </a:xfrm>
          <a:prstGeom prst="rect">
            <a:avLst/>
          </a:prstGeom>
          <a:solidFill>
            <a:srgbClr val="65AA3B">
              <a:alpha val="25098"/>
            </a:srgbClr>
          </a:solid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algn="ctr">
              <a:buNone/>
            </a:pPr>
            <a:r>
              <a:rPr lang="en-US" sz="2000" dirty="0">
                <a:latin typeface="Arial" pitchFamily="34" charset="0"/>
                <a:cs typeface="Arial" pitchFamily="34" charset="0"/>
              </a:rPr>
              <a:t>To get the most out of your software investment, and to keep your computer safe and secure, it is wise to update both system </a:t>
            </a:r>
            <a:r>
              <a:rPr lang="en-US" sz="2000" dirty="0" smtClean="0">
                <a:latin typeface="Arial" pitchFamily="34" charset="0"/>
                <a:cs typeface="Arial" pitchFamily="34" charset="0"/>
              </a:rPr>
              <a:t>software and </a:t>
            </a:r>
            <a:r>
              <a:rPr lang="en-US" sz="2000" dirty="0">
                <a:latin typeface="Arial" pitchFamily="34" charset="0"/>
                <a:cs typeface="Arial" pitchFamily="34" charset="0"/>
              </a:rPr>
              <a:t>application </a:t>
            </a:r>
            <a:r>
              <a:rPr lang="en-US" sz="2000" dirty="0" smtClean="0">
                <a:latin typeface="Arial" pitchFamily="34" charset="0"/>
                <a:cs typeface="Arial" pitchFamily="34" charset="0"/>
              </a:rPr>
              <a:t>software as </a:t>
            </a:r>
            <a:r>
              <a:rPr lang="en-US" sz="2000" dirty="0">
                <a:latin typeface="Arial" pitchFamily="34" charset="0"/>
                <a:cs typeface="Arial" pitchFamily="34" charset="0"/>
              </a:rPr>
              <a:t>soon as updates are made </a:t>
            </a:r>
            <a:r>
              <a:rPr lang="en-US" sz="2000" dirty="0" smtClean="0">
                <a:latin typeface="Arial" pitchFamily="34" charset="0"/>
                <a:cs typeface="Arial" pitchFamily="34" charset="0"/>
              </a:rPr>
              <a:t>available.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Text Placeholder 1"/>
          <p:cNvSpPr>
            <a:spLocks noGrp="1"/>
          </p:cNvSpPr>
          <p:nvPr>
            <p:ph type="body" sz="half" idx="4294967295"/>
          </p:nvPr>
        </p:nvSpPr>
        <p:spPr bwMode="auto">
          <a:xfrm>
            <a:off x="457200" y="5029200"/>
            <a:ext cx="8345488" cy="838200"/>
          </a:xfrm>
          <a:prstGeom prst="rect">
            <a:avLst/>
          </a:prstGeom>
          <a:noFill/>
          <a:ln>
            <a:miter lim="800000"/>
            <a:headEnd/>
            <a:tailEnd/>
          </a:ln>
        </p:spPr>
        <p:txBody>
          <a:bodyPr/>
          <a:lstStyle/>
          <a:p>
            <a:pPr marL="0" indent="0">
              <a:buNone/>
            </a:pPr>
            <a:r>
              <a:rPr lang="en-US" sz="2000" b="1" dirty="0"/>
              <a:t>Uninstalling software</a:t>
            </a:r>
            <a:r>
              <a:rPr lang="en-US" sz="2000" dirty="0"/>
              <a:t> refers to the process of completely removing software from a computer.</a:t>
            </a:r>
          </a:p>
        </p:txBody>
      </p:sp>
      <p:sp>
        <p:nvSpPr>
          <p:cNvPr id="87046" name="Title 7"/>
          <p:cNvSpPr>
            <a:spLocks noGrp="1"/>
          </p:cNvSpPr>
          <p:nvPr>
            <p:ph type="title" idx="4294967295"/>
          </p:nvPr>
        </p:nvSpPr>
        <p:spPr bwMode="auto">
          <a:xfrm>
            <a:off x="0" y="457200"/>
            <a:ext cx="8686800" cy="715962"/>
          </a:xfrm>
          <a:prstGeom prst="rect">
            <a:avLst/>
          </a:prstGeom>
          <a:noFill/>
          <a:ln>
            <a:miter lim="800000"/>
            <a:headEnd/>
            <a:tailEnd/>
          </a:ln>
        </p:spPr>
        <p:txBody>
          <a:bodyPr/>
          <a:lstStyle/>
          <a:p>
            <a:pPr marL="342900" eaLnBrk="1" hangingPunct="1"/>
            <a:r>
              <a:rPr lang="en-US" sz="4000" dirty="0" smtClean="0"/>
              <a:t>Uninstalling Software</a:t>
            </a:r>
          </a:p>
        </p:txBody>
      </p:sp>
      <p:sp>
        <p:nvSpPr>
          <p:cNvPr id="87048" name="Text Placeholder 13"/>
          <p:cNvSpPr txBox="1">
            <a:spLocks/>
          </p:cNvSpPr>
          <p:nvPr/>
        </p:nvSpPr>
        <p:spPr bwMode="auto">
          <a:xfrm>
            <a:off x="457200" y="2154969"/>
            <a:ext cx="3124200" cy="1672208"/>
          </a:xfrm>
          <a:prstGeom prst="rect">
            <a:avLst/>
          </a:prstGeom>
          <a:solidFill>
            <a:srgbClr val="65AA3B">
              <a:alpha val="20000"/>
            </a:srgbClr>
          </a:solidFill>
          <a:ln w="9525">
            <a:noFill/>
            <a:miter lim="800000"/>
            <a:headEnd/>
            <a:tailEnd/>
          </a:ln>
        </p:spPr>
        <p:txBody>
          <a:bodyPr/>
          <a:lstStyle/>
          <a:p>
            <a:pPr algn="ctr"/>
            <a:r>
              <a:rPr lang="en-US" sz="2000" dirty="0" smtClean="0"/>
              <a:t>Removing </a:t>
            </a:r>
            <a:r>
              <a:rPr lang="en-US" sz="2000" dirty="0"/>
              <a:t>software requires a special process that deletes all files and references related to the software</a:t>
            </a:r>
            <a:r>
              <a:rPr lang="en-US" sz="2000" dirty="0" smtClean="0"/>
              <a:t>.</a:t>
            </a:r>
            <a:endParaRPr lang="en-US" sz="2000" dirty="0"/>
          </a:p>
        </p:txBody>
      </p:sp>
      <p:sp>
        <p:nvSpPr>
          <p:cNvPr id="6" name="Text Placeholder 5"/>
          <p:cNvSpPr txBox="1">
            <a:spLocks/>
          </p:cNvSpPr>
          <p:nvPr/>
        </p:nvSpPr>
        <p:spPr bwMode="auto">
          <a:xfrm>
            <a:off x="457200" y="6248400"/>
            <a:ext cx="6248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 &gt; Uninstalling Software</a:t>
            </a:r>
          </a:p>
        </p:txBody>
      </p:sp>
      <p:pic>
        <p:nvPicPr>
          <p:cNvPr id="5122" name="Picture 2" descr="G:\Pages\Images\03 SoftwareImages\C03.04.05 sized.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14800" y="1371600"/>
            <a:ext cx="4572000" cy="32389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sz="quarter" idx="4294967295"/>
          </p:nvPr>
        </p:nvSpPr>
        <p:spPr bwMode="auto">
          <a:xfrm>
            <a:off x="0" y="457200"/>
            <a:ext cx="9144000" cy="11430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Managing Software </a:t>
            </a:r>
          </a:p>
        </p:txBody>
      </p:sp>
      <p:graphicFrame>
        <p:nvGraphicFramePr>
          <p:cNvPr id="4" name="Table 3"/>
          <p:cNvGraphicFramePr>
            <a:graphicFrameLocks noGrp="1"/>
          </p:cNvGraphicFramePr>
          <p:nvPr>
            <p:extLst>
              <p:ext uri="{D42A27DB-BD31-4B8C-83A1-F6EECF244321}">
                <p14:modId xmlns:p14="http://schemas.microsoft.com/office/powerpoint/2010/main" xmlns="" val="3825545933"/>
              </p:ext>
            </p:extLst>
          </p:nvPr>
        </p:nvGraphicFramePr>
        <p:xfrm>
          <a:off x="519953" y="1600200"/>
          <a:ext cx="3223116" cy="3261360"/>
        </p:xfrm>
        <a:graphic>
          <a:graphicData uri="http://schemas.openxmlformats.org/drawingml/2006/table">
            <a:tbl>
              <a:tblPr>
                <a:tableStyleId>{5C22544A-7EE6-4342-B048-85BDC9FD1C3A}</a:tableStyleId>
              </a:tblPr>
              <a:tblGrid>
                <a:gridCol w="3223116"/>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Managing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Acquiring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licensing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Copyright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Creative</a:t>
                      </a:r>
                      <a:r>
                        <a:rPr lang="en-US" sz="1800" i="1" kern="1200" baseline="0" dirty="0" smtClean="0">
                          <a:solidFill>
                            <a:schemeClr val="dk1"/>
                          </a:solidFill>
                          <a:latin typeface="+mn-lt"/>
                          <a:ea typeface="+mn-ea"/>
                          <a:cs typeface="+mn-cs"/>
                        </a:rPr>
                        <a:t> Commons license</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Freeware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Free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923380024"/>
              </p:ext>
            </p:extLst>
          </p:nvPr>
        </p:nvGraphicFramePr>
        <p:xfrm>
          <a:off x="4540331" y="1600200"/>
          <a:ext cx="4070269" cy="3261360"/>
        </p:xfrm>
        <a:graphic>
          <a:graphicData uri="http://schemas.openxmlformats.org/drawingml/2006/table">
            <a:tbl>
              <a:tblPr>
                <a:tableStyleId>{5C22544A-7EE6-4342-B048-85BDC9FD1C3A}</a:tableStyleId>
              </a:tblPr>
              <a:tblGrid>
                <a:gridCol w="4070269"/>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Open-source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GNU</a:t>
                      </a:r>
                      <a:r>
                        <a:rPr lang="en-US" sz="1800" i="1" kern="1200" baseline="0" dirty="0" smtClean="0">
                          <a:solidFill>
                            <a:schemeClr val="dk1"/>
                          </a:solidFill>
                          <a:latin typeface="+mn-lt"/>
                          <a:ea typeface="+mn-ea"/>
                          <a:cs typeface="+mn-cs"/>
                        </a:rPr>
                        <a:t> General Public License (GPL)</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Installing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Maintaining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a:t>
                      </a:r>
                      <a:r>
                        <a:rPr lang="en-US" sz="1800" i="1" kern="1200" baseline="0" dirty="0" smtClean="0">
                          <a:solidFill>
                            <a:schemeClr val="dk1"/>
                          </a:solidFill>
                          <a:latin typeface="+mn-lt"/>
                          <a:ea typeface="+mn-ea"/>
                          <a:cs typeface="+mn-cs"/>
                        </a:rPr>
                        <a:t> patches</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bugs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Uninstalling 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 Placeholder 5"/>
          <p:cNvSpPr txBox="1">
            <a:spLocks/>
          </p:cNvSpPr>
          <p:nvPr/>
        </p:nvSpPr>
        <p:spPr bwMode="auto">
          <a:xfrm>
            <a:off x="457200" y="6248400"/>
            <a:ext cx="8153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Managing Software &gt; See your eBook for more information about these terms</a:t>
            </a:r>
          </a:p>
        </p:txBody>
      </p:sp>
    </p:spTree>
    <p:extLst>
      <p:ext uri="{BB962C8B-B14F-4D97-AF65-F5344CB8AC3E}">
        <p14:creationId xmlns:p14="http://schemas.microsoft.com/office/powerpoint/2010/main" xmlns="" val="3353334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44944" y="1739390"/>
            <a:ext cx="3886200" cy="2703971"/>
          </a:xfrm>
          <a:prstGeom prst="rect">
            <a:avLst/>
          </a:prstGeom>
          <a:noFill/>
          <a:ln w="9525">
            <a:miter lim="800000"/>
            <a:headEnd/>
            <a:tailEnd/>
          </a:ln>
          <a:effectLst/>
        </p:spPr>
      </p:pic>
      <p:sp>
        <p:nvSpPr>
          <p:cNvPr id="20484" name="Rectangle 4"/>
          <p:cNvSpPr>
            <a:spLocks noGrp="1" noChangeArrowheads="1"/>
          </p:cNvSpPr>
          <p:nvPr>
            <p:ph type="title" idx="4294967295"/>
          </p:nvPr>
        </p:nvSpPr>
        <p:spPr bwMode="auto">
          <a:xfrm>
            <a:off x="0" y="457200"/>
            <a:ext cx="9239250" cy="715963"/>
          </a:xfrm>
          <a:prstGeom prst="rect">
            <a:avLst/>
          </a:prstGeom>
          <a:noFill/>
          <a:ln>
            <a:miter lim="800000"/>
            <a:headEnd/>
            <a:tailEnd/>
          </a:ln>
        </p:spPr>
        <p:txBody>
          <a:bodyPr/>
          <a:lstStyle/>
          <a:p>
            <a:pPr marL="342900" eaLnBrk="1" hangingPunct="1"/>
            <a:r>
              <a:rPr lang="en-US" sz="4000" dirty="0" smtClean="0"/>
              <a:t>Programming Languages</a:t>
            </a:r>
          </a:p>
        </p:txBody>
      </p:sp>
      <p:sp>
        <p:nvSpPr>
          <p:cNvPr id="35847" name="Rectangle 7"/>
          <p:cNvSpPr>
            <a:spLocks noGrp="1" noChangeArrowheads="1"/>
          </p:cNvSpPr>
          <p:nvPr>
            <p:ph type="body" sz="half" idx="4294967295"/>
          </p:nvPr>
        </p:nvSpPr>
        <p:spPr bwMode="auto">
          <a:xfrm>
            <a:off x="381000" y="1063615"/>
            <a:ext cx="8356600" cy="701675"/>
          </a:xfrm>
          <a:prstGeom prst="rect">
            <a:avLst/>
          </a:prstGeom>
          <a:noFill/>
          <a:ln>
            <a:miter lim="800000"/>
            <a:headEnd/>
            <a:tailEnd/>
          </a:ln>
        </p:spPr>
        <p:txBody>
          <a:bodyPr/>
          <a:lstStyle/>
          <a:p>
            <a:pPr marL="0" indent="0">
              <a:buNone/>
            </a:pPr>
            <a:r>
              <a:rPr lang="en-US" sz="2000" b="1" dirty="0"/>
              <a:t>Programming languages</a:t>
            </a:r>
            <a:r>
              <a:rPr lang="en-US" sz="2000" dirty="0"/>
              <a:t> provide a set of symbols, commands, and rules (syntax) </a:t>
            </a:r>
            <a:r>
              <a:rPr lang="en-US" sz="2000" dirty="0" smtClean="0"/>
              <a:t>used </a:t>
            </a:r>
            <a:r>
              <a:rPr lang="en-US" sz="2000" dirty="0"/>
              <a:t>to write program code. </a:t>
            </a:r>
          </a:p>
        </p:txBody>
      </p:sp>
      <p:sp>
        <p:nvSpPr>
          <p:cNvPr id="20488" name="TextBox 10"/>
          <p:cNvSpPr txBox="1">
            <a:spLocks noChangeArrowheads="1"/>
          </p:cNvSpPr>
          <p:nvPr/>
        </p:nvSpPr>
        <p:spPr bwMode="auto">
          <a:xfrm>
            <a:off x="457200" y="4417461"/>
            <a:ext cx="8280400" cy="1323439"/>
          </a:xfrm>
          <a:prstGeom prst="rect">
            <a:avLst/>
          </a:prstGeom>
          <a:solidFill>
            <a:srgbClr val="65AA3B">
              <a:alpha val="18823"/>
            </a:srgbClr>
          </a:solidFill>
          <a:ln w="9525">
            <a:noFill/>
            <a:miter lim="800000"/>
            <a:headEnd/>
            <a:tailEnd/>
          </a:ln>
        </p:spPr>
        <p:txBody>
          <a:bodyPr wrap="square">
            <a:spAutoFit/>
          </a:bodyPr>
          <a:lstStyle/>
          <a:p>
            <a:pPr algn="ctr"/>
            <a:r>
              <a:rPr lang="en-US" sz="2000" dirty="0"/>
              <a:t>Programming languages automate the tedious process of creating the detailed </a:t>
            </a:r>
            <a:r>
              <a:rPr lang="en-US" sz="2000" dirty="0" smtClean="0"/>
              <a:t>step-by-step </a:t>
            </a:r>
            <a:r>
              <a:rPr lang="en-US" sz="2000" dirty="0"/>
              <a:t>machine instructions used in </a:t>
            </a:r>
            <a:r>
              <a:rPr lang="en-US" sz="2000" dirty="0" smtClean="0"/>
              <a:t>software, transforming </a:t>
            </a:r>
            <a:r>
              <a:rPr lang="en-US" sz="2000" dirty="0"/>
              <a:t>the programming process </a:t>
            </a:r>
            <a:r>
              <a:rPr lang="en-US" sz="2000" dirty="0" smtClean="0"/>
              <a:t>from tedious labor to </a:t>
            </a:r>
            <a:r>
              <a:rPr lang="en-US" sz="2000" dirty="0"/>
              <a:t>a creative intellectual endeavor for problem solving. </a:t>
            </a: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8918" y="1791401"/>
            <a:ext cx="3581400" cy="2547938"/>
          </a:xfrm>
          <a:prstGeom prst="rect">
            <a:avLst/>
          </a:prstGeom>
          <a:noFill/>
          <a:ln w="9525">
            <a:miter lim="800000"/>
            <a:headEnd/>
            <a:tailEnd/>
          </a:ln>
          <a:effectLst/>
        </p:spPr>
      </p:pic>
      <p:sp>
        <p:nvSpPr>
          <p:cNvPr id="10"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5"/>
              </a:rPr>
              <a:t>Video: Computer Programming for Beginners</a:t>
            </a:r>
            <a:endParaRPr lang="en-US" sz="1000" u="sng" dirty="0">
              <a:hlinkClick r:id="rId6"/>
            </a:endParaRPr>
          </a:p>
        </p:txBody>
      </p:sp>
      <p:sp>
        <p:nvSpPr>
          <p:cNvPr id="12"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Software Development &gt; Programming Languages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bwMode="auto">
          <a:xfrm>
            <a:off x="0" y="457200"/>
            <a:ext cx="9163050" cy="715962"/>
          </a:xfrm>
          <a:prstGeom prst="rect">
            <a:avLst/>
          </a:prstGeom>
          <a:noFill/>
          <a:ln>
            <a:miter lim="800000"/>
            <a:headEnd/>
            <a:tailEnd/>
          </a:ln>
        </p:spPr>
        <p:txBody>
          <a:bodyPr/>
          <a:lstStyle/>
          <a:p>
            <a:pPr marL="342900" eaLnBrk="1" hangingPunct="1"/>
            <a:r>
              <a:rPr lang="en-US" sz="4000" dirty="0" smtClean="0"/>
              <a:t>Application Programming Interface (API)</a:t>
            </a:r>
          </a:p>
        </p:txBody>
      </p:sp>
      <p:sp>
        <p:nvSpPr>
          <p:cNvPr id="32773" name="Rectangle 5"/>
          <p:cNvSpPr>
            <a:spLocks noGrp="1" noChangeArrowheads="1"/>
          </p:cNvSpPr>
          <p:nvPr>
            <p:ph type="body" sz="half" idx="4294967295"/>
          </p:nvPr>
        </p:nvSpPr>
        <p:spPr bwMode="auto">
          <a:xfrm>
            <a:off x="4810685" y="1939107"/>
            <a:ext cx="4038600" cy="1676400"/>
          </a:xfrm>
          <a:prstGeom prst="rect">
            <a:avLst/>
          </a:prstGeom>
          <a:noFill/>
          <a:ln>
            <a:miter lim="800000"/>
            <a:headEnd/>
            <a:tailEnd/>
          </a:ln>
        </p:spPr>
        <p:txBody>
          <a:bodyPr/>
          <a:lstStyle/>
          <a:p>
            <a:pPr marL="0" indent="0">
              <a:buNone/>
            </a:pPr>
            <a:r>
              <a:rPr lang="en-US" sz="2000" dirty="0"/>
              <a:t>An </a:t>
            </a:r>
            <a:r>
              <a:rPr lang="en-US" sz="2000" b="1" dirty="0"/>
              <a:t>application programming interface</a:t>
            </a:r>
            <a:r>
              <a:rPr lang="en-US" sz="2000" dirty="0"/>
              <a:t> (</a:t>
            </a:r>
            <a:r>
              <a:rPr lang="en-US" sz="2000" b="1" dirty="0"/>
              <a:t>API</a:t>
            </a:r>
            <a:r>
              <a:rPr lang="en-US" sz="2000" dirty="0"/>
              <a:t>) is a set of programming tools specifically designed for developing apps for a particular platform</a:t>
            </a:r>
            <a:r>
              <a:rPr lang="en-US" sz="2000" dirty="0" smtClean="0"/>
              <a:t>.</a:t>
            </a:r>
            <a:endParaRPr lang="en-US" sz="2000" dirty="0"/>
          </a:p>
        </p:txBody>
      </p:sp>
      <p:sp>
        <p:nvSpPr>
          <p:cNvPr id="22536" name="TextBox 8"/>
          <p:cNvSpPr txBox="1">
            <a:spLocks noChangeArrowheads="1"/>
          </p:cNvSpPr>
          <p:nvPr/>
        </p:nvSpPr>
        <p:spPr bwMode="auto">
          <a:xfrm>
            <a:off x="448235" y="4381451"/>
            <a:ext cx="8229600" cy="1323439"/>
          </a:xfrm>
          <a:prstGeom prst="rect">
            <a:avLst/>
          </a:prstGeom>
          <a:solidFill>
            <a:srgbClr val="65AA3B">
              <a:alpha val="20000"/>
            </a:srgbClr>
          </a:solidFill>
          <a:ln w="9525">
            <a:noFill/>
            <a:miter lim="800000"/>
            <a:headEnd/>
            <a:tailEnd/>
          </a:ln>
        </p:spPr>
        <p:txBody>
          <a:bodyPr wrap="square">
            <a:spAutoFit/>
          </a:bodyPr>
          <a:lstStyle/>
          <a:p>
            <a:pPr marL="0" lvl="1" algn="ctr"/>
            <a:r>
              <a:rPr lang="en-US" sz="2000" dirty="0"/>
              <a:t>An API allows others besides the manufacturer to develop software to run on the system or </a:t>
            </a:r>
            <a:r>
              <a:rPr lang="en-US" sz="2000" dirty="0" smtClean="0"/>
              <a:t>device. APIs provide users </a:t>
            </a:r>
            <a:r>
              <a:rPr lang="en-US" sz="2000" dirty="0"/>
              <a:t>with a rich variety of software and provide an opportunity for less experienced programmers to make valuable software contributions.</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67285" y="1329507"/>
            <a:ext cx="4246563" cy="2895600"/>
          </a:xfrm>
          <a:prstGeom prst="rect">
            <a:avLst/>
          </a:prstGeom>
          <a:noFill/>
          <a:ln w="9525">
            <a:miter lim="800000"/>
            <a:headEnd/>
            <a:tailEnd/>
          </a:ln>
          <a:effectLst/>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Developing Apps for iPhone</a:t>
            </a:r>
            <a:endParaRPr lang="en-US" sz="1000" u="sng" dirty="0">
              <a:hlinkClick r:id="rId5"/>
            </a:endParaRPr>
          </a:p>
        </p:txBody>
      </p:sp>
      <p:sp>
        <p:nvSpPr>
          <p:cNvPr id="10" name="Text Placeholder 5"/>
          <p:cNvSpPr txBox="1">
            <a:spLocks/>
          </p:cNvSpPr>
          <p:nvPr/>
        </p:nvSpPr>
        <p:spPr bwMode="auto">
          <a:xfrm>
            <a:off x="457200" y="6248400"/>
            <a:ext cx="7848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Software Development &gt; Application Programming Interface (API)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4294967295"/>
          </p:nvPr>
        </p:nvSpPr>
        <p:spPr bwMode="auto">
          <a:xfrm>
            <a:off x="0" y="457200"/>
            <a:ext cx="9204325" cy="1105694"/>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Software Development</a:t>
            </a:r>
          </a:p>
        </p:txBody>
      </p:sp>
      <p:graphicFrame>
        <p:nvGraphicFramePr>
          <p:cNvPr id="4" name="Table 3"/>
          <p:cNvGraphicFramePr>
            <a:graphicFrameLocks noGrp="1"/>
          </p:cNvGraphicFramePr>
          <p:nvPr>
            <p:extLst>
              <p:ext uri="{D42A27DB-BD31-4B8C-83A1-F6EECF244321}">
                <p14:modId xmlns:p14="http://schemas.microsoft.com/office/powerpoint/2010/main" xmlns="" val="49219502"/>
              </p:ext>
            </p:extLst>
          </p:nvPr>
        </p:nvGraphicFramePr>
        <p:xfrm>
          <a:off x="457200" y="1676400"/>
          <a:ext cx="3173506" cy="3444240"/>
        </p:xfrm>
        <a:graphic>
          <a:graphicData uri="http://schemas.openxmlformats.org/drawingml/2006/table">
            <a:tbl>
              <a:tblPr>
                <a:tableStyleId>{5C22544A-7EE6-4342-B048-85BDC9FD1C3A}</a:tableStyleId>
              </a:tblPr>
              <a:tblGrid>
                <a:gridCol w="3173506"/>
              </a:tblGrid>
              <a:tr h="640080">
                <a:tc>
                  <a:txBody>
                    <a:bodyPr/>
                    <a:lstStyle/>
                    <a:p>
                      <a:r>
                        <a:rPr lang="en-US" sz="4000" b="1" kern="1200" dirty="0" smtClean="0">
                          <a:solidFill>
                            <a:srgbClr val="00AFD7"/>
                          </a:solidFill>
                          <a:latin typeface="+mj-lt"/>
                          <a:ea typeface="+mn-ea"/>
                          <a:cs typeface="+mn-cs"/>
                        </a:rPr>
                        <a:t>Terms</a:t>
                      </a:r>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development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development life cycle (SDLC)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Computer programming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Program code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Computer programmers/coders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668205343"/>
              </p:ext>
            </p:extLst>
          </p:nvPr>
        </p:nvGraphicFramePr>
        <p:xfrm>
          <a:off x="3630706" y="1127760"/>
          <a:ext cx="2640456" cy="3992880"/>
        </p:xfrm>
        <a:graphic>
          <a:graphicData uri="http://schemas.openxmlformats.org/drawingml/2006/table">
            <a:tbl>
              <a:tblPr>
                <a:tableStyleId>{5C22544A-7EE6-4342-B048-85BDC9FD1C3A}</a:tableStyleId>
              </a:tblPr>
              <a:tblGrid>
                <a:gridCol w="2640456"/>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engineers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Integrated development environment (IDE)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Programming languages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Syntax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Object-oriented programming (OOP)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Objects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804226554"/>
              </p:ext>
            </p:extLst>
          </p:nvPr>
        </p:nvGraphicFramePr>
        <p:xfrm>
          <a:off x="6373906" y="1127760"/>
          <a:ext cx="2286000" cy="3992880"/>
        </p:xfrm>
        <a:graphic>
          <a:graphicData uri="http://schemas.openxmlformats.org/drawingml/2006/table">
            <a:tbl>
              <a:tblPr>
                <a:tableStyleId>{5C22544A-7EE6-4342-B048-85BDC9FD1C3A}</a:tableStyleId>
              </a:tblPr>
              <a:tblGrid>
                <a:gridCol w="2286000"/>
              </a:tblGrid>
              <a:tr h="640080">
                <a:tc>
                  <a:txBody>
                    <a:bodyPr/>
                    <a:lstStyle/>
                    <a:p>
                      <a:endParaRPr lang="en-US" sz="4000" dirty="0">
                        <a:solidFill>
                          <a:srgbClr val="00AFD7"/>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Source code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Object code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Compiler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Interpreter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Application programming interface (API)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marR="0" indent="-1746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i="1" kern="1200" dirty="0" smtClean="0">
                          <a:solidFill>
                            <a:schemeClr val="dk1"/>
                          </a:solidFill>
                          <a:latin typeface="+mn-lt"/>
                          <a:ea typeface="+mn-ea"/>
                          <a:cs typeface="+mn-cs"/>
                        </a:rPr>
                        <a:t>Software development</a:t>
                      </a:r>
                      <a:r>
                        <a:rPr lang="en-US" sz="1800" i="1" kern="1200" baseline="0" dirty="0" smtClean="0">
                          <a:solidFill>
                            <a:schemeClr val="dk1"/>
                          </a:solidFill>
                          <a:latin typeface="+mn-lt"/>
                          <a:ea typeface="+mn-ea"/>
                          <a:cs typeface="+mn-cs"/>
                        </a:rPr>
                        <a:t> kit (SDK)</a:t>
                      </a:r>
                      <a:endParaRPr lang="en-US" sz="1800" i="1" kern="1200" dirty="0" smtClean="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8458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None/>
            </a:pPr>
            <a:r>
              <a:rPr lang="en-US" sz="1100" b="1" dirty="0" smtClean="0">
                <a:solidFill>
                  <a:srgbClr val="65AA3B"/>
                </a:solidFill>
              </a:rPr>
              <a:t>Concepts </a:t>
            </a:r>
            <a:r>
              <a:rPr lang="en-US" sz="1100" b="1" dirty="0" smtClean="0">
                <a:solidFill>
                  <a:srgbClr val="65AA3B"/>
                </a:solidFill>
              </a:rPr>
              <a:t>&gt; Software &gt; </a:t>
            </a:r>
            <a:r>
              <a:rPr lang="en-US" sz="1100" b="1" dirty="0">
                <a:solidFill>
                  <a:srgbClr val="65AA3B"/>
                </a:solidFill>
              </a:rPr>
              <a:t>Software Development &gt; See your </a:t>
            </a:r>
            <a:r>
              <a:rPr lang="en-US" sz="1100" b="1" dirty="0" smtClean="0">
                <a:solidFill>
                  <a:srgbClr val="65AA3B"/>
                </a:solidFill>
              </a:rPr>
              <a:t>eBook </a:t>
            </a:r>
            <a:r>
              <a:rPr lang="en-US" sz="1100" b="1" dirty="0">
                <a:solidFill>
                  <a:srgbClr val="65AA3B"/>
                </a:solidFill>
              </a:rPr>
              <a:t>for more information about these terms</a:t>
            </a:r>
          </a:p>
          <a:p>
            <a:pPr eaLnBrk="1" hangingPunct="1">
              <a:buFontTx/>
              <a:buNone/>
            </a:pPr>
            <a:endParaRPr lang="en-US" sz="1100" b="1" dirty="0" smtClean="0">
              <a:solidFill>
                <a:srgbClr val="65AA3B"/>
              </a:solidFill>
            </a:endParaRPr>
          </a:p>
        </p:txBody>
      </p:sp>
    </p:spTree>
    <p:extLst>
      <p:ext uri="{BB962C8B-B14F-4D97-AF65-F5344CB8AC3E}">
        <p14:creationId xmlns:p14="http://schemas.microsoft.com/office/powerpoint/2010/main" xmlns="" val="321057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1"/>
          <p:cNvSpPr>
            <a:spLocks noGrp="1"/>
          </p:cNvSpPr>
          <p:nvPr>
            <p:ph sz="quarter" idx="4294967295"/>
          </p:nvPr>
        </p:nvSpPr>
        <p:spPr bwMode="auto">
          <a:xfrm>
            <a:off x="457200" y="1961918"/>
            <a:ext cx="5029200" cy="1714500"/>
          </a:xfrm>
          <a:prstGeom prst="rect">
            <a:avLst/>
          </a:prstGeom>
          <a:noFill/>
          <a:ln>
            <a:miter lim="800000"/>
            <a:headEnd/>
            <a:tailEnd/>
          </a:ln>
        </p:spPr>
        <p:txBody>
          <a:bodyPr/>
          <a:lstStyle/>
          <a:p>
            <a:pPr marL="0" indent="0">
              <a:buNone/>
            </a:pPr>
            <a:r>
              <a:rPr lang="en-US" i="1" dirty="0" smtClean="0"/>
              <a:t>… </a:t>
            </a:r>
            <a:r>
              <a:rPr lang="en-US" i="1" dirty="0"/>
              <a:t>is any software that coordinates the activities of the hardware and assists the computer in functioning safely, </a:t>
            </a:r>
            <a:r>
              <a:rPr lang="en-US" i="1" dirty="0" smtClean="0"/>
              <a:t>effectively, </a:t>
            </a:r>
            <a:r>
              <a:rPr lang="en-US" i="1" dirty="0"/>
              <a:t>and efficiently</a:t>
            </a:r>
            <a:r>
              <a:rPr lang="en-US" i="1" dirty="0" smtClean="0"/>
              <a:t>.</a:t>
            </a:r>
            <a:endParaRPr lang="en-US" i="1" dirty="0"/>
          </a:p>
        </p:txBody>
      </p:sp>
      <p:sp>
        <p:nvSpPr>
          <p:cNvPr id="40964" name="Content Placeholder 2"/>
          <p:cNvSpPr>
            <a:spLocks noGrp="1"/>
          </p:cNvSpPr>
          <p:nvPr>
            <p:ph sz="quarter" idx="4294967295"/>
          </p:nvPr>
        </p:nvSpPr>
        <p:spPr bwMode="auto">
          <a:xfrm>
            <a:off x="0" y="457200"/>
            <a:ext cx="9144000" cy="1295400"/>
          </a:xfrm>
          <a:prstGeom prst="rect">
            <a:avLst/>
          </a:prstGeom>
          <a:noFill/>
          <a:ln>
            <a:miter lim="800000"/>
            <a:headEnd/>
            <a:tailEnd/>
          </a:ln>
        </p:spPr>
        <p:txBody>
          <a:bodyPr/>
          <a:lstStyle/>
          <a:p>
            <a:pPr indent="0" eaLnBrk="1" hangingPunct="1">
              <a:buFontTx/>
              <a:buNone/>
            </a:pPr>
            <a:r>
              <a:rPr lang="en-US" sz="6600" b="1" dirty="0" smtClean="0">
                <a:solidFill>
                  <a:srgbClr val="00AFD7"/>
                </a:solidFill>
                <a:latin typeface="Calibri" charset="0"/>
              </a:rPr>
              <a:t>System Software </a:t>
            </a:r>
          </a:p>
        </p:txBody>
      </p:sp>
      <p:graphicFrame>
        <p:nvGraphicFramePr>
          <p:cNvPr id="10" name="Table 9"/>
          <p:cNvGraphicFramePr>
            <a:graphicFrameLocks noGrp="1"/>
          </p:cNvGraphicFramePr>
          <p:nvPr>
            <p:extLst>
              <p:ext uri="{D42A27DB-BD31-4B8C-83A1-F6EECF244321}">
                <p14:modId xmlns:p14="http://schemas.microsoft.com/office/powerpoint/2010/main" xmlns="" val="4037591027"/>
              </p:ext>
            </p:extLst>
          </p:nvPr>
        </p:nvGraphicFramePr>
        <p:xfrm>
          <a:off x="457200" y="4221172"/>
          <a:ext cx="8458200" cy="1645920"/>
        </p:xfrm>
        <a:graphic>
          <a:graphicData uri="http://schemas.openxmlformats.org/drawingml/2006/table">
            <a:tbl>
              <a:tblPr>
                <a:tableStyleId>{5C22544A-7EE6-4342-B048-85BDC9FD1C3A}</a:tableStyleId>
              </a:tblPr>
              <a:tblGrid>
                <a:gridCol w="2118753"/>
                <a:gridCol w="2882202"/>
                <a:gridCol w="3457245"/>
              </a:tblGrid>
              <a:tr h="320040">
                <a:tc gridSpan="3">
                  <a:txBody>
                    <a:bodyPr/>
                    <a:lstStyle/>
                    <a:p>
                      <a:pPr algn="l"/>
                      <a:r>
                        <a:rPr lang="en-US" b="0" dirty="0" smtClean="0">
                          <a:solidFill>
                            <a:schemeClr val="tx1"/>
                          </a:solidFill>
                        </a:rPr>
                        <a:t>In this section:</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r>
              <a:tr h="320040">
                <a:tc>
                  <a:txBody>
                    <a:bodyPr/>
                    <a:lstStyle/>
                    <a:p>
                      <a:pPr marL="228600" indent="-174625" algn="l">
                        <a:buFont typeface="Arial" pitchFamily="34" charset="0"/>
                        <a:buChar char="•"/>
                      </a:pPr>
                      <a:r>
                        <a:rPr lang="en-US" b="0" dirty="0" smtClean="0">
                          <a:solidFill>
                            <a:schemeClr val="tx1"/>
                          </a:solidFill>
                        </a:rPr>
                        <a:t>Boot Process</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Microsoft Windows</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Mobile Operating Systems</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Operating System</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Mac OS</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indent="-174625" algn="l">
                        <a:buFont typeface="Arial" pitchFamily="34" charset="0"/>
                        <a:buChar char="•"/>
                      </a:pPr>
                      <a:r>
                        <a:rPr lang="en-US" dirty="0" smtClean="0"/>
                        <a:t>Industrial Operating Systems</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User Interface</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3363" indent="-179388" algn="l">
                        <a:buFont typeface="Arial" pitchFamily="34" charset="0"/>
                        <a:buChar char="•"/>
                      </a:pPr>
                      <a:r>
                        <a:rPr lang="en-US" dirty="0" smtClean="0"/>
                        <a:t>Linux</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3363" indent="-179388" algn="l">
                        <a:buFont typeface="Arial" pitchFamily="34" charset="0"/>
                        <a:buChar char="•"/>
                      </a:pPr>
                      <a:r>
                        <a:rPr lang="en-US" dirty="0" smtClean="0"/>
                        <a:t>Embedded Operating</a:t>
                      </a:r>
                      <a:r>
                        <a:rPr lang="en-US" baseline="0" dirty="0" smtClean="0"/>
                        <a:t> Systems</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0040">
                <a:tc>
                  <a:txBody>
                    <a:bodyPr/>
                    <a:lstStyle/>
                    <a:p>
                      <a:pPr marL="228600" indent="-174625" algn="l">
                        <a:buFont typeface="Arial" pitchFamily="34" charset="0"/>
                        <a:buChar char="•"/>
                      </a:pPr>
                      <a:r>
                        <a:rPr lang="en-US" b="0" dirty="0" smtClean="0">
                          <a:solidFill>
                            <a:schemeClr val="tx1"/>
                          </a:solidFill>
                        </a:rPr>
                        <a:t>File Management</a:t>
                      </a:r>
                      <a:endParaRPr lang="en-US" b="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3363" indent="-179388" algn="l">
                        <a:buFont typeface="Arial" pitchFamily="34" charset="0"/>
                        <a:buChar char="•"/>
                      </a:pPr>
                      <a:r>
                        <a:rPr lang="en-US" dirty="0" smtClean="0"/>
                        <a:t>Virtual Machine</a:t>
                      </a:r>
                      <a:r>
                        <a:rPr lang="en-US" baseline="0" dirty="0" smtClean="0"/>
                        <a:t> Software</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33363" indent="-179388" algn="l">
                        <a:buFont typeface="Arial" pitchFamily="34" charset="0"/>
                        <a:buChar char="•"/>
                      </a:pPr>
                      <a:r>
                        <a:rPr lang="en-US" dirty="0" smtClean="0"/>
                        <a:t>Utility Software</a:t>
                      </a:r>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a:t>
            </a:r>
          </a:p>
        </p:txBody>
      </p:sp>
      <p:pic>
        <p:nvPicPr>
          <p:cNvPr id="2050" name="Picture 2" descr="G:\Pages\Images\03 SoftwareImages\C03.02.00 sized.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979459" y="1523998"/>
            <a:ext cx="2743200" cy="259034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4"/>
              </a:rPr>
              <a:t>Video: Setting up face unlock - Samsung GALAXY S3</a:t>
            </a:r>
            <a:endParaRPr lang="en-US" sz="1000" u="sng" dirty="0">
              <a:hlinkClick r:id="rId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Text Placeholder 15"/>
          <p:cNvSpPr>
            <a:spLocks noGrp="1"/>
          </p:cNvSpPr>
          <p:nvPr>
            <p:ph type="body" sz="half" idx="4294967295"/>
          </p:nvPr>
        </p:nvSpPr>
        <p:spPr bwMode="auto">
          <a:xfrm>
            <a:off x="3124200" y="1524000"/>
            <a:ext cx="5562600" cy="1981200"/>
          </a:xfrm>
          <a:prstGeom prst="rect">
            <a:avLst/>
          </a:prstGeom>
          <a:noFill/>
          <a:ln>
            <a:miter lim="800000"/>
            <a:headEnd/>
            <a:tailEnd/>
          </a:ln>
        </p:spPr>
        <p:txBody>
          <a:bodyPr/>
          <a:lstStyle/>
          <a:p>
            <a:pPr marL="0" indent="0">
              <a:buNone/>
            </a:pPr>
            <a:r>
              <a:rPr lang="en-US" sz="2000" dirty="0"/>
              <a:t>The </a:t>
            </a:r>
            <a:r>
              <a:rPr lang="en-US" sz="2000" b="1" dirty="0"/>
              <a:t>boot process</a:t>
            </a:r>
            <a:r>
              <a:rPr lang="en-US" sz="2000" dirty="0"/>
              <a:t>, also known as booting, booting up, or bootstrapping, is the sequence of instructions in the BIOS that is executed when a computer is powered on to check the system and load the operating system into memory.</a:t>
            </a:r>
          </a:p>
        </p:txBody>
      </p:sp>
      <p:sp>
        <p:nvSpPr>
          <p:cNvPr id="43014" name="Text Placeholder 13"/>
          <p:cNvSpPr>
            <a:spLocks noGrp="1"/>
          </p:cNvSpPr>
          <p:nvPr>
            <p:ph type="body" sz="half" idx="4294967295"/>
          </p:nvPr>
        </p:nvSpPr>
        <p:spPr bwMode="auto">
          <a:xfrm>
            <a:off x="3124200" y="3705223"/>
            <a:ext cx="5562600" cy="1733551"/>
          </a:xfrm>
          <a:prstGeom prst="rect">
            <a:avLst/>
          </a:prstGeom>
          <a:solidFill>
            <a:srgbClr val="65AA3B">
              <a:alpha val="20000"/>
            </a:srgbClr>
          </a:solidFill>
          <a:ln>
            <a:miter lim="800000"/>
            <a:headEnd/>
            <a:tailEnd/>
          </a:ln>
        </p:spPr>
        <p:txBody>
          <a:bodyPr/>
          <a:lstStyle/>
          <a:p>
            <a:pPr marL="0" indent="0" algn="ctr">
              <a:buNone/>
            </a:pPr>
            <a:r>
              <a:rPr lang="en-US" sz="2000" dirty="0">
                <a:latin typeface="Arial" pitchFamily="34" charset="0"/>
                <a:cs typeface="Arial" pitchFamily="34" charset="0"/>
              </a:rPr>
              <a:t>The boot process instructions are part of the BIOS (the basic input/output system), </a:t>
            </a:r>
            <a:r>
              <a:rPr lang="en-US" sz="2000" dirty="0" smtClean="0">
                <a:latin typeface="Arial" pitchFamily="34" charset="0"/>
                <a:cs typeface="Arial" pitchFamily="34" charset="0"/>
              </a:rPr>
              <a:t>which is burned into ROM so it </a:t>
            </a:r>
            <a:r>
              <a:rPr lang="en-US" sz="2000" dirty="0">
                <a:latin typeface="Arial" pitchFamily="34" charset="0"/>
                <a:cs typeface="Arial" pitchFamily="34" charset="0"/>
              </a:rPr>
              <a:t>is always ready for the processor to </a:t>
            </a:r>
            <a:r>
              <a:rPr lang="en-US" sz="2000" dirty="0" smtClean="0">
                <a:latin typeface="Arial" pitchFamily="34" charset="0"/>
                <a:cs typeface="Arial" pitchFamily="34" charset="0"/>
              </a:rPr>
              <a:t>execute when the computer is powered on</a:t>
            </a:r>
            <a:r>
              <a:rPr lang="en-US" sz="2000" dirty="0">
                <a:latin typeface="Arial" pitchFamily="34" charset="0"/>
                <a:cs typeface="Arial" pitchFamily="34" charset="0"/>
              </a:rPr>
              <a:t>.</a:t>
            </a:r>
          </a:p>
        </p:txBody>
      </p:sp>
      <p:sp>
        <p:nvSpPr>
          <p:cNvPr id="43015" name="Title 8"/>
          <p:cNvSpPr>
            <a:spLocks noGrp="1"/>
          </p:cNvSpPr>
          <p:nvPr>
            <p:ph type="title" idx="4294967295"/>
          </p:nvPr>
        </p:nvSpPr>
        <p:spPr bwMode="auto">
          <a:xfrm>
            <a:off x="0" y="457200"/>
            <a:ext cx="9296400" cy="715962"/>
          </a:xfrm>
          <a:prstGeom prst="rect">
            <a:avLst/>
          </a:prstGeom>
          <a:noFill/>
          <a:ln>
            <a:miter lim="800000"/>
            <a:headEnd/>
            <a:tailEnd/>
          </a:ln>
        </p:spPr>
        <p:txBody>
          <a:bodyPr/>
          <a:lstStyle/>
          <a:p>
            <a:pPr marL="342900" eaLnBrk="1" hangingPunct="1"/>
            <a:r>
              <a:rPr lang="en-US" sz="4000" dirty="0" smtClean="0"/>
              <a:t>Boot Process</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19100" y="1295400"/>
            <a:ext cx="2057400" cy="154305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419100" y="2971800"/>
            <a:ext cx="2057400" cy="1543050"/>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19100" y="4648199"/>
            <a:ext cx="2057400" cy="1166932"/>
          </a:xfrm>
          <a:prstGeom prst="rect">
            <a:avLst/>
          </a:prstGeom>
        </p:spPr>
      </p:pic>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Boot Process</a:t>
            </a:r>
          </a:p>
        </p:txBody>
      </p:sp>
      <p:sp>
        <p:nvSpPr>
          <p:cNvPr id="11"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6"/>
              </a:rPr>
              <a:t>Video: MacBook Pro: Boot Up, ...</a:t>
            </a:r>
            <a:endParaRPr lang="en-US" sz="1000" u="sng" dirty="0">
              <a:hlinkClick r:id="rId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ext Placeholder 1"/>
          <p:cNvSpPr>
            <a:spLocks noGrp="1"/>
          </p:cNvSpPr>
          <p:nvPr>
            <p:ph type="body" sz="half" idx="4294967295"/>
          </p:nvPr>
        </p:nvSpPr>
        <p:spPr bwMode="auto">
          <a:xfrm>
            <a:off x="457200" y="1733550"/>
            <a:ext cx="3962400" cy="1600200"/>
          </a:xfrm>
          <a:prstGeom prst="rect">
            <a:avLst/>
          </a:prstGeom>
          <a:noFill/>
          <a:ln>
            <a:miter lim="800000"/>
            <a:headEnd/>
            <a:tailEnd/>
          </a:ln>
        </p:spPr>
        <p:txBody>
          <a:bodyPr/>
          <a:lstStyle/>
          <a:p>
            <a:pPr marL="0" indent="0">
              <a:buNone/>
            </a:pPr>
            <a:r>
              <a:rPr lang="en-US" sz="2000" dirty="0"/>
              <a:t>An </a:t>
            </a:r>
            <a:r>
              <a:rPr lang="en-US" sz="2000" b="1" dirty="0"/>
              <a:t>operating system</a:t>
            </a:r>
            <a:r>
              <a:rPr lang="en-US" sz="2000" dirty="0"/>
              <a:t> (</a:t>
            </a:r>
            <a:r>
              <a:rPr lang="en-US" sz="2000" b="1" dirty="0"/>
              <a:t>OS</a:t>
            </a:r>
            <a:r>
              <a:rPr lang="en-US" sz="2000" dirty="0"/>
              <a:t>) is a set of computer programs that runs or controls the computer hardware, and acts as a user interface.</a:t>
            </a:r>
          </a:p>
        </p:txBody>
      </p:sp>
      <p:sp>
        <p:nvSpPr>
          <p:cNvPr id="45061" name="Text Placeholder 7"/>
          <p:cNvSpPr>
            <a:spLocks noGrp="1"/>
          </p:cNvSpPr>
          <p:nvPr>
            <p:ph type="body" sz="half" idx="4294967295"/>
          </p:nvPr>
        </p:nvSpPr>
        <p:spPr bwMode="auto">
          <a:xfrm>
            <a:off x="457200" y="3886200"/>
            <a:ext cx="8343900" cy="1676400"/>
          </a:xfrm>
          <a:prstGeom prst="rect">
            <a:avLst/>
          </a:prstGeom>
          <a:solidFill>
            <a:srgbClr val="65AA3B">
              <a:alpha val="20000"/>
            </a:srgbClr>
          </a:solidFill>
          <a:ln>
            <a:miter lim="800000"/>
            <a:headEnd/>
            <a:tailEnd/>
          </a:ln>
        </p:spPr>
        <p:txBody>
          <a:bodyPr/>
          <a:lstStyle/>
          <a:p>
            <a:pPr marL="0" indent="0" algn="ctr">
              <a:buNone/>
            </a:pPr>
            <a:r>
              <a:rPr lang="en-US" sz="2000" dirty="0" smtClean="0">
                <a:latin typeface="Arial" pitchFamily="34" charset="0"/>
                <a:cs typeface="Arial" pitchFamily="34" charset="0"/>
              </a:rPr>
              <a:t>Operating </a:t>
            </a:r>
            <a:r>
              <a:rPr lang="en-US" sz="2000" dirty="0">
                <a:latin typeface="Arial" pitchFamily="34" charset="0"/>
                <a:cs typeface="Arial" pitchFamily="34" charset="0"/>
              </a:rPr>
              <a:t>systems run on most digital </a:t>
            </a:r>
            <a:r>
              <a:rPr lang="en-US" sz="2000" dirty="0" smtClean="0">
                <a:latin typeface="Arial" pitchFamily="34" charset="0"/>
                <a:cs typeface="Arial" pitchFamily="34" charset="0"/>
              </a:rPr>
              <a:t>devices and perform </a:t>
            </a:r>
            <a:r>
              <a:rPr lang="en-US" sz="2000" dirty="0">
                <a:latin typeface="Arial" pitchFamily="34" charset="0"/>
                <a:cs typeface="Arial" pitchFamily="34" charset="0"/>
              </a:rPr>
              <a:t>certain similar </a:t>
            </a:r>
            <a:r>
              <a:rPr lang="en-US" sz="2000" dirty="0" smtClean="0">
                <a:latin typeface="Arial" pitchFamily="34" charset="0"/>
                <a:cs typeface="Arial" pitchFamily="34" charset="0"/>
              </a:rPr>
              <a:t>tasks, such as </a:t>
            </a:r>
            <a:r>
              <a:rPr lang="en-US" sz="2000" dirty="0">
                <a:latin typeface="Arial" pitchFamily="34" charset="0"/>
                <a:cs typeface="Arial" pitchFamily="34" charset="0"/>
              </a:rPr>
              <a:t>controlling </a:t>
            </a:r>
            <a:r>
              <a:rPr lang="en-US" sz="2000" dirty="0" smtClean="0">
                <a:latin typeface="Arial" pitchFamily="34" charset="0"/>
                <a:cs typeface="Arial" pitchFamily="34" charset="0"/>
              </a:rPr>
              <a:t>computer hardware, managing RAM, managing </a:t>
            </a:r>
            <a:r>
              <a:rPr lang="en-US" sz="2000" dirty="0">
                <a:latin typeface="Arial" pitchFamily="34" charset="0"/>
                <a:cs typeface="Arial" pitchFamily="34" charset="0"/>
              </a:rPr>
              <a:t>the </a:t>
            </a:r>
            <a:r>
              <a:rPr lang="en-US" sz="2000" dirty="0" smtClean="0">
                <a:latin typeface="Arial" pitchFamily="34" charset="0"/>
                <a:cs typeface="Arial" pitchFamily="34" charset="0"/>
              </a:rPr>
              <a:t>processor(s), </a:t>
            </a:r>
            <a:r>
              <a:rPr lang="en-US" sz="2000" dirty="0">
                <a:latin typeface="Arial" pitchFamily="34" charset="0"/>
                <a:cs typeface="Arial" pitchFamily="34" charset="0"/>
              </a:rPr>
              <a:t>controlling </a:t>
            </a:r>
            <a:r>
              <a:rPr lang="en-US" sz="2000" dirty="0" smtClean="0">
                <a:latin typeface="Arial" pitchFamily="34" charset="0"/>
                <a:cs typeface="Arial" pitchFamily="34" charset="0"/>
              </a:rPr>
              <a:t>input </a:t>
            </a:r>
            <a:r>
              <a:rPr lang="en-US" sz="2000" dirty="0">
                <a:latin typeface="Arial" pitchFamily="34" charset="0"/>
                <a:cs typeface="Arial" pitchFamily="34" charset="0"/>
              </a:rPr>
              <a:t>and </a:t>
            </a:r>
            <a:r>
              <a:rPr lang="en-US" sz="2000" dirty="0" smtClean="0">
                <a:latin typeface="Arial" pitchFamily="34" charset="0"/>
                <a:cs typeface="Arial" pitchFamily="34" charset="0"/>
              </a:rPr>
              <a:t>output </a:t>
            </a:r>
            <a:r>
              <a:rPr lang="en-US" sz="2000" dirty="0">
                <a:latin typeface="Arial" pitchFamily="34" charset="0"/>
                <a:cs typeface="Arial" pitchFamily="34" charset="0"/>
              </a:rPr>
              <a:t>devices, storing and </a:t>
            </a:r>
            <a:r>
              <a:rPr lang="en-US" sz="2000" dirty="0" smtClean="0">
                <a:latin typeface="Arial" pitchFamily="34" charset="0"/>
                <a:cs typeface="Arial" pitchFamily="34" charset="0"/>
              </a:rPr>
              <a:t>managing files, providing </a:t>
            </a:r>
            <a:r>
              <a:rPr lang="en-US" sz="2000" dirty="0">
                <a:latin typeface="Arial" pitchFamily="34" charset="0"/>
                <a:cs typeface="Arial" pitchFamily="34" charset="0"/>
              </a:rPr>
              <a:t>a </a:t>
            </a:r>
            <a:r>
              <a:rPr lang="en-US" sz="2000" dirty="0" smtClean="0">
                <a:latin typeface="Arial" pitchFamily="34" charset="0"/>
                <a:cs typeface="Arial" pitchFamily="34" charset="0"/>
              </a:rPr>
              <a:t>user interface, and providing networking functionality.</a:t>
            </a:r>
            <a:endParaRPr lang="en-US" sz="2000" dirty="0">
              <a:latin typeface="Arial" pitchFamily="34" charset="0"/>
              <a:cs typeface="Arial" pitchFamily="34" charset="0"/>
            </a:endParaRPr>
          </a:p>
        </p:txBody>
      </p:sp>
      <p:sp>
        <p:nvSpPr>
          <p:cNvPr id="45062" name="Title 9"/>
          <p:cNvSpPr>
            <a:spLocks noGrp="1"/>
          </p:cNvSpPr>
          <p:nvPr>
            <p:ph type="title" idx="4294967295"/>
          </p:nvPr>
        </p:nvSpPr>
        <p:spPr bwMode="auto">
          <a:xfrm>
            <a:off x="0" y="457200"/>
            <a:ext cx="9144000" cy="715962"/>
          </a:xfrm>
          <a:prstGeom prst="rect">
            <a:avLst/>
          </a:prstGeom>
          <a:noFill/>
          <a:ln>
            <a:miter lim="800000"/>
            <a:headEnd/>
            <a:tailEnd/>
          </a:ln>
        </p:spPr>
        <p:txBody>
          <a:bodyPr/>
          <a:lstStyle/>
          <a:p>
            <a:pPr marL="342900" eaLnBrk="1" hangingPunct="1"/>
            <a:r>
              <a:rPr lang="en-US" sz="4000" dirty="0" smtClean="0"/>
              <a:t>Operating System</a:t>
            </a:r>
          </a:p>
        </p:txBody>
      </p:sp>
      <p:sp>
        <p:nvSpPr>
          <p:cNvPr id="15" name="Text Box 7"/>
          <p:cNvSpPr txBox="1">
            <a:spLocks noChangeArrowheads="1"/>
          </p:cNvSpPr>
          <p:nvPr/>
        </p:nvSpPr>
        <p:spPr bwMode="auto">
          <a:xfrm>
            <a:off x="4572000" y="5715000"/>
            <a:ext cx="4343400" cy="492443"/>
          </a:xfrm>
          <a:prstGeom prst="rect">
            <a:avLst/>
          </a:prstGeom>
          <a:noFill/>
          <a:ln w="9525">
            <a:noFill/>
            <a:miter lim="800000"/>
            <a:headEnd/>
            <a:tailEnd/>
          </a:ln>
        </p:spPr>
        <p:txBody>
          <a:bodyPr>
            <a:spAutoFit/>
          </a:bodyPr>
          <a:lstStyle/>
          <a:p>
            <a:pPr algn="r">
              <a:spcBef>
                <a:spcPct val="50000"/>
              </a:spcBef>
            </a:pPr>
            <a:r>
              <a:rPr lang="en-US" sz="1600" dirty="0"/>
              <a:t>Links:</a:t>
            </a:r>
          </a:p>
          <a:p>
            <a:pPr algn="r"/>
            <a:r>
              <a:rPr lang="en-US" sz="1000" u="sng" dirty="0" smtClean="0">
                <a:hlinkClick r:id="rId3"/>
              </a:rPr>
              <a:t>Video: Mac vs PC vs Linux #1</a:t>
            </a:r>
            <a:endParaRPr lang="en-US" sz="1000" u="sng" dirty="0">
              <a:hlinkClick r:id="rId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14850" y="1371600"/>
            <a:ext cx="4286250" cy="2324100"/>
          </a:xfrm>
          <a:prstGeom prst="rect">
            <a:avLst/>
          </a:prstGeom>
        </p:spPr>
      </p:pic>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Concepts </a:t>
            </a:r>
            <a:r>
              <a:rPr lang="en-US" sz="1100" b="1" dirty="0" smtClean="0">
                <a:solidFill>
                  <a:srgbClr val="65AA3B"/>
                </a:solidFill>
              </a:rPr>
              <a:t>&gt; Software &gt; System Software &gt; Operating System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7405</TotalTime>
  <Words>2090</Words>
  <Application>Microsoft Office PowerPoint</Application>
  <PresentationFormat>On-screen Show (4:3)</PresentationFormat>
  <Paragraphs>284</Paragraphs>
  <Slides>32</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1_CT3_Theme1</vt:lpstr>
      <vt:lpstr>Image</vt:lpstr>
      <vt:lpstr>Slide 1</vt:lpstr>
      <vt:lpstr>Slide 2</vt:lpstr>
      <vt:lpstr>Computer Programming</vt:lpstr>
      <vt:lpstr>Programming Languages</vt:lpstr>
      <vt:lpstr>Application Programming Interface (API)</vt:lpstr>
      <vt:lpstr>Slide 6</vt:lpstr>
      <vt:lpstr>Slide 7</vt:lpstr>
      <vt:lpstr>Boot Process</vt:lpstr>
      <vt:lpstr>Operating System</vt:lpstr>
      <vt:lpstr>User Interface</vt:lpstr>
      <vt:lpstr>File Management</vt:lpstr>
      <vt:lpstr>Microsoft Windows</vt:lpstr>
      <vt:lpstr>Mac OS</vt:lpstr>
      <vt:lpstr>Linux</vt:lpstr>
      <vt:lpstr>Virtual Machine Software</vt:lpstr>
      <vt:lpstr>Mobile Operating Systems</vt:lpstr>
      <vt:lpstr>Industrial Operating Systems</vt:lpstr>
      <vt:lpstr>Embedded Operating Systems</vt:lpstr>
      <vt:lpstr>Utility Software</vt:lpstr>
      <vt:lpstr>Slide 20</vt:lpstr>
      <vt:lpstr>Slide 21</vt:lpstr>
      <vt:lpstr>Business Software</vt:lpstr>
      <vt:lpstr>Personal Software</vt:lpstr>
      <vt:lpstr>Mobile Apps</vt:lpstr>
      <vt:lpstr>Slide 25</vt:lpstr>
      <vt:lpstr>Slide 26</vt:lpstr>
      <vt:lpstr>Acquiring Software</vt:lpstr>
      <vt:lpstr>Software Licensing</vt:lpstr>
      <vt:lpstr>Installing Software</vt:lpstr>
      <vt:lpstr>Maintaining Software</vt:lpstr>
      <vt:lpstr>Uninstalling Software</vt:lpstr>
      <vt:lpstr>Slide 32</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 Jacobsen</dc:creator>
  <cp:lastModifiedBy>Ang</cp:lastModifiedBy>
  <cp:revision>201</cp:revision>
  <cp:lastPrinted>2013-05-04T16:28:54Z</cp:lastPrinted>
  <dcterms:created xsi:type="dcterms:W3CDTF">2011-02-07T19:03:02Z</dcterms:created>
  <dcterms:modified xsi:type="dcterms:W3CDTF">2013-06-14T18:44:00Z</dcterms:modified>
</cp:coreProperties>
</file>