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20"/>
  </p:notesMasterIdLst>
  <p:sldIdLst>
    <p:sldId id="292" r:id="rId2"/>
    <p:sldId id="293" r:id="rId3"/>
    <p:sldId id="271" r:id="rId4"/>
    <p:sldId id="265" r:id="rId5"/>
    <p:sldId id="257" r:id="rId6"/>
    <p:sldId id="266" r:id="rId7"/>
    <p:sldId id="267" r:id="rId8"/>
    <p:sldId id="269" r:id="rId9"/>
    <p:sldId id="277" r:id="rId10"/>
    <p:sldId id="301" r:id="rId11"/>
    <p:sldId id="294" r:id="rId12"/>
    <p:sldId id="295" r:id="rId13"/>
    <p:sldId id="303" r:id="rId14"/>
    <p:sldId id="297" r:id="rId15"/>
    <p:sldId id="298" r:id="rId16"/>
    <p:sldId id="299" r:id="rId17"/>
    <p:sldId id="300" r:id="rId18"/>
    <p:sldId id="30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5AA3B"/>
    <a:srgbClr val="00AFD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759" autoAdjust="0"/>
    <p:restoredTop sz="94660"/>
  </p:normalViewPr>
  <p:slideViewPr>
    <p:cSldViewPr>
      <p:cViewPr varScale="1">
        <p:scale>
          <a:sx n="79" d="100"/>
          <a:sy n="79" d="100"/>
        </p:scale>
        <p:origin x="-88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3B779FA-2957-47B7-8FBB-7C19043C6235}" type="datetime1">
              <a:rPr lang="en-US"/>
              <a:pPr/>
              <a:t>4/10/2013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F9DC1ED-EE70-4790-8A90-4ADA3F90FBCB}" type="slidenum">
              <a:rPr lang="en-US"/>
              <a:pPr/>
              <a:t>‹#›</a:t>
            </a:fld>
            <a:endParaRPr lang="en-US" dirty="0"/>
          </a:p>
        </p:txBody>
      </p:sp>
    </p:spTree>
    <p:extLst>
      <p:ext uri="{BB962C8B-B14F-4D97-AF65-F5344CB8AC3E}">
        <p14:creationId xmlns="" xmlns:p14="http://schemas.microsoft.com/office/powerpoint/2010/main" val="4025114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2EE35114-AC17-4770-A109-D511B0BDD16E}"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05BF41C9-7605-48C8-9958-4BF1E13EE19F}"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3B85CB23-F4BE-4DEA-AA07-AA08DCB40439}"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4BCA3998-B59F-4807-B264-6D3F6F89EDC4}"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674DFD9B-0AD3-4279-841D-ADAB35F96B4B}"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342B3700-C38A-4C81-97B0-F34CC06178D1}"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9AF70B78-C5C8-456F-9D25-C18A08C4DE36}"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215D45C1-3571-4136-B8ED-D405BD54EDF0}"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533B7C23-5F73-42A6-B4A6-6ACD0D147503}"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3B85CB23-F4BE-4DEA-AA07-AA08DCB40439}" type="slidenum">
              <a:rPr lang="en-US"/>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05BF41C9-7605-48C8-9958-4BF1E13EE19F}"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F57D48FB-6C4F-459D-B6FC-121A9E62DC81}"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21508" name="Slide Number Placeholder 3"/>
          <p:cNvSpPr>
            <a:spLocks noGrp="1"/>
          </p:cNvSpPr>
          <p:nvPr>
            <p:ph type="sldNum" sz="quarter" idx="5"/>
          </p:nvPr>
        </p:nvSpPr>
        <p:spPr bwMode="auto">
          <a:noFill/>
          <a:ln>
            <a:miter lim="800000"/>
            <a:headEnd/>
            <a:tailEnd/>
          </a:ln>
        </p:spPr>
        <p:txBody>
          <a:bodyPr/>
          <a:lstStyle/>
          <a:p>
            <a:fld id="{3D284D4A-53E4-4B87-B35B-311BAF7287B9}"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FEF252D7-692D-425C-A1E0-B0F2BADA802B}"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9FC00CA0-A39E-44F1-947F-5B2BCA47654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4693FF33-61C4-46A0-9799-0D08DBB099E3}"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00DA8629-B2A1-4ECF-9042-0EB7BB4FE547}"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F3E9F90A-5137-4C42-A447-1C5FE67BC07A}"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p:oleObj spid="_x0000_s1086" name="Image" r:id="rId14" imgW="13714286" imgH="8584127" progId="">
              <p:embed/>
            </p:oleObj>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p:oleObj spid="_x0000_s1087" name="Image" r:id="rId15" imgW="13714286" imgH="1320635" progId="">
              <p:embed/>
            </p:oleObj>
          </a:graphicData>
        </a:graphic>
      </p:graphicFrame>
      <p:pic>
        <p:nvPicPr>
          <p:cNvPr id="1028" name="Picture 4" descr="EmergeGreen"/>
          <p:cNvPicPr>
            <a:picLocks noChangeAspect="1" noChangeArrowheads="1"/>
          </p:cNvPicPr>
          <p:nvPr userDrawn="1"/>
        </p:nvPicPr>
        <p:blipFill>
          <a:blip r:embed="rId16" cstate="email">
            <a:extLst>
              <a:ext uri="{28A0092B-C50C-407E-A947-70E740481C1C}">
                <a14:useLocalDpi xmlns="" xmlns:a14="http://schemas.microsoft.com/office/drawing/2010/main" val="0"/>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random/>
  </p:transition>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utu.be/d1coV7XqE1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yamaha.com/musicproducti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3Soz7bkzPe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www.yamaha.com/musicproduc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youtu.be/jvRaNXmsqc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yamaha.com/musicproduc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youtu.be/a6cNdhOKwi0" TargetMode="External"/><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www.yamaha.com/musicproduc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youtu.be/DCjeSNomXrU"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www.yamaha.com/musicproduc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4l0KPek7Ib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youtu.be/3ClWeTIqzVc"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yamaha.com/musicproduc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rpRRivQgpj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yamaha.com/musicproduction" TargetMode="External"/><Relationship Id="rId4" Type="http://schemas.openxmlformats.org/officeDocument/2006/relationships/hyperlink" Target="http://youtu.be/c1qurHPAeD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T_lebDRNny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opk9T_FK5ZA"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yamaha.com/musicproduction" TargetMode="External"/><Relationship Id="rId4" Type="http://schemas.openxmlformats.org/officeDocument/2006/relationships/hyperlink" Target="http://youtu.be/UUqtjb8WE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oi69xfyf6C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4294967295"/>
          </p:nvPr>
        </p:nvSpPr>
        <p:spPr bwMode="auto">
          <a:xfrm>
            <a:off x="0" y="457200"/>
            <a:ext cx="9144000" cy="1295400"/>
          </a:xfrm>
          <a:prstGeom prst="rect">
            <a:avLst/>
          </a:prstGeom>
          <a:noFill/>
          <a:ln>
            <a:miter lim="800000"/>
            <a:headEnd/>
            <a:tailEnd/>
          </a:ln>
        </p:spPr>
        <p:txBody>
          <a:bodyPr/>
          <a:lstStyle/>
          <a:p>
            <a:pPr indent="1588" eaLnBrk="1" hangingPunct="1">
              <a:buFontTx/>
              <a:buNone/>
            </a:pPr>
            <a:r>
              <a:rPr lang="en-US" sz="6600" b="1" dirty="0" smtClean="0">
                <a:solidFill>
                  <a:srgbClr val="00AFD7"/>
                </a:solidFill>
                <a:latin typeface="Calibri" charset="0"/>
              </a:rPr>
              <a:t>Digital Technology</a:t>
            </a:r>
          </a:p>
        </p:txBody>
      </p:sp>
      <p:graphicFrame>
        <p:nvGraphicFramePr>
          <p:cNvPr id="9" name="Table 8"/>
          <p:cNvGraphicFramePr>
            <a:graphicFrameLocks noGrp="1"/>
          </p:cNvGraphicFramePr>
          <p:nvPr>
            <p:extLst>
              <p:ext uri="{D42A27DB-BD31-4B8C-83A1-F6EECF244321}">
                <p14:modId xmlns="" xmlns:p14="http://schemas.microsoft.com/office/powerpoint/2010/main" val="2065564879"/>
              </p:ext>
            </p:extLst>
          </p:nvPr>
        </p:nvGraphicFramePr>
        <p:xfrm>
          <a:off x="381000" y="4953000"/>
          <a:ext cx="2514600" cy="960120"/>
        </p:xfrm>
        <a:graphic>
          <a:graphicData uri="http://schemas.openxmlformats.org/drawingml/2006/table">
            <a:tbl>
              <a:tblPr>
                <a:tableStyleId>{5C22544A-7EE6-4342-B048-85BDC9FD1C3A}</a:tableStyleId>
              </a:tblPr>
              <a:tblGrid>
                <a:gridCol w="25146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Digital Literacy</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Computing Platforms</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What sets Curosity apart from other Mars Rovers?</a:t>
            </a:r>
            <a:endParaRPr lang="en-US" sz="1000" u="sng" dirty="0">
              <a:hlinkClick r:id="rId4"/>
            </a:endParaRP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Concepts&gt; </a:t>
            </a:r>
            <a:r>
              <a:rPr lang="en-US" sz="1100" b="1" dirty="0" smtClean="0">
                <a:solidFill>
                  <a:srgbClr val="65AA3B"/>
                </a:solidFill>
              </a:rPr>
              <a:t>Digital Technology</a:t>
            </a:r>
          </a:p>
        </p:txBody>
      </p:sp>
      <p:pic>
        <p:nvPicPr>
          <p:cNvPr id="2" name="Picture 1"/>
          <p:cNvPicPr>
            <a:picLocks noChangeAspect="1"/>
          </p:cNvPicPr>
          <p:nvPr/>
        </p:nvPicPr>
        <p:blipFill rotWithShape="1">
          <a:blip r:embed="rId5" cstate="print">
            <a:extLst>
              <a:ext uri="{28A0092B-C50C-407E-A947-70E740481C1C}">
                <a14:useLocalDpi xmlns="" xmlns:a14="http://schemas.microsoft.com/office/drawing/2010/main" val="0"/>
              </a:ext>
            </a:extLst>
          </a:blip>
          <a:srcRect l="2170"/>
          <a:stretch/>
        </p:blipFill>
        <p:spPr>
          <a:xfrm>
            <a:off x="5192486" y="1752600"/>
            <a:ext cx="3722914" cy="3771900"/>
          </a:xfrm>
          <a:prstGeom prst="rect">
            <a:avLst/>
          </a:prstGeom>
        </p:spPr>
      </p:pic>
      <p:sp>
        <p:nvSpPr>
          <p:cNvPr id="14338" name="Content Placeholder 1"/>
          <p:cNvSpPr>
            <a:spLocks noGrp="1"/>
          </p:cNvSpPr>
          <p:nvPr>
            <p:ph sz="quarter" idx="4294967295"/>
          </p:nvPr>
        </p:nvSpPr>
        <p:spPr bwMode="auto">
          <a:xfrm>
            <a:off x="524435" y="1981200"/>
            <a:ext cx="4419600" cy="2362200"/>
          </a:xfrm>
          <a:prstGeom prst="rect">
            <a:avLst/>
          </a:prstGeom>
          <a:noFill/>
          <a:ln>
            <a:miter lim="800000"/>
            <a:headEnd/>
            <a:tailEnd/>
          </a:ln>
        </p:spPr>
        <p:txBody>
          <a:bodyPr/>
          <a:lstStyle/>
          <a:p>
            <a:pPr marL="0" indent="0">
              <a:buNone/>
            </a:pPr>
            <a:r>
              <a:rPr lang="en-US" b="1" dirty="0" smtClean="0"/>
              <a:t>… </a:t>
            </a:r>
            <a:r>
              <a:rPr lang="en-US" i="1" dirty="0" smtClean="0"/>
              <a:t>and </a:t>
            </a:r>
            <a:r>
              <a:rPr lang="en-US" i="1" dirty="0"/>
              <a:t>digital electronics allow us to manipulate all types of information as digits (1s and 0s) in order to store and manage the information more efficiently and effectively.</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 xmlns:p14="http://schemas.microsoft.com/office/powerpoint/2010/main" val="2249916461"/>
              </p:ext>
            </p:extLst>
          </p:nvPr>
        </p:nvGraphicFramePr>
        <p:xfrm>
          <a:off x="457200" y="1661159"/>
          <a:ext cx="2362200" cy="4267200"/>
        </p:xfrm>
        <a:graphic>
          <a:graphicData uri="http://schemas.openxmlformats.org/drawingml/2006/table">
            <a:tbl>
              <a:tblPr>
                <a:tableStyleId>{5C22544A-7EE6-4342-B048-85BDC9FD1C3A}</a:tableStyleId>
              </a:tblPr>
              <a:tblGrid>
                <a:gridCol w="2362200"/>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Digital Technology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Digital Literacy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Computer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Information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General-Purpose Computer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Computation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Automation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Communication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 xmlns:p14="http://schemas.microsoft.com/office/powerpoint/2010/main" val="887886308"/>
              </p:ext>
            </p:extLst>
          </p:nvPr>
        </p:nvGraphicFramePr>
        <p:xfrm>
          <a:off x="2881312" y="838199"/>
          <a:ext cx="2757488" cy="5090160"/>
        </p:xfrm>
        <a:graphic>
          <a:graphicData uri="http://schemas.openxmlformats.org/drawingml/2006/table">
            <a:tbl>
              <a:tblPr>
                <a:tableStyleId>{5C22544A-7EE6-4342-B048-85BDC9FD1C3A}</a:tableStyleId>
              </a:tblPr>
              <a:tblGrid>
                <a:gridCol w="2757488"/>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Entertainment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Managing</a:t>
                      </a:r>
                      <a:r>
                        <a:rPr lang="en-US" sz="1800" i="1" kern="1200" baseline="0" dirty="0" smtClean="0">
                          <a:solidFill>
                            <a:srgbClr val="000000"/>
                          </a:solidFill>
                          <a:latin typeface="+mn-lt"/>
                          <a:ea typeface="+mn-ea"/>
                          <a:cs typeface="+mn-cs"/>
                        </a:rPr>
                        <a:t> Information</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Computer Literacy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Computer Fluency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Binary</a:t>
                      </a:r>
                      <a:r>
                        <a:rPr lang="en-US" sz="1800" i="1" kern="1200" baseline="0" dirty="0" smtClean="0">
                          <a:solidFill>
                            <a:srgbClr val="000000"/>
                          </a:solidFill>
                          <a:latin typeface="+mn-lt"/>
                          <a:ea typeface="+mn-ea"/>
                          <a:cs typeface="+mn-cs"/>
                        </a:rPr>
                        <a:t> Digits (</a:t>
                      </a:r>
                      <a:r>
                        <a:rPr lang="en-US" sz="1800" i="1" kern="1200" dirty="0" smtClean="0">
                          <a:solidFill>
                            <a:srgbClr val="000000"/>
                          </a:solidFill>
                          <a:latin typeface="+mn-lt"/>
                          <a:ea typeface="+mn-ea"/>
                          <a:cs typeface="+mn-cs"/>
                        </a:rPr>
                        <a:t>Bits)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Bytes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Kilobytes (KB)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Megabytes (MB)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Gigabytes (GB)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Terabytes (TB)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Petabytes (PB)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Exabytes (EB)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5" name="Table 14"/>
          <p:cNvGraphicFramePr>
            <a:graphicFrameLocks noGrp="1"/>
          </p:cNvGraphicFramePr>
          <p:nvPr>
            <p:extLst>
              <p:ext uri="{D42A27DB-BD31-4B8C-83A1-F6EECF244321}">
                <p14:modId xmlns="" xmlns:p14="http://schemas.microsoft.com/office/powerpoint/2010/main" val="1451214776"/>
              </p:ext>
            </p:extLst>
          </p:nvPr>
        </p:nvGraphicFramePr>
        <p:xfrm>
          <a:off x="5715000" y="838200"/>
          <a:ext cx="2971800" cy="5090160"/>
        </p:xfrm>
        <a:graphic>
          <a:graphicData uri="http://schemas.openxmlformats.org/drawingml/2006/table">
            <a:tbl>
              <a:tblPr>
                <a:tableStyleId>{5C22544A-7EE6-4342-B048-85BDC9FD1C3A}</a:tableStyleId>
              </a:tblPr>
              <a:tblGrid>
                <a:gridCol w="2971800"/>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Digitization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Analog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Character</a:t>
                      </a:r>
                      <a:r>
                        <a:rPr lang="en-US" sz="1800" i="1" kern="1200" baseline="0" dirty="0" smtClean="0">
                          <a:solidFill>
                            <a:schemeClr val="tx1"/>
                          </a:solidFill>
                          <a:latin typeface="+mn-lt"/>
                          <a:ea typeface="+mn-ea"/>
                          <a:cs typeface="+mn-cs"/>
                        </a:rPr>
                        <a:t> Encoding</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American Standard Code for Information Interchange (ASCII)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Unicode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Value Encoding/Binary Number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Hexadecimal Number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Octal Number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Digital Convergence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Content Placeholder 2"/>
          <p:cNvSpPr txBox="1">
            <a:spLocks/>
          </p:cNvSpPr>
          <p:nvPr/>
        </p:nvSpPr>
        <p:spPr bwMode="auto">
          <a:xfrm>
            <a:off x="0" y="457200"/>
            <a:ext cx="9144000" cy="11430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indent="1588" eaLnBrk="1" hangingPunct="1">
              <a:buFontTx/>
              <a:buNone/>
            </a:pPr>
            <a:r>
              <a:rPr lang="en-US" sz="6600" b="1" dirty="0" smtClean="0">
                <a:solidFill>
                  <a:srgbClr val="00AFD7"/>
                </a:solidFill>
                <a:latin typeface="Calibri" charset="0"/>
              </a:rPr>
              <a:t>Digital Literacy</a:t>
            </a:r>
          </a:p>
        </p:txBody>
      </p:sp>
      <p:sp>
        <p:nvSpPr>
          <p:cNvPr id="8" name="Text Placeholder 5"/>
          <p:cNvSpPr txBox="1">
            <a:spLocks/>
          </p:cNvSpPr>
          <p:nvPr/>
        </p:nvSpPr>
        <p:spPr bwMode="auto">
          <a:xfrm>
            <a:off x="457200" y="6248400"/>
            <a:ext cx="8077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Digital Literacy &gt; See your eBook for more information about these terms</a:t>
            </a:r>
          </a:p>
        </p:txBody>
      </p:sp>
    </p:spTree>
    <p:extLst>
      <p:ext uri="{BB962C8B-B14F-4D97-AF65-F5344CB8AC3E}">
        <p14:creationId xmlns="" xmlns:p14="http://schemas.microsoft.com/office/powerpoint/2010/main" val="428773037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bwMode="auto">
          <a:xfrm>
            <a:off x="304800" y="2667000"/>
            <a:ext cx="3886200" cy="1295400"/>
          </a:xfrm>
          <a:prstGeom prst="rect">
            <a:avLst/>
          </a:prstGeom>
          <a:noFill/>
          <a:ln>
            <a:miter lim="800000"/>
            <a:headEnd/>
            <a:tailEnd/>
          </a:ln>
        </p:spPr>
        <p:txBody>
          <a:bodyPr/>
          <a:lstStyle/>
          <a:p>
            <a:pPr eaLnBrk="1" hangingPunct="1">
              <a:buFontTx/>
              <a:buNone/>
            </a:pPr>
            <a:r>
              <a:rPr lang="en-US" sz="1800" i="1" dirty="0" smtClean="0"/>
              <a:t>…. </a:t>
            </a:r>
            <a:r>
              <a:rPr lang="en-US" i="1" dirty="0"/>
              <a:t>describes a computer’s architecture in terms of hardware and software. </a:t>
            </a:r>
            <a:endParaRPr lang="en-US" i="1" dirty="0" smtClean="0"/>
          </a:p>
        </p:txBody>
      </p:sp>
      <p:sp>
        <p:nvSpPr>
          <p:cNvPr id="14339" name="Content Placeholder 2"/>
          <p:cNvSpPr>
            <a:spLocks noGrp="1"/>
          </p:cNvSpPr>
          <p:nvPr>
            <p:ph sz="quarter" idx="4294967295"/>
          </p:nvPr>
        </p:nvSpPr>
        <p:spPr bwMode="auto">
          <a:xfrm>
            <a:off x="0" y="457200"/>
            <a:ext cx="9144000" cy="1219200"/>
          </a:xfrm>
          <a:prstGeom prst="rect">
            <a:avLst/>
          </a:prstGeom>
          <a:noFill/>
          <a:ln>
            <a:miter lim="800000"/>
            <a:headEnd/>
            <a:tailEnd/>
          </a:ln>
        </p:spPr>
        <p:txBody>
          <a:bodyPr/>
          <a:lstStyle/>
          <a:p>
            <a:pPr indent="1588" eaLnBrk="1" hangingPunct="1">
              <a:buFontTx/>
              <a:buNone/>
            </a:pPr>
            <a:r>
              <a:rPr lang="en-US" sz="6600" b="1" dirty="0" smtClean="0">
                <a:solidFill>
                  <a:srgbClr val="00AFD7"/>
                </a:solidFill>
                <a:latin typeface="Calibri" charset="0"/>
              </a:rPr>
              <a:t>Computing Platforms</a:t>
            </a:r>
          </a:p>
        </p:txBody>
      </p:sp>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Ford Work Solutions</a:t>
            </a:r>
            <a:endParaRPr lang="en-US" sz="1000" u="sng" dirty="0">
              <a:hlinkClick r:id="rId4"/>
            </a:endParaRPr>
          </a:p>
        </p:txBody>
      </p:sp>
      <p:sp>
        <p:nvSpPr>
          <p:cNvPr id="3" name="TextBox 2"/>
          <p:cNvSpPr txBox="1"/>
          <p:nvPr/>
        </p:nvSpPr>
        <p:spPr>
          <a:xfrm>
            <a:off x="1985818" y="5380182"/>
            <a:ext cx="184666" cy="369332"/>
          </a:xfrm>
          <a:prstGeom prst="rect">
            <a:avLst/>
          </a:prstGeom>
          <a:noFill/>
        </p:spPr>
        <p:txBody>
          <a:bodyPr wrap="none" rtlCol="0">
            <a:spAutoFit/>
          </a:bodyPr>
          <a:lstStyle/>
          <a:p>
            <a:endParaRPr lang="en-US" dirty="0"/>
          </a:p>
        </p:txBody>
      </p:sp>
      <p:graphicFrame>
        <p:nvGraphicFramePr>
          <p:cNvPr id="13" name="Table 12"/>
          <p:cNvGraphicFramePr>
            <a:graphicFrameLocks noGrp="1"/>
          </p:cNvGraphicFramePr>
          <p:nvPr>
            <p:extLst>
              <p:ext uri="{D42A27DB-BD31-4B8C-83A1-F6EECF244321}">
                <p14:modId xmlns="" xmlns:p14="http://schemas.microsoft.com/office/powerpoint/2010/main" val="113134134"/>
              </p:ext>
            </p:extLst>
          </p:nvPr>
        </p:nvGraphicFramePr>
        <p:xfrm>
          <a:off x="381000" y="4572000"/>
          <a:ext cx="5943600" cy="1325880"/>
        </p:xfrm>
        <a:graphic>
          <a:graphicData uri="http://schemas.openxmlformats.org/drawingml/2006/table">
            <a:tbl>
              <a:tblPr>
                <a:tableStyleId>{5C22544A-7EE6-4342-B048-85BDC9FD1C3A}</a:tableStyleId>
              </a:tblPr>
              <a:tblGrid>
                <a:gridCol w="2511381"/>
                <a:gridCol w="3432219"/>
              </a:tblGrid>
              <a:tr h="320040">
                <a:tc gridSpan="2">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Personal Computer</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Server</a:t>
                      </a:r>
                      <a:endParaRPr lang="en-US" b="0" dirty="0" smtClean="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Mobile Computing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Supercomputer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Synchronization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b="0" dirty="0" smtClean="0">
                          <a:solidFill>
                            <a:schemeClr val="tx1"/>
                          </a:solidFill>
                        </a:rPr>
                        <a:t>Special-Purpose Computer</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4" name="Picture 3" descr="C01.02.00.jpg"/>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4419600" y="2057400"/>
            <a:ext cx="4395893" cy="2514600"/>
          </a:xfrm>
          <a:prstGeom prst="rect">
            <a:avLst/>
          </a:prstGeom>
        </p:spPr>
      </p:pic>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Personal Computer</a:t>
            </a:r>
          </a:p>
        </p:txBody>
      </p:sp>
      <p:sp>
        <p:nvSpPr>
          <p:cNvPr id="32773" name="Rectangle 5"/>
          <p:cNvSpPr>
            <a:spLocks noGrp="1" noChangeArrowheads="1"/>
          </p:cNvSpPr>
          <p:nvPr>
            <p:ph type="body" sz="half" idx="4294967295"/>
          </p:nvPr>
        </p:nvSpPr>
        <p:spPr bwMode="auto">
          <a:xfrm>
            <a:off x="4267200" y="1371600"/>
            <a:ext cx="4343400" cy="1371600"/>
          </a:xfrm>
          <a:prstGeom prst="rect">
            <a:avLst/>
          </a:prstGeom>
          <a:noFill/>
          <a:ln>
            <a:miter lim="800000"/>
            <a:headEnd/>
            <a:tailEnd/>
          </a:ln>
        </p:spPr>
        <p:txBody>
          <a:bodyPr/>
          <a:lstStyle/>
          <a:p>
            <a:pPr marL="0" indent="0">
              <a:buNone/>
            </a:pPr>
            <a:r>
              <a:rPr lang="en-US" sz="2000" dirty="0"/>
              <a:t>A </a:t>
            </a:r>
            <a:r>
              <a:rPr lang="en-US" sz="2000" b="1" dirty="0"/>
              <a:t>personal computer</a:t>
            </a:r>
            <a:r>
              <a:rPr lang="en-US" sz="2000" dirty="0"/>
              <a:t>, or </a:t>
            </a:r>
            <a:r>
              <a:rPr lang="en-US" sz="2000" b="1" dirty="0"/>
              <a:t>PC</a:t>
            </a:r>
            <a:r>
              <a:rPr lang="en-US" sz="2000" dirty="0"/>
              <a:t>, is any general-purpose computer designed to meet the many computing needs of one individual.</a:t>
            </a:r>
          </a:p>
        </p:txBody>
      </p:sp>
      <p:sp>
        <p:nvSpPr>
          <p:cNvPr id="16"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Apple - iPad</a:t>
            </a:r>
            <a:endParaRPr lang="en-US" sz="1000" u="sng" dirty="0">
              <a:hlinkClick r:id="rId4"/>
            </a:endParaRPr>
          </a:p>
        </p:txBody>
      </p:sp>
      <p:sp>
        <p:nvSpPr>
          <p:cNvPr id="8" name="Text Placeholder 5"/>
          <p:cNvSpPr txBox="1">
            <a:spLocks/>
          </p:cNvSpPr>
          <p:nvPr/>
        </p:nvSpPr>
        <p:spPr bwMode="auto">
          <a:xfrm>
            <a:off x="457200" y="6248400"/>
            <a:ext cx="6324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 &gt; Personal Computer</a:t>
            </a:r>
          </a:p>
        </p:txBody>
      </p:sp>
      <p:pic>
        <p:nvPicPr>
          <p:cNvPr id="2050" name="Picture 2" descr="G:\Pages\Concepts&amp;Issues\01 DigitalTechnologyImages\C01.02.01a_121770778 sized.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19953" y="2133599"/>
            <a:ext cx="3355848" cy="2230677"/>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G:\Pages\Concepts&amp;Issues\01 DigitalTechnologyImages\C01.02.01b _050831026617 sized.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870450" y="2967318"/>
            <a:ext cx="3136900" cy="2743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Text Placeholder 1"/>
          <p:cNvSpPr>
            <a:spLocks noGrp="1"/>
          </p:cNvSpPr>
          <p:nvPr>
            <p:ph type="body" sz="half" idx="4294967295"/>
          </p:nvPr>
        </p:nvSpPr>
        <p:spPr bwMode="auto">
          <a:xfrm>
            <a:off x="304800" y="1696667"/>
            <a:ext cx="3810000" cy="2378075"/>
          </a:xfrm>
          <a:prstGeom prst="rect">
            <a:avLst/>
          </a:prstGeom>
          <a:noFill/>
          <a:ln>
            <a:miter lim="800000"/>
            <a:headEnd/>
            <a:tailEnd/>
          </a:ln>
        </p:spPr>
        <p:txBody>
          <a:bodyPr/>
          <a:lstStyle/>
          <a:p>
            <a:pPr marL="0" indent="0">
              <a:buNone/>
            </a:pPr>
            <a:r>
              <a:rPr lang="en-US" sz="2000" b="1" dirty="0"/>
              <a:t>Mobile computing</a:t>
            </a:r>
            <a:r>
              <a:rPr lang="en-US" sz="2000" dirty="0"/>
              <a:t> refers to the use of battery-powered mobile </a:t>
            </a:r>
            <a:r>
              <a:rPr lang="en-US" sz="2000" dirty="0" smtClean="0"/>
              <a:t>devices </a:t>
            </a:r>
            <a:r>
              <a:rPr lang="en-US" sz="2000" dirty="0"/>
              <a:t>that provide access to computing, communication, information, and/or entertainment anywhere, anytime.</a:t>
            </a:r>
          </a:p>
        </p:txBody>
      </p:sp>
      <p:sp>
        <p:nvSpPr>
          <p:cNvPr id="18438" name="Title 9"/>
          <p:cNvSpPr>
            <a:spLocks noGrp="1"/>
          </p:cNvSpPr>
          <p:nvPr>
            <p:ph type="title" idx="4294967295"/>
          </p:nvPr>
        </p:nvSpPr>
        <p:spPr bwMode="auto">
          <a:xfrm>
            <a:off x="0" y="533400"/>
            <a:ext cx="9144000" cy="715962"/>
          </a:xfrm>
          <a:prstGeom prst="rect">
            <a:avLst/>
          </a:prstGeom>
          <a:noFill/>
          <a:ln>
            <a:miter lim="800000"/>
            <a:headEnd/>
            <a:tailEnd/>
          </a:ln>
        </p:spPr>
        <p:txBody>
          <a:bodyPr/>
          <a:lstStyle/>
          <a:p>
            <a:pPr marL="344488" eaLnBrk="1" hangingPunct="1"/>
            <a:r>
              <a:rPr lang="en-US" sz="4000" dirty="0" smtClean="0"/>
              <a:t>Mobile Computing</a:t>
            </a:r>
          </a:p>
        </p:txBody>
      </p:sp>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Productivity Future Vision (2011)</a:t>
            </a:r>
            <a:endParaRPr lang="en-US" sz="1000" u="sng" dirty="0">
              <a:hlinkClick r:id="rId4"/>
            </a:endParaRPr>
          </a:p>
        </p:txBody>
      </p:sp>
      <p:graphicFrame>
        <p:nvGraphicFramePr>
          <p:cNvPr id="11" name="Table 10"/>
          <p:cNvGraphicFramePr>
            <a:graphicFrameLocks noGrp="1"/>
          </p:cNvGraphicFramePr>
          <p:nvPr>
            <p:extLst>
              <p:ext uri="{D42A27DB-BD31-4B8C-83A1-F6EECF244321}">
                <p14:modId xmlns="" xmlns:p14="http://schemas.microsoft.com/office/powerpoint/2010/main" val="3841523773"/>
              </p:ext>
            </p:extLst>
          </p:nvPr>
        </p:nvGraphicFramePr>
        <p:xfrm>
          <a:off x="304800" y="4668784"/>
          <a:ext cx="8534400" cy="1036320"/>
        </p:xfrm>
        <a:graphic>
          <a:graphicData uri="http://schemas.openxmlformats.org/drawingml/2006/table">
            <a:tbl>
              <a:tblPr>
                <a:tableStyleId>{5C22544A-7EE6-4342-B048-85BDC9FD1C3A}</a:tableStyleId>
              </a:tblPr>
              <a:tblGrid>
                <a:gridCol w="3068548"/>
                <a:gridCol w="1997534"/>
                <a:gridCol w="3468318"/>
              </a:tblGrid>
              <a:tr h="320040">
                <a:tc gridSpan="3">
                  <a:txBody>
                    <a:bodyPr/>
                    <a:lstStyle/>
                    <a:p>
                      <a:pPr algn="l"/>
                      <a:r>
                        <a:rPr lang="en-US" sz="2000" b="0" dirty="0" smtClean="0">
                          <a:solidFill>
                            <a:schemeClr val="tx1"/>
                          </a:solidFill>
                        </a:rPr>
                        <a:t>Mobile</a:t>
                      </a:r>
                      <a:r>
                        <a:rPr lang="en-US" sz="2000" b="0" baseline="0" dirty="0" smtClean="0">
                          <a:solidFill>
                            <a:schemeClr val="tx1"/>
                          </a:solidFill>
                        </a:rPr>
                        <a:t> Computing Technologies are dependent on:</a:t>
                      </a:r>
                      <a:endParaRPr lang="en-US" sz="20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c hMerge="1">
                  <a:txBody>
                    <a:bodyPr/>
                    <a:lstStyle/>
                    <a:p>
                      <a:endParaRPr lang="en-US" dirty="0"/>
                    </a:p>
                  </a:txBody>
                  <a:tcPr/>
                </a:tc>
                <a:tc hMerge="1">
                  <a:txBody>
                    <a:bodyPr/>
                    <a:lstStyle/>
                    <a:p>
                      <a:endParaRPr lang="en-US" dirty="0"/>
                    </a:p>
                  </a:txBody>
                  <a:tcPr/>
                </a:tc>
              </a:tr>
              <a:tr h="320040">
                <a:tc>
                  <a:txBody>
                    <a:bodyPr/>
                    <a:lstStyle/>
                    <a:p>
                      <a:pPr marL="228600" indent="-174625" algn="l">
                        <a:buFont typeface="Arial" pitchFamily="34" charset="0"/>
                        <a:buChar char="•"/>
                      </a:pPr>
                      <a:r>
                        <a:rPr lang="en-US" sz="2000" b="0" dirty="0" smtClean="0">
                          <a:solidFill>
                            <a:schemeClr val="tx1"/>
                          </a:solidFill>
                        </a:rPr>
                        <a:t>Wireless Networks</a:t>
                      </a:r>
                      <a:endParaRPr lang="en-US" sz="2000"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c>
                  <a:txBody>
                    <a:bodyPr/>
                    <a:lstStyle/>
                    <a:p>
                      <a:pPr marL="228600" indent="-174625" algn="l">
                        <a:buFont typeface="Arial" pitchFamily="34" charset="0"/>
                        <a:buChar char="•"/>
                      </a:pPr>
                      <a:r>
                        <a:rPr lang="en-US" sz="2000" dirty="0" smtClean="0"/>
                        <a:t>Storage</a:t>
                      </a:r>
                      <a:endParaRPr lang="en-US" sz="2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c>
                  <a:txBody>
                    <a:bodyPr/>
                    <a:lstStyle/>
                    <a:p>
                      <a:pPr marL="228600" indent="-174625" algn="l">
                        <a:buFont typeface="Arial" pitchFamily="34" charset="0"/>
                        <a:buChar char="•"/>
                      </a:pPr>
                      <a:r>
                        <a:rPr lang="en-US" sz="2000" dirty="0" smtClean="0"/>
                        <a:t>Rechargeable Batteries</a:t>
                      </a:r>
                      <a:endParaRPr lang="en-US" sz="2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20040">
                <a:tc>
                  <a:txBody>
                    <a:bodyPr/>
                    <a:lstStyle/>
                    <a:p>
                      <a:pPr marL="228600" indent="-174625" algn="l">
                        <a:buFont typeface="Arial" pitchFamily="34" charset="0"/>
                        <a:buChar char="•"/>
                      </a:pPr>
                      <a:r>
                        <a:rPr lang="en-US" sz="2000" b="0" dirty="0" smtClean="0">
                          <a:solidFill>
                            <a:schemeClr val="tx1"/>
                          </a:solidFill>
                        </a:rPr>
                        <a:t>Servers</a:t>
                      </a:r>
                      <a:endParaRPr lang="en-US" sz="2000"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c>
                  <a:txBody>
                    <a:bodyPr/>
                    <a:lstStyle/>
                    <a:p>
                      <a:pPr marL="228600" indent="-174625" algn="l">
                        <a:buFont typeface="Arial" pitchFamily="34" charset="0"/>
                        <a:buChar char="•"/>
                      </a:pPr>
                      <a:r>
                        <a:rPr lang="en-US" sz="2000" dirty="0" smtClean="0"/>
                        <a:t>Syncing</a:t>
                      </a:r>
                      <a:endParaRPr lang="en-US" sz="2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c>
                  <a:txBody>
                    <a:bodyPr/>
                    <a:lstStyle/>
                    <a:p>
                      <a:pPr marL="228600" indent="-174625" algn="l">
                        <a:buFont typeface="Arial" pitchFamily="34" charset="0"/>
                        <a:buChar char="•"/>
                      </a:pPr>
                      <a:endParaRPr lang="en-US" sz="2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bl>
          </a:graphicData>
        </a:graphic>
      </p:graphicFrame>
      <p:sp>
        <p:nvSpPr>
          <p:cNvPr id="12" name="Text Placeholder 5"/>
          <p:cNvSpPr txBox="1">
            <a:spLocks/>
          </p:cNvSpPr>
          <p:nvPr/>
        </p:nvSpPr>
        <p:spPr bwMode="auto">
          <a:xfrm>
            <a:off x="457200" y="6248400"/>
            <a:ext cx="6248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 &gt; Mobile Computing</a:t>
            </a:r>
          </a:p>
        </p:txBody>
      </p:sp>
      <p:pic>
        <p:nvPicPr>
          <p:cNvPr id="4098" name="Picture 2" descr="G:\Pages\Concepts&amp;Issues\01 DigitalTechnologyImages\C01.02.02a_afplivefour378924 size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1089772"/>
            <a:ext cx="2438400" cy="1666875"/>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G:\Pages\Concepts&amp;Issues\01 DigitalTechnologyImages\C01.02.02b sized.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810000" y="2802467"/>
            <a:ext cx="2286000" cy="17012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G:\Pages\Concepts&amp;Issues\01 DigitalTechnologyImages\C01.02.02c_77997616 sized.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24600" y="2879663"/>
            <a:ext cx="2438400" cy="16240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343608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half" idx="4294967295"/>
          </p:nvPr>
        </p:nvSpPr>
        <p:spPr bwMode="auto">
          <a:xfrm>
            <a:off x="457200" y="4724400"/>
            <a:ext cx="8458200" cy="762000"/>
          </a:xfrm>
          <a:prstGeom prst="rect">
            <a:avLst/>
          </a:prstGeom>
          <a:noFill/>
          <a:ln>
            <a:miter lim="800000"/>
            <a:headEnd/>
            <a:tailEnd/>
          </a:ln>
        </p:spPr>
        <p:txBody>
          <a:bodyPr/>
          <a:lstStyle/>
          <a:p>
            <a:pPr marL="0" indent="0">
              <a:buNone/>
            </a:pPr>
            <a:r>
              <a:rPr lang="en-US" sz="2000" b="1" dirty="0"/>
              <a:t>Synchronization</a:t>
            </a:r>
            <a:r>
              <a:rPr lang="en-US" sz="2000" dirty="0"/>
              <a:t> is the process of maintaining common files and data across multiple devices so that all copies are up to date. </a:t>
            </a:r>
          </a:p>
        </p:txBody>
      </p:sp>
      <p:sp>
        <p:nvSpPr>
          <p:cNvPr id="20485" name="Title 6"/>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Synchronization</a:t>
            </a:r>
          </a:p>
        </p:txBody>
      </p:sp>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Introducing iCloud</a:t>
            </a:r>
            <a:endParaRPr lang="en-US" sz="1000" u="sng" dirty="0">
              <a:hlinkClick r:id="rId4"/>
            </a:endParaRPr>
          </a:p>
        </p:txBody>
      </p:sp>
      <p:sp>
        <p:nvSpPr>
          <p:cNvPr id="10" name="TextBox 9"/>
          <p:cNvSpPr txBox="1"/>
          <p:nvPr/>
        </p:nvSpPr>
        <p:spPr>
          <a:xfrm>
            <a:off x="4849906" y="2175242"/>
            <a:ext cx="3505200" cy="1631216"/>
          </a:xfrm>
          <a:prstGeom prst="rect">
            <a:avLst/>
          </a:prstGeom>
          <a:solidFill>
            <a:srgbClr val="65AA3B">
              <a:alpha val="20000"/>
            </a:srgbClr>
          </a:solidFill>
        </p:spPr>
        <p:txBody>
          <a:bodyPr wrap="square" rtlCol="0">
            <a:spAutoFit/>
          </a:bodyPr>
          <a:lstStyle/>
          <a:p>
            <a:pPr algn="ctr"/>
            <a:r>
              <a:rPr lang="en-US" sz="2000" dirty="0"/>
              <a:t>A big challenge for today’s “technorati” (technology enthusiasts) is keeping </a:t>
            </a:r>
            <a:r>
              <a:rPr lang="en-US" sz="2000" dirty="0" smtClean="0"/>
              <a:t>the data synchronized across all their devices. </a:t>
            </a:r>
            <a:endParaRPr lang="en-US" sz="2000" dirty="0"/>
          </a:p>
        </p:txBody>
      </p:sp>
      <p:sp>
        <p:nvSpPr>
          <p:cNvPr id="11" name="Text Placeholder 5"/>
          <p:cNvSpPr txBox="1">
            <a:spLocks/>
          </p:cNvSpPr>
          <p:nvPr/>
        </p:nvSpPr>
        <p:spPr bwMode="auto">
          <a:xfrm>
            <a:off x="457200" y="6248400"/>
            <a:ext cx="6629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 &gt; Synchronization</a:t>
            </a:r>
          </a:p>
        </p:txBody>
      </p:sp>
      <p:pic>
        <p:nvPicPr>
          <p:cNvPr id="5122" name="Picture 2" descr="G:\Pages\Concepts&amp;Issues\01 DigitalTechnologyImages\C01.02.03_85820860 sized.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9612" y="1676400"/>
            <a:ext cx="3505200" cy="26289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Placeholder 10"/>
          <p:cNvSpPr>
            <a:spLocks noGrp="1"/>
          </p:cNvSpPr>
          <p:nvPr>
            <p:ph type="body" sz="quarter" idx="4294967295"/>
          </p:nvPr>
        </p:nvSpPr>
        <p:spPr bwMode="auto">
          <a:xfrm>
            <a:off x="457200" y="4953000"/>
            <a:ext cx="8382000" cy="762000"/>
          </a:xfrm>
          <a:prstGeom prst="rect">
            <a:avLst/>
          </a:prstGeom>
          <a:noFill/>
          <a:ln>
            <a:miter lim="800000"/>
            <a:headEnd/>
            <a:tailEnd/>
          </a:ln>
        </p:spPr>
        <p:txBody>
          <a:bodyPr/>
          <a:lstStyle/>
          <a:p>
            <a:pPr marL="0" indent="0">
              <a:buNone/>
            </a:pPr>
            <a:r>
              <a:rPr lang="en-US" sz="2000" dirty="0"/>
              <a:t>A </a:t>
            </a:r>
            <a:r>
              <a:rPr lang="en-US" sz="2000" b="1" dirty="0"/>
              <a:t>server</a:t>
            </a:r>
            <a:r>
              <a:rPr lang="en-US" sz="2000" dirty="0"/>
              <a:t> is a powerful computer that often utilizes many processors to provide services to many users simultaneously over a network</a:t>
            </a:r>
            <a:r>
              <a:rPr lang="en-US" sz="2000" dirty="0" smtClean="0"/>
              <a:t>.</a:t>
            </a:r>
          </a:p>
        </p:txBody>
      </p:sp>
      <p:sp>
        <p:nvSpPr>
          <p:cNvPr id="22534" name="Title 8"/>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Server</a:t>
            </a:r>
          </a:p>
        </p:txBody>
      </p:sp>
      <p:pic>
        <p:nvPicPr>
          <p:cNvPr id="8" name="Picture 7" descr="C01.02.04.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267200" y="1495742"/>
            <a:ext cx="4343400" cy="3257550"/>
          </a:xfrm>
          <a:prstGeom prst="rect">
            <a:avLst/>
          </a:prstGeom>
          <a:solidFill>
            <a:srgbClr val="65AA3B">
              <a:alpha val="20000"/>
            </a:srgbClr>
          </a:solidFill>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Intel Greenfield Data Center Tour</a:t>
            </a:r>
            <a:endParaRPr lang="en-US" sz="1000" u="sng" dirty="0">
              <a:hlinkClick r:id="rId5"/>
            </a:endParaRPr>
          </a:p>
        </p:txBody>
      </p:sp>
      <p:graphicFrame>
        <p:nvGraphicFramePr>
          <p:cNvPr id="2" name="Table 1"/>
          <p:cNvGraphicFramePr>
            <a:graphicFrameLocks noGrp="1"/>
          </p:cNvGraphicFramePr>
          <p:nvPr>
            <p:extLst>
              <p:ext uri="{D42A27DB-BD31-4B8C-83A1-F6EECF244321}">
                <p14:modId xmlns="" xmlns:p14="http://schemas.microsoft.com/office/powerpoint/2010/main" val="3111781696"/>
              </p:ext>
            </p:extLst>
          </p:nvPr>
        </p:nvGraphicFramePr>
        <p:xfrm>
          <a:off x="685800" y="1539557"/>
          <a:ext cx="2919730" cy="3169920"/>
        </p:xfrm>
        <a:graphic>
          <a:graphicData uri="http://schemas.openxmlformats.org/drawingml/2006/table">
            <a:tbl>
              <a:tblPr>
                <a:tableStyleId>{69CF1AB2-1976-4502-BF36-3FF5EA218861}</a:tableStyleId>
              </a:tblPr>
              <a:tblGrid>
                <a:gridCol w="2919730"/>
              </a:tblGrid>
              <a:tr h="370840">
                <a:tc>
                  <a:txBody>
                    <a:bodyPr/>
                    <a:lstStyle/>
                    <a:p>
                      <a:pPr marL="0" indent="0" eaLnBrk="1" hangingPunct="1">
                        <a:buFontTx/>
                        <a:buNone/>
                      </a:pPr>
                      <a:r>
                        <a:rPr lang="en-US" sz="2000" b="0" dirty="0" smtClean="0"/>
                        <a:t>Application server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Communications server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Database server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Email server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File server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Print server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Game server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Web server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bl>
          </a:graphicData>
        </a:graphic>
      </p:graphicFrame>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 &gt; Server</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5"/>
          <p:cNvSpPr>
            <a:spLocks noGrp="1"/>
          </p:cNvSpPr>
          <p:nvPr>
            <p:ph type="body" sz="half" idx="4294967295"/>
          </p:nvPr>
        </p:nvSpPr>
        <p:spPr bwMode="auto">
          <a:xfrm>
            <a:off x="5334000" y="1711166"/>
            <a:ext cx="3200400" cy="2286000"/>
          </a:xfrm>
          <a:prstGeom prst="rect">
            <a:avLst/>
          </a:prstGeom>
          <a:noFill/>
          <a:ln>
            <a:miter lim="800000"/>
            <a:headEnd/>
            <a:tailEnd/>
          </a:ln>
        </p:spPr>
        <p:txBody>
          <a:bodyPr/>
          <a:lstStyle/>
          <a:p>
            <a:pPr marL="0" indent="0">
              <a:buNone/>
            </a:pPr>
            <a:r>
              <a:rPr lang="en-US" sz="2000" b="1" dirty="0"/>
              <a:t>Supercomputers</a:t>
            </a:r>
            <a:r>
              <a:rPr lang="en-US" sz="2000" dirty="0"/>
              <a:t> are the most powerful type of computer, often utilizing thousands or even tens of thousands of processors to solve the world’s most difficult problems</a:t>
            </a:r>
            <a:r>
              <a:rPr lang="en-US" sz="2000" dirty="0" smtClean="0"/>
              <a:t>.</a:t>
            </a:r>
            <a:endParaRPr lang="en-US" sz="2000" dirty="0"/>
          </a:p>
        </p:txBody>
      </p:sp>
      <p:sp>
        <p:nvSpPr>
          <p:cNvPr id="24582" name="Title 8"/>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Supercomputer</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Supercomputers Accelerating Innovation</a:t>
            </a:r>
            <a:endParaRPr lang="en-US" sz="1000" u="sng" dirty="0">
              <a:hlinkClick r:id="rId4"/>
            </a:endParaRPr>
          </a:p>
        </p:txBody>
      </p:sp>
      <p:sp>
        <p:nvSpPr>
          <p:cNvPr id="9" name="TextBox 8"/>
          <p:cNvSpPr txBox="1"/>
          <p:nvPr/>
        </p:nvSpPr>
        <p:spPr>
          <a:xfrm>
            <a:off x="533400" y="4648200"/>
            <a:ext cx="8153400" cy="1015663"/>
          </a:xfrm>
          <a:prstGeom prst="rect">
            <a:avLst/>
          </a:prstGeom>
          <a:solidFill>
            <a:srgbClr val="65AA3B">
              <a:alpha val="20000"/>
            </a:srgbClr>
          </a:solidFill>
        </p:spPr>
        <p:txBody>
          <a:bodyPr wrap="square" rtlCol="0">
            <a:spAutoFit/>
          </a:bodyPr>
          <a:lstStyle/>
          <a:p>
            <a:pPr algn="ctr"/>
            <a:r>
              <a:rPr lang="en-US" sz="2000" dirty="0"/>
              <a:t>The U.S. Department of Defense uses supercomputers for simulating atomic explosions and researching advanced weapons systems design. </a:t>
            </a:r>
          </a:p>
        </p:txBody>
      </p:sp>
      <p:sp>
        <p:nvSpPr>
          <p:cNvPr id="10"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 &gt; Supercomputers</a:t>
            </a:r>
          </a:p>
        </p:txBody>
      </p:sp>
      <p:pic>
        <p:nvPicPr>
          <p:cNvPr id="6146" name="Picture 2" descr="G:\Pages\Concepts&amp;Issues\01 DigitalTechnologyImages\C01.02.05_12-P2955_Titan sized.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400" y="1524000"/>
            <a:ext cx="4343400" cy="266033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ext Placeholder 1"/>
          <p:cNvSpPr>
            <a:spLocks noGrp="1"/>
          </p:cNvSpPr>
          <p:nvPr>
            <p:ph type="body" sz="half" idx="4294967295"/>
          </p:nvPr>
        </p:nvSpPr>
        <p:spPr bwMode="auto">
          <a:xfrm>
            <a:off x="533400" y="1239917"/>
            <a:ext cx="7924799" cy="1066800"/>
          </a:xfrm>
          <a:prstGeom prst="rect">
            <a:avLst/>
          </a:prstGeom>
          <a:noFill/>
          <a:ln>
            <a:miter lim="800000"/>
            <a:headEnd/>
            <a:tailEnd/>
          </a:ln>
        </p:spPr>
        <p:txBody>
          <a:bodyPr/>
          <a:lstStyle/>
          <a:p>
            <a:pPr marL="0" indent="0">
              <a:buNone/>
            </a:pPr>
            <a:r>
              <a:rPr lang="en-US" sz="2000" b="1" dirty="0"/>
              <a:t>Special-purpose computers</a:t>
            </a:r>
            <a:r>
              <a:rPr lang="en-US" sz="2000" dirty="0"/>
              <a:t> are computers designed to meet a specific need and are more prevalent, yet less noticeable, than general-purpose computers. </a:t>
            </a:r>
          </a:p>
        </p:txBody>
      </p:sp>
      <p:sp>
        <p:nvSpPr>
          <p:cNvPr id="26629" name="Title 7"/>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Special-Purpose Computer</a:t>
            </a:r>
          </a:p>
        </p:txBody>
      </p:sp>
      <p:sp>
        <p:nvSpPr>
          <p:cNvPr id="26631" name="Text Placeholder 13"/>
          <p:cNvSpPr txBox="1">
            <a:spLocks/>
          </p:cNvSpPr>
          <p:nvPr/>
        </p:nvSpPr>
        <p:spPr bwMode="auto">
          <a:xfrm>
            <a:off x="495300" y="5029200"/>
            <a:ext cx="7962900" cy="838200"/>
          </a:xfrm>
          <a:prstGeom prst="rect">
            <a:avLst/>
          </a:prstGeom>
          <a:solidFill>
            <a:srgbClr val="65AA3B">
              <a:alpha val="20000"/>
            </a:srgbClr>
          </a:solidFill>
          <a:ln w="9525">
            <a:noFill/>
            <a:miter lim="800000"/>
            <a:headEnd/>
            <a:tailEnd/>
          </a:ln>
        </p:spPr>
        <p:txBody>
          <a:bodyPr/>
          <a:lstStyle/>
          <a:p>
            <a:pPr algn="ctr" eaLnBrk="0" hangingPunct="0"/>
            <a:r>
              <a:rPr lang="en-US" sz="2000" dirty="0"/>
              <a:t>S</a:t>
            </a:r>
            <a:r>
              <a:rPr lang="en-US" sz="2000" dirty="0" smtClean="0"/>
              <a:t>pecial</a:t>
            </a:r>
            <a:r>
              <a:rPr lang="en-US" sz="2000" dirty="0"/>
              <a:t>-purpose computers are embedded in consumer electronics, appliances, medical equipment, and a host of other devices. </a:t>
            </a:r>
          </a:p>
        </p:txBody>
      </p:sp>
      <p:pic>
        <p:nvPicPr>
          <p:cNvPr id="9" name="Picture 8" descr="C01.02.06.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33401" y="2354226"/>
            <a:ext cx="3650763" cy="2441448"/>
          </a:xfrm>
          <a:prstGeom prst="rect">
            <a:avLst/>
          </a:prstGeom>
        </p:spPr>
      </p:pic>
      <p:pic>
        <p:nvPicPr>
          <p:cNvPr id="2" name="Picture 1" descr="C01.02.06b.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4800600" y="2355750"/>
            <a:ext cx="3657600" cy="2438400"/>
          </a:xfrm>
          <a:prstGeom prst="rect">
            <a:avLst/>
          </a:prstGeom>
        </p:spPr>
      </p:pic>
      <p:sp>
        <p:nvSpPr>
          <p:cNvPr id="10" name="Text Placeholder 5"/>
          <p:cNvSpPr txBox="1">
            <a:spLocks/>
          </p:cNvSpPr>
          <p:nvPr/>
        </p:nvSpPr>
        <p:spPr bwMode="auto">
          <a:xfrm>
            <a:off x="457200" y="6248400"/>
            <a:ext cx="7010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 &gt; Special-Purpose Computer</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 xmlns:p14="http://schemas.microsoft.com/office/powerpoint/2010/main" val="3596208108"/>
              </p:ext>
            </p:extLst>
          </p:nvPr>
        </p:nvGraphicFramePr>
        <p:xfrm>
          <a:off x="533400" y="1600200"/>
          <a:ext cx="3314700" cy="3627120"/>
        </p:xfrm>
        <a:graphic>
          <a:graphicData uri="http://schemas.openxmlformats.org/drawingml/2006/table">
            <a:tbl>
              <a:tblPr>
                <a:tableStyleId>{5C22544A-7EE6-4342-B048-85BDC9FD1C3A}</a:tableStyleId>
              </a:tblPr>
              <a:tblGrid>
                <a:gridCol w="3314700"/>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Computing Platforms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baseline="0" dirty="0" smtClean="0">
                          <a:solidFill>
                            <a:schemeClr val="tx1"/>
                          </a:solidFill>
                          <a:latin typeface="+mn-lt"/>
                          <a:ea typeface="+mn-ea"/>
                          <a:cs typeface="+mn-cs"/>
                        </a:rPr>
                        <a:t>Personal Computer (PC)</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Netbook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Ultrabooks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Tablet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Smart Phones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Mobile Computing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Synchronization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 xmlns:p14="http://schemas.microsoft.com/office/powerpoint/2010/main" val="796496074"/>
              </p:ext>
            </p:extLst>
          </p:nvPr>
        </p:nvGraphicFramePr>
        <p:xfrm>
          <a:off x="3962400" y="1661160"/>
          <a:ext cx="3733800" cy="3566160"/>
        </p:xfrm>
        <a:graphic>
          <a:graphicData uri="http://schemas.openxmlformats.org/drawingml/2006/table">
            <a:tbl>
              <a:tblPr>
                <a:tableStyleId>{5C22544A-7EE6-4342-B048-85BDC9FD1C3A}</a:tableStyleId>
              </a:tblPr>
              <a:tblGrid>
                <a:gridCol w="3733800"/>
              </a:tblGrid>
              <a:tr h="640080">
                <a:tc>
                  <a:txBody>
                    <a:bodyPr/>
                    <a:lstStyle/>
                    <a:p>
                      <a:endParaRPr lang="en-US" sz="2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Server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Mainframe Servers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Blade Server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Supercomputer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Special</a:t>
                      </a:r>
                      <a:r>
                        <a:rPr lang="en-US" sz="1800" i="1" kern="1200" baseline="0" dirty="0" smtClean="0">
                          <a:solidFill>
                            <a:schemeClr val="tx1"/>
                          </a:solidFill>
                          <a:latin typeface="+mn-lt"/>
                          <a:ea typeface="+mn-ea"/>
                          <a:cs typeface="+mn-cs"/>
                        </a:rPr>
                        <a:t>-Purpose Computer</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baseline="0" dirty="0" smtClean="0">
                          <a:solidFill>
                            <a:schemeClr val="tx1"/>
                          </a:solidFill>
                          <a:latin typeface="+mn-lt"/>
                          <a:ea typeface="+mn-ea"/>
                          <a:cs typeface="+mn-cs"/>
                        </a:rPr>
                        <a:t>Kiosk</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Embedded</a:t>
                      </a:r>
                      <a:r>
                        <a:rPr lang="en-US" sz="1800" i="1" kern="1200" baseline="0" dirty="0" smtClean="0">
                          <a:solidFill>
                            <a:schemeClr val="tx1"/>
                          </a:solidFill>
                          <a:latin typeface="+mn-lt"/>
                          <a:ea typeface="+mn-ea"/>
                          <a:cs typeface="+mn-cs"/>
                        </a:rPr>
                        <a:t> Systems</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Microcontrollers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Content Placeholder 2"/>
          <p:cNvSpPr txBox="1">
            <a:spLocks/>
          </p:cNvSpPr>
          <p:nvPr/>
        </p:nvSpPr>
        <p:spPr bwMode="auto">
          <a:xfrm>
            <a:off x="0" y="457200"/>
            <a:ext cx="9144000" cy="12192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indent="1588" eaLnBrk="1" hangingPunct="1">
              <a:buFontTx/>
              <a:buNone/>
            </a:pPr>
            <a:r>
              <a:rPr lang="en-US" sz="6600" b="1" dirty="0" smtClean="0">
                <a:solidFill>
                  <a:srgbClr val="00AFD7"/>
                </a:solidFill>
                <a:latin typeface="Calibri" charset="0"/>
              </a:rPr>
              <a:t>Computing Platforms</a:t>
            </a:r>
          </a:p>
        </p:txBody>
      </p:sp>
      <p:sp>
        <p:nvSpPr>
          <p:cNvPr id="7" name="Text Placeholder 5"/>
          <p:cNvSpPr txBox="1">
            <a:spLocks/>
          </p:cNvSpPr>
          <p:nvPr/>
        </p:nvSpPr>
        <p:spPr bwMode="auto">
          <a:xfrm>
            <a:off x="457200" y="6248400"/>
            <a:ext cx="8534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Computing Platforms &gt; See your eBook for more information about these terms</a:t>
            </a:r>
          </a:p>
        </p:txBody>
      </p:sp>
    </p:spTree>
    <p:extLst>
      <p:ext uri="{BB962C8B-B14F-4D97-AF65-F5344CB8AC3E}">
        <p14:creationId xmlns="" xmlns:p14="http://schemas.microsoft.com/office/powerpoint/2010/main" val="341223214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sz="quarter" idx="4294967295"/>
          </p:nvPr>
        </p:nvSpPr>
        <p:spPr bwMode="auto">
          <a:xfrm>
            <a:off x="381000" y="1696959"/>
            <a:ext cx="4724400" cy="2417841"/>
          </a:xfrm>
          <a:prstGeom prst="rect">
            <a:avLst/>
          </a:prstGeom>
          <a:noFill/>
          <a:ln>
            <a:miter lim="800000"/>
            <a:headEnd/>
            <a:tailEnd/>
          </a:ln>
        </p:spPr>
        <p:txBody>
          <a:bodyPr/>
          <a:lstStyle/>
          <a:p>
            <a:pPr marL="0" indent="0" eaLnBrk="1" hangingPunct="1">
              <a:spcBef>
                <a:spcPct val="0"/>
              </a:spcBef>
              <a:buFontTx/>
              <a:buNone/>
            </a:pPr>
            <a:r>
              <a:rPr lang="en-US" i="1" dirty="0" smtClean="0"/>
              <a:t>… </a:t>
            </a:r>
            <a:r>
              <a:rPr lang="en-US" i="1" dirty="0"/>
              <a:t>refers to an understanding of how computers represent different types of data with </a:t>
            </a:r>
            <a:r>
              <a:rPr lang="en-US" i="1" dirty="0" smtClean="0"/>
              <a:t>digits </a:t>
            </a:r>
            <a:r>
              <a:rPr lang="en-US" i="1" dirty="0"/>
              <a:t>and how the usefulness of that representation assists people in leading productive lives</a:t>
            </a:r>
            <a:r>
              <a:rPr lang="en-US" i="1" dirty="0" smtClean="0"/>
              <a:t>. </a:t>
            </a:r>
          </a:p>
        </p:txBody>
      </p:sp>
      <p:sp>
        <p:nvSpPr>
          <p:cNvPr id="16387" name="Content Placeholder 2"/>
          <p:cNvSpPr>
            <a:spLocks noGrp="1"/>
          </p:cNvSpPr>
          <p:nvPr>
            <p:ph sz="quarter" idx="4294967295"/>
          </p:nvPr>
        </p:nvSpPr>
        <p:spPr bwMode="auto">
          <a:xfrm>
            <a:off x="0" y="457200"/>
            <a:ext cx="9144000" cy="1143000"/>
          </a:xfrm>
          <a:prstGeom prst="rect">
            <a:avLst/>
          </a:prstGeom>
          <a:noFill/>
          <a:ln>
            <a:miter lim="800000"/>
            <a:headEnd/>
            <a:tailEnd/>
          </a:ln>
        </p:spPr>
        <p:txBody>
          <a:bodyPr/>
          <a:lstStyle/>
          <a:p>
            <a:pPr indent="1588" eaLnBrk="1" hangingPunct="1">
              <a:buFontTx/>
              <a:buNone/>
            </a:pPr>
            <a:r>
              <a:rPr lang="en-US" sz="6600" b="1" dirty="0" smtClean="0">
                <a:solidFill>
                  <a:srgbClr val="00AFD7"/>
                </a:solidFill>
                <a:latin typeface="Calibri" charset="0"/>
              </a:rPr>
              <a:t>Digital Literacy</a:t>
            </a:r>
          </a:p>
        </p:txBody>
      </p:sp>
      <p:pic>
        <p:nvPicPr>
          <p:cNvPr id="9" name="Picture 8" descr="C01.01.00_HI-RES_AP0811210156881.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181600" y="2189241"/>
            <a:ext cx="3733800" cy="2479519"/>
          </a:xfrm>
          <a:prstGeom prst="rect">
            <a:avLst/>
          </a:prstGeom>
        </p:spPr>
      </p:pic>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One Laptop per Child</a:t>
            </a:r>
            <a:endParaRPr lang="en-US" sz="1000" u="sng" dirty="0">
              <a:hlinkClick r:id="rId5"/>
            </a:endParaRPr>
          </a:p>
        </p:txBody>
      </p:sp>
      <p:graphicFrame>
        <p:nvGraphicFramePr>
          <p:cNvPr id="11" name="Table 10"/>
          <p:cNvGraphicFramePr>
            <a:graphicFrameLocks noGrp="1"/>
          </p:cNvGraphicFramePr>
          <p:nvPr>
            <p:extLst>
              <p:ext uri="{D42A27DB-BD31-4B8C-83A1-F6EECF244321}">
                <p14:modId xmlns="" xmlns:p14="http://schemas.microsoft.com/office/powerpoint/2010/main" val="1121031601"/>
              </p:ext>
            </p:extLst>
          </p:nvPr>
        </p:nvGraphicFramePr>
        <p:xfrm>
          <a:off x="381000" y="4267200"/>
          <a:ext cx="6781800" cy="1645920"/>
        </p:xfrm>
        <a:graphic>
          <a:graphicData uri="http://schemas.openxmlformats.org/drawingml/2006/table">
            <a:tbl>
              <a:tblPr>
                <a:tableStyleId>{5C22544A-7EE6-4342-B048-85BDC9FD1C3A}</a:tableStyleId>
              </a:tblPr>
              <a:tblGrid>
                <a:gridCol w="2287793"/>
                <a:gridCol w="4494007"/>
              </a:tblGrid>
              <a:tr h="320040">
                <a:tc gridSpan="2">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Computer</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Character Encoding</a:t>
                      </a:r>
                      <a:endParaRPr lang="en-US" b="0" dirty="0" smtClean="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Computer Literacy</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Value Encoding/Binary Number System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Bits and Bytes</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b="0" dirty="0" smtClean="0">
                          <a:solidFill>
                            <a:schemeClr val="tx1"/>
                          </a:solidFill>
                        </a:rPr>
                        <a:t>Digital Convergence</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Digitization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2"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Concepts&gt; </a:t>
            </a:r>
            <a:r>
              <a:rPr lang="en-US" sz="1100" b="1" dirty="0" smtClean="0">
                <a:solidFill>
                  <a:srgbClr val="65AA3B"/>
                </a:solidFill>
              </a:rPr>
              <a:t>Digital Technology &gt; Digital Literacy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bwMode="auto">
          <a:xfrm>
            <a:off x="0" y="457200"/>
            <a:ext cx="9144000" cy="715963"/>
          </a:xfrm>
          <a:prstGeom prst="rect">
            <a:avLst/>
          </a:prstGeom>
          <a:noFill/>
          <a:ln>
            <a:miter lim="800000"/>
            <a:headEnd/>
            <a:tailEnd/>
          </a:ln>
        </p:spPr>
        <p:txBody>
          <a:bodyPr/>
          <a:lstStyle/>
          <a:p>
            <a:pPr marL="344488" eaLnBrk="1" hangingPunct="1"/>
            <a:r>
              <a:rPr lang="en-US" sz="4000" dirty="0" smtClean="0"/>
              <a:t>Computer </a:t>
            </a:r>
          </a:p>
        </p:txBody>
      </p:sp>
      <p:sp>
        <p:nvSpPr>
          <p:cNvPr id="35847" name="Rectangle 7"/>
          <p:cNvSpPr>
            <a:spLocks noGrp="1" noChangeArrowheads="1"/>
          </p:cNvSpPr>
          <p:nvPr>
            <p:ph type="body" sz="half" idx="4294967295"/>
          </p:nvPr>
        </p:nvSpPr>
        <p:spPr bwMode="auto">
          <a:xfrm>
            <a:off x="474023" y="1600200"/>
            <a:ext cx="8382000" cy="1066800"/>
          </a:xfrm>
          <a:prstGeom prst="rect">
            <a:avLst/>
          </a:prstGeom>
          <a:noFill/>
          <a:ln>
            <a:miter lim="800000"/>
            <a:headEnd/>
            <a:tailEnd/>
          </a:ln>
        </p:spPr>
        <p:txBody>
          <a:bodyPr/>
          <a:lstStyle/>
          <a:p>
            <a:pPr marL="0" indent="0">
              <a:buNone/>
            </a:pPr>
            <a:r>
              <a:rPr lang="en-US" sz="2000" dirty="0"/>
              <a:t>A </a:t>
            </a:r>
            <a:r>
              <a:rPr lang="en-US" sz="2000" b="1" dirty="0"/>
              <a:t>computer</a:t>
            </a:r>
            <a:r>
              <a:rPr lang="en-US" sz="2000" dirty="0"/>
              <a:t> is a digital electronics device that combines hardware and software to accept the input of </a:t>
            </a:r>
            <a:r>
              <a:rPr lang="en-US" sz="2000" dirty="0" smtClean="0"/>
              <a:t>data </a:t>
            </a:r>
            <a:r>
              <a:rPr lang="en-US" sz="2000" dirty="0"/>
              <a:t>and then process and store the data to produce some useful output.</a:t>
            </a:r>
          </a:p>
        </p:txBody>
      </p:sp>
      <p:sp>
        <p:nvSpPr>
          <p:cNvPr id="18440" name="TextBox 10"/>
          <p:cNvSpPr txBox="1">
            <a:spLocks noChangeArrowheads="1"/>
          </p:cNvSpPr>
          <p:nvPr/>
        </p:nvSpPr>
        <p:spPr bwMode="auto">
          <a:xfrm>
            <a:off x="3387487" y="3542437"/>
            <a:ext cx="2666999" cy="1754327"/>
          </a:xfrm>
          <a:prstGeom prst="rect">
            <a:avLst/>
          </a:prstGeom>
          <a:solidFill>
            <a:srgbClr val="65AA3B">
              <a:alpha val="18823"/>
            </a:srgbClr>
          </a:solidFill>
          <a:ln w="9525">
            <a:noFill/>
            <a:miter lim="800000"/>
            <a:headEnd/>
            <a:tailEnd/>
          </a:ln>
        </p:spPr>
        <p:txBody>
          <a:bodyPr wrap="square">
            <a:spAutoFit/>
          </a:bodyPr>
          <a:lstStyle/>
          <a:p>
            <a:r>
              <a:rPr lang="en-US" b="1" i="1" dirty="0"/>
              <a:t>5 Primary Functions:</a:t>
            </a:r>
          </a:p>
          <a:p>
            <a:pPr>
              <a:buFont typeface="Calibri" charset="0"/>
              <a:buAutoNum type="arabicPeriod"/>
            </a:pPr>
            <a:r>
              <a:rPr lang="en-US" dirty="0" smtClean="0"/>
              <a:t> Computation</a:t>
            </a:r>
            <a:endParaRPr lang="en-US" dirty="0"/>
          </a:p>
          <a:p>
            <a:pPr>
              <a:buFont typeface="Calibri" charset="0"/>
              <a:buAutoNum type="arabicPeriod"/>
            </a:pPr>
            <a:r>
              <a:rPr lang="en-US" dirty="0" smtClean="0"/>
              <a:t> Automation</a:t>
            </a:r>
            <a:endParaRPr lang="en-US" dirty="0"/>
          </a:p>
          <a:p>
            <a:pPr>
              <a:buFont typeface="Calibri" charset="0"/>
              <a:buAutoNum type="arabicPeriod"/>
            </a:pPr>
            <a:r>
              <a:rPr lang="en-US" dirty="0" smtClean="0"/>
              <a:t> Communication</a:t>
            </a:r>
            <a:endParaRPr lang="en-US" dirty="0"/>
          </a:p>
          <a:p>
            <a:pPr>
              <a:buFont typeface="Calibri" charset="0"/>
              <a:buAutoNum type="arabicPeriod"/>
            </a:pPr>
            <a:r>
              <a:rPr lang="en-US" dirty="0" smtClean="0"/>
              <a:t> Entertainment</a:t>
            </a:r>
            <a:endParaRPr lang="en-US" dirty="0"/>
          </a:p>
          <a:p>
            <a:pPr>
              <a:buFont typeface="Calibri" charset="0"/>
              <a:buAutoNum type="arabicPeriod"/>
            </a:pPr>
            <a:r>
              <a:rPr lang="en-US" dirty="0" smtClean="0"/>
              <a:t> Managing Information</a:t>
            </a:r>
            <a:endParaRPr lang="en-US" dirty="0"/>
          </a:p>
        </p:txBody>
      </p:sp>
      <p:pic>
        <p:nvPicPr>
          <p:cNvPr id="12" name="Picture 11" descr="C01.01.01-c.jpg"/>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401593" y="3718719"/>
            <a:ext cx="2438400" cy="1401763"/>
          </a:xfrm>
          <a:prstGeom prst="rect">
            <a:avLst/>
          </a:prstGeom>
          <a:noFill/>
          <a:ln w="9525">
            <a:noFill/>
            <a:miter lim="800000"/>
            <a:headEnd/>
            <a:tailEnd/>
          </a:ln>
          <a:effectLst>
            <a:outerShdw blurRad="63500" dist="38100" dir="2700000" rotWithShape="0">
              <a:srgbClr val="000000">
                <a:alpha val="42999"/>
              </a:srgbClr>
            </a:outerShdw>
          </a:effectLst>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Introducing Nokia Lumia 900</a:t>
            </a:r>
            <a:endParaRPr lang="en-US" sz="1000" u="sng" dirty="0">
              <a:hlinkClick r:id="rId5"/>
            </a:endParaRPr>
          </a:p>
        </p:txBody>
      </p:sp>
      <p:pic>
        <p:nvPicPr>
          <p:cNvPr id="2" name="Picture 1" descr="HP_ENVY_14_Spectre.jpg"/>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533400" y="3352800"/>
            <a:ext cx="2506980" cy="2133600"/>
          </a:xfrm>
          <a:prstGeom prst="rect">
            <a:avLst/>
          </a:prstGeom>
        </p:spPr>
      </p:pic>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Concepts&gt; </a:t>
            </a:r>
            <a:r>
              <a:rPr lang="en-US" sz="1100" b="1" dirty="0" smtClean="0">
                <a:solidFill>
                  <a:srgbClr val="65AA3B"/>
                </a:solidFill>
              </a:rPr>
              <a:t>Digital Technology &gt; Digital Literacy &gt; Computer</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Computer Literacy</a:t>
            </a:r>
          </a:p>
        </p:txBody>
      </p:sp>
      <p:sp>
        <p:nvSpPr>
          <p:cNvPr id="32773" name="Rectangle 5"/>
          <p:cNvSpPr>
            <a:spLocks noGrp="1" noChangeArrowheads="1"/>
          </p:cNvSpPr>
          <p:nvPr>
            <p:ph type="body" sz="half" idx="4294967295"/>
          </p:nvPr>
        </p:nvSpPr>
        <p:spPr bwMode="auto">
          <a:xfrm>
            <a:off x="5029200" y="2324100"/>
            <a:ext cx="3505200" cy="1447800"/>
          </a:xfrm>
          <a:prstGeom prst="rect">
            <a:avLst/>
          </a:prstGeom>
          <a:noFill/>
          <a:ln>
            <a:miter lim="800000"/>
            <a:headEnd/>
            <a:tailEnd/>
          </a:ln>
        </p:spPr>
        <p:txBody>
          <a:bodyPr/>
          <a:lstStyle/>
          <a:p>
            <a:pPr marL="0" indent="0">
              <a:buNone/>
            </a:pPr>
            <a:r>
              <a:rPr lang="en-US" sz="2000" b="1" dirty="0"/>
              <a:t>Computer literacy</a:t>
            </a:r>
            <a:r>
              <a:rPr lang="en-US" sz="2000" dirty="0"/>
              <a:t> refers to a functional understanding of the fundamentals of computers and their uses.</a:t>
            </a:r>
          </a:p>
        </p:txBody>
      </p:sp>
      <p:pic>
        <p:nvPicPr>
          <p:cNvPr id="6" name="Content Placeholder 5" descr="C01.01.02a_HI-RES_AAARN0.jpg"/>
          <p:cNvPicPr>
            <a:picLocks noGrp="1" noChangeAspect="1"/>
          </p:cNvPicPr>
          <p:nvPr>
            <p:ph sz="half" idx="4294967295"/>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3400" y="1600200"/>
            <a:ext cx="4325938" cy="2895600"/>
          </a:xfrm>
          <a:prstGeom prst="rect">
            <a:avLst/>
          </a:prstGeom>
          <a:noFill/>
          <a:ln>
            <a:miter lim="800000"/>
            <a:headEnd/>
            <a:tailEnd/>
          </a:ln>
        </p:spPr>
      </p:pic>
      <p:sp>
        <p:nvSpPr>
          <p:cNvPr id="9" name="TextBox 8"/>
          <p:cNvSpPr txBox="1"/>
          <p:nvPr/>
        </p:nvSpPr>
        <p:spPr>
          <a:xfrm>
            <a:off x="533400" y="4800600"/>
            <a:ext cx="8229600" cy="1015663"/>
          </a:xfrm>
          <a:prstGeom prst="rect">
            <a:avLst/>
          </a:prstGeom>
          <a:solidFill>
            <a:srgbClr val="65AA3B">
              <a:alpha val="20000"/>
            </a:srgbClr>
          </a:solidFill>
        </p:spPr>
        <p:txBody>
          <a:bodyPr wrap="square" rtlCol="0">
            <a:spAutoFit/>
          </a:bodyPr>
          <a:lstStyle/>
          <a:p>
            <a:pPr marL="0" lvl="1" algn="ctr"/>
            <a:r>
              <a:rPr lang="en-US" sz="2000" dirty="0"/>
              <a:t>Today’s college graduates are entering the workforce as knowledge workers expected to add value to the information economy. </a:t>
            </a:r>
            <a:r>
              <a:rPr lang="en-US" sz="2000" i="1" dirty="0" smtClean="0"/>
              <a:t>Computer fluency</a:t>
            </a:r>
            <a:r>
              <a:rPr lang="en-US" sz="2000" dirty="0" smtClean="0"/>
              <a:t> captures the essence of business expectations.</a:t>
            </a:r>
            <a:endParaRPr lang="en-US" sz="2000" dirty="0"/>
          </a:p>
        </p:txBody>
      </p:sp>
      <p:sp>
        <p:nvSpPr>
          <p:cNvPr id="7" name="Text Placeholder 5"/>
          <p:cNvSpPr txBox="1">
            <a:spLocks/>
          </p:cNvSpPr>
          <p:nvPr/>
        </p:nvSpPr>
        <p:spPr bwMode="auto">
          <a:xfrm>
            <a:off x="457200" y="6248400"/>
            <a:ext cx="5715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Concepts&gt; </a:t>
            </a:r>
            <a:r>
              <a:rPr lang="en-US" sz="1100" b="1" dirty="0" smtClean="0">
                <a:solidFill>
                  <a:srgbClr val="65AA3B"/>
                </a:solidFill>
              </a:rPr>
              <a:t>Digital Technology &gt; Digital Literacy &gt; Computer Literacy</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Bits and Bytes</a:t>
            </a:r>
          </a:p>
        </p:txBody>
      </p:sp>
      <p:sp>
        <p:nvSpPr>
          <p:cNvPr id="32773" name="Rectangle 5"/>
          <p:cNvSpPr>
            <a:spLocks noGrp="1" noChangeArrowheads="1"/>
          </p:cNvSpPr>
          <p:nvPr>
            <p:ph type="body" sz="half" idx="4294967295"/>
          </p:nvPr>
        </p:nvSpPr>
        <p:spPr bwMode="auto">
          <a:xfrm>
            <a:off x="381000" y="4495800"/>
            <a:ext cx="5831048" cy="1351808"/>
          </a:xfrm>
          <a:prstGeom prst="rect">
            <a:avLst/>
          </a:prstGeom>
          <a:noFill/>
          <a:ln>
            <a:miter lim="800000"/>
            <a:headEnd/>
            <a:tailEnd/>
          </a:ln>
        </p:spPr>
        <p:txBody>
          <a:bodyPr/>
          <a:lstStyle/>
          <a:p>
            <a:pPr marL="0" indent="0">
              <a:buNone/>
            </a:pPr>
            <a:r>
              <a:rPr lang="en-US" sz="2000" dirty="0"/>
              <a:t>A </a:t>
            </a:r>
            <a:r>
              <a:rPr lang="en-US" sz="2000" b="1" dirty="0"/>
              <a:t>bit</a:t>
            </a:r>
            <a:r>
              <a:rPr lang="en-US" sz="2000" dirty="0"/>
              <a:t>—short for binary digit—is a digit that can be 1 or 0. A bit is the smallest unit of information that a digital electronics device can manipulate. A group of eight bits is called a </a:t>
            </a:r>
            <a:r>
              <a:rPr lang="en-US" sz="2000" b="1" dirty="0"/>
              <a:t>byte</a:t>
            </a:r>
            <a:r>
              <a:rPr lang="en-US" sz="2000" dirty="0"/>
              <a:t>.</a:t>
            </a:r>
          </a:p>
        </p:txBody>
      </p:sp>
      <p:grpSp>
        <p:nvGrpSpPr>
          <p:cNvPr id="4" name="Group 3"/>
          <p:cNvGrpSpPr/>
          <p:nvPr/>
        </p:nvGrpSpPr>
        <p:grpSpPr>
          <a:xfrm>
            <a:off x="3048000" y="1600200"/>
            <a:ext cx="3151188" cy="2322513"/>
            <a:chOff x="5410200" y="1295400"/>
            <a:chExt cx="3151188" cy="2322513"/>
          </a:xfrm>
        </p:grpSpPr>
        <p:sp>
          <p:nvSpPr>
            <p:cNvPr id="10" name="Rectangle 9"/>
            <p:cNvSpPr/>
            <p:nvPr/>
          </p:nvSpPr>
          <p:spPr>
            <a:xfrm>
              <a:off x="5410200" y="1752600"/>
              <a:ext cx="2819400" cy="1862137"/>
            </a:xfrm>
            <a:prstGeom prst="rect">
              <a:avLst/>
            </a:prstGeom>
            <a:solidFill>
              <a:srgbClr val="65AA3B">
                <a:alpha val="1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538" name="Rectangle 12"/>
            <p:cNvSpPr>
              <a:spLocks noChangeArrowheads="1"/>
            </p:cNvSpPr>
            <p:nvPr/>
          </p:nvSpPr>
          <p:spPr bwMode="auto">
            <a:xfrm>
              <a:off x="5410200" y="2971800"/>
              <a:ext cx="2819400" cy="646113"/>
            </a:xfrm>
            <a:prstGeom prst="rect">
              <a:avLst/>
            </a:prstGeom>
            <a:noFill/>
            <a:ln w="9525">
              <a:noFill/>
              <a:miter lim="800000"/>
              <a:headEnd/>
              <a:tailEnd/>
            </a:ln>
          </p:spPr>
          <p:txBody>
            <a:bodyPr>
              <a:spAutoFit/>
            </a:bodyPr>
            <a:lstStyle/>
            <a:p>
              <a:endParaRPr lang="en-US" sz="1200" i="1" dirty="0"/>
            </a:p>
            <a:p>
              <a:r>
                <a:rPr lang="en-US" sz="1200" i="1" dirty="0"/>
                <a:t>KB = Kilobyte</a:t>
              </a:r>
            </a:p>
            <a:p>
              <a:r>
                <a:rPr lang="en-US" sz="1200" i="1" dirty="0"/>
                <a:t>Kb = Kilobit	</a:t>
              </a:r>
              <a:endParaRPr lang="en-US" i="1" dirty="0">
                <a:latin typeface="Times New Roman" charset="0"/>
              </a:endParaRPr>
            </a:p>
          </p:txBody>
        </p:sp>
        <p:pic>
          <p:nvPicPr>
            <p:cNvPr id="22539" name="Picture 13"/>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715000" y="1295400"/>
              <a:ext cx="2846388" cy="1892300"/>
            </a:xfrm>
            <a:prstGeom prst="rect">
              <a:avLst/>
            </a:prstGeom>
            <a:noFill/>
            <a:ln w="9525">
              <a:noFill/>
              <a:miter lim="800000"/>
              <a:headEnd/>
              <a:tailEnd/>
            </a:ln>
          </p:spPr>
        </p:pic>
      </p:grpSp>
      <p:grpSp>
        <p:nvGrpSpPr>
          <p:cNvPr id="3" name="Group 2"/>
          <p:cNvGrpSpPr/>
          <p:nvPr/>
        </p:nvGrpSpPr>
        <p:grpSpPr>
          <a:xfrm>
            <a:off x="6019800" y="3581400"/>
            <a:ext cx="2895600" cy="2213611"/>
            <a:chOff x="533400" y="3657600"/>
            <a:chExt cx="2895600" cy="2213611"/>
          </a:xfrm>
        </p:grpSpPr>
        <p:sp>
          <p:nvSpPr>
            <p:cNvPr id="22537" name="TextBox 10"/>
            <p:cNvSpPr txBox="1">
              <a:spLocks noChangeArrowheads="1"/>
            </p:cNvSpPr>
            <p:nvPr/>
          </p:nvSpPr>
          <p:spPr bwMode="auto">
            <a:xfrm>
              <a:off x="533400" y="3657600"/>
              <a:ext cx="2895600" cy="523875"/>
            </a:xfrm>
            <a:prstGeom prst="rect">
              <a:avLst/>
            </a:prstGeom>
            <a:noFill/>
            <a:ln w="9525">
              <a:noFill/>
              <a:miter lim="800000"/>
              <a:headEnd/>
              <a:tailEnd/>
            </a:ln>
          </p:spPr>
          <p:txBody>
            <a:bodyPr>
              <a:spAutoFit/>
            </a:bodyPr>
            <a:lstStyle/>
            <a:p>
              <a:r>
                <a:rPr lang="en-US" sz="1400" i="1" dirty="0"/>
                <a:t>Bits are stored on CDs and DVDs by burning pits in the disk surface</a:t>
              </a:r>
            </a:p>
          </p:txBody>
        </p:sp>
        <p:pic>
          <p:nvPicPr>
            <p:cNvPr id="13" name="Picture 12" descr="C01.01.03a.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914400" y="4191001"/>
              <a:ext cx="2133600" cy="1680210"/>
            </a:xfrm>
            <a:prstGeom prst="rect">
              <a:avLst/>
            </a:prstGeom>
          </p:spPr>
        </p:pic>
      </p:grpSp>
      <p:sp>
        <p:nvSpPr>
          <p:cNvPr id="14" name="TextBox 13"/>
          <p:cNvSpPr txBox="1"/>
          <p:nvPr/>
        </p:nvSpPr>
        <p:spPr>
          <a:xfrm>
            <a:off x="381000" y="1330295"/>
            <a:ext cx="2514601" cy="2862322"/>
          </a:xfrm>
          <a:prstGeom prst="rect">
            <a:avLst/>
          </a:prstGeom>
          <a:solidFill>
            <a:srgbClr val="65AA3B">
              <a:alpha val="20000"/>
            </a:srgbClr>
          </a:solidFill>
        </p:spPr>
        <p:txBody>
          <a:bodyPr wrap="square" rtlCol="0">
            <a:spAutoFit/>
          </a:bodyPr>
          <a:lstStyle/>
          <a:p>
            <a:pPr algn="ctr"/>
            <a:r>
              <a:rPr lang="en-US" sz="2000" dirty="0"/>
              <a:t>Understanding bits and how they represent information is key to understanding the workings of </a:t>
            </a:r>
            <a:r>
              <a:rPr lang="en-US" sz="2000" dirty="0" smtClean="0"/>
              <a:t>computers </a:t>
            </a:r>
            <a:r>
              <a:rPr lang="en-US" sz="2000" dirty="0"/>
              <a:t>and other </a:t>
            </a:r>
            <a:r>
              <a:rPr lang="en-US" sz="2000" dirty="0" smtClean="0"/>
              <a:t>digital electronic devices.</a:t>
            </a:r>
            <a:endParaRPr lang="en-US" sz="2000" dirty="0"/>
          </a:p>
        </p:txBody>
      </p:sp>
      <p:pic>
        <p:nvPicPr>
          <p:cNvPr id="2" name="Picture 1"/>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248400" y="990600"/>
            <a:ext cx="2401454" cy="1981199"/>
          </a:xfrm>
          <a:prstGeom prst="rect">
            <a:avLst/>
          </a:prstGeom>
        </p:spPr>
      </p:pic>
      <p:sp>
        <p:nvSpPr>
          <p:cNvPr id="15"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Concepts&gt; </a:t>
            </a:r>
            <a:r>
              <a:rPr lang="en-US" sz="1100" b="1" dirty="0" smtClean="0">
                <a:solidFill>
                  <a:srgbClr val="65AA3B"/>
                </a:solidFill>
              </a:rPr>
              <a:t>Digital Technology &gt; Digital Literacy &gt; Bits and Bytes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Digitization</a:t>
            </a:r>
          </a:p>
        </p:txBody>
      </p:sp>
      <p:sp>
        <p:nvSpPr>
          <p:cNvPr id="32773" name="Rectangle 5"/>
          <p:cNvSpPr>
            <a:spLocks noGrp="1" noChangeArrowheads="1"/>
          </p:cNvSpPr>
          <p:nvPr>
            <p:ph type="body" sz="half" idx="4294967295"/>
          </p:nvPr>
        </p:nvSpPr>
        <p:spPr bwMode="auto">
          <a:xfrm>
            <a:off x="4343400" y="1714500"/>
            <a:ext cx="4419600" cy="2209800"/>
          </a:xfrm>
          <a:prstGeom prst="rect">
            <a:avLst/>
          </a:prstGeom>
          <a:noFill/>
          <a:ln>
            <a:miter lim="800000"/>
            <a:headEnd/>
            <a:tailEnd/>
          </a:ln>
        </p:spPr>
        <p:txBody>
          <a:bodyPr/>
          <a:lstStyle/>
          <a:p>
            <a:pPr marL="0" indent="0">
              <a:buNone/>
            </a:pPr>
            <a:r>
              <a:rPr lang="en-US" sz="2000" b="1" dirty="0"/>
              <a:t>Digitization</a:t>
            </a:r>
            <a:r>
              <a:rPr lang="en-US" sz="2000" dirty="0"/>
              <a:t>, also called digitizing, is the process of transforming information, such as text, images, and sounds, into digital representation (1s and 0s) so that it can be stored and processed by computers.</a:t>
            </a:r>
          </a:p>
        </p:txBody>
      </p:sp>
      <p:pic>
        <p:nvPicPr>
          <p:cNvPr id="24583" name="Picture 7" descr="C0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09600" y="1562100"/>
            <a:ext cx="3505200" cy="2514600"/>
          </a:xfrm>
          <a:prstGeom prst="rect">
            <a:avLst/>
          </a:prstGeom>
          <a:noFill/>
          <a:ln w="9525">
            <a:noFill/>
            <a:miter lim="800000"/>
            <a:headEnd/>
            <a:tailEnd/>
          </a:ln>
        </p:spPr>
      </p:pic>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UP by Jawbone</a:t>
            </a:r>
            <a:endParaRPr lang="en-US" sz="1000" u="sng" dirty="0">
              <a:hlinkClick r:id="rId5"/>
            </a:endParaRPr>
          </a:p>
        </p:txBody>
      </p:sp>
      <p:sp>
        <p:nvSpPr>
          <p:cNvPr id="8" name="TextBox 7"/>
          <p:cNvSpPr txBox="1"/>
          <p:nvPr/>
        </p:nvSpPr>
        <p:spPr>
          <a:xfrm>
            <a:off x="609600" y="4495800"/>
            <a:ext cx="8305801" cy="1015663"/>
          </a:xfrm>
          <a:prstGeom prst="rect">
            <a:avLst/>
          </a:prstGeom>
          <a:solidFill>
            <a:srgbClr val="65AA3B">
              <a:alpha val="20000"/>
            </a:srgbClr>
          </a:solidFill>
        </p:spPr>
        <p:txBody>
          <a:bodyPr wrap="square" rtlCol="0">
            <a:spAutoFit/>
          </a:bodyPr>
          <a:lstStyle/>
          <a:p>
            <a:pPr algn="ctr"/>
            <a:r>
              <a:rPr lang="en-US" sz="2000" dirty="0"/>
              <a:t>The reason that computers have become a part of so many things that people do is because we have learned how to digitize so many different types of information. </a:t>
            </a:r>
          </a:p>
        </p:txBody>
      </p:sp>
      <p:sp>
        <p:nvSpPr>
          <p:cNvPr id="14"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Digital Literacy &gt; Digitization</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Character Encoding</a:t>
            </a:r>
          </a:p>
        </p:txBody>
      </p:sp>
      <p:sp>
        <p:nvSpPr>
          <p:cNvPr id="32773" name="Rectangle 5"/>
          <p:cNvSpPr>
            <a:spLocks noGrp="1" noChangeArrowheads="1"/>
          </p:cNvSpPr>
          <p:nvPr>
            <p:ph type="body" sz="half" idx="4294967295"/>
          </p:nvPr>
        </p:nvSpPr>
        <p:spPr bwMode="auto">
          <a:xfrm>
            <a:off x="457200" y="1371600"/>
            <a:ext cx="8229600" cy="1371600"/>
          </a:xfrm>
          <a:prstGeom prst="rect">
            <a:avLst/>
          </a:prstGeom>
          <a:noFill/>
          <a:ln>
            <a:miter lim="800000"/>
            <a:headEnd/>
            <a:tailEnd/>
          </a:ln>
        </p:spPr>
        <p:txBody>
          <a:bodyPr/>
          <a:lstStyle/>
          <a:p>
            <a:pPr marL="0" indent="0">
              <a:buNone/>
            </a:pPr>
            <a:r>
              <a:rPr lang="en-US" sz="2000" dirty="0" smtClean="0"/>
              <a:t>Several standards have been designed for </a:t>
            </a:r>
            <a:r>
              <a:rPr lang="en-US" sz="2000" b="1" dirty="0" smtClean="0"/>
              <a:t>character encoding </a:t>
            </a:r>
            <a:r>
              <a:rPr lang="en-US" sz="2000" dirty="0" smtClean="0"/>
              <a:t>– the representation of characters on the keyboard with bytes, most having roots in the earliest standard, ASCII (American </a:t>
            </a:r>
            <a:r>
              <a:rPr lang="en-US" sz="2000" dirty="0"/>
              <a:t>Standard Code for Information </a:t>
            </a:r>
            <a:r>
              <a:rPr lang="en-US" sz="2000" dirty="0" smtClean="0"/>
              <a:t>Interchange).</a:t>
            </a:r>
            <a:endParaRPr lang="en-US" sz="2000" dirty="0"/>
          </a:p>
        </p:txBody>
      </p:sp>
      <p:pic>
        <p:nvPicPr>
          <p:cNvPr id="6" name="Content Placeholder 5" descr="C01.01.05a_HI-RES_iStock_045880.jpg"/>
          <p:cNvPicPr>
            <a:picLocks noGrp="1" noChangeAspect="1"/>
          </p:cNvPicPr>
          <p:nvPr>
            <p:ph sz="half" idx="4294967295"/>
          </p:nvPr>
        </p:nvPicPr>
        <p:blipFill>
          <a:blip r:embed="rId3" cstate="email">
            <a:extLst>
              <a:ext uri="{28A0092B-C50C-407E-A947-70E740481C1C}">
                <a14:useLocalDpi xmlns="" xmlns:a14="http://schemas.microsoft.com/office/drawing/2010/main" val="0"/>
              </a:ext>
            </a:extLst>
          </a:blip>
          <a:srcRect/>
          <a:stretch>
            <a:fillRect/>
          </a:stretch>
        </p:blipFill>
        <p:spPr bwMode="auto">
          <a:xfrm>
            <a:off x="609600" y="2895600"/>
            <a:ext cx="3276600" cy="2457450"/>
          </a:xfrm>
          <a:prstGeom prst="rect">
            <a:avLst/>
          </a:prstGeom>
          <a:noFill/>
          <a:ln>
            <a:miter lim="800000"/>
            <a:headEnd/>
            <a:tailEnd/>
          </a:ln>
        </p:spPr>
      </p:pic>
      <p:pic>
        <p:nvPicPr>
          <p:cNvPr id="8" name="Picture 7" descr="Screen shot 2011-01-25 at 11.12.40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10100" y="2517775"/>
            <a:ext cx="4076700" cy="3213100"/>
          </a:xfrm>
          <a:prstGeom prst="rect">
            <a:avLst/>
          </a:prstGeom>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a:t>
            </a:r>
            <a:r>
              <a:rPr lang="en-US" sz="1000" u="sng" dirty="0" err="1" smtClean="0">
                <a:hlinkClick r:id="rId5"/>
              </a:rPr>
              <a:t>Ascii</a:t>
            </a:r>
            <a:r>
              <a:rPr lang="en-US" sz="1000" u="sng" dirty="0" smtClean="0">
                <a:hlinkClick r:id="rId5"/>
              </a:rPr>
              <a:t> Art Mandelbrot Fractal Zoom</a:t>
            </a:r>
            <a:endParaRPr lang="en-US" sz="1000" u="sng" dirty="0">
              <a:hlinkClick r:id="rId6"/>
            </a:endParaRPr>
          </a:p>
        </p:txBody>
      </p:sp>
      <p:sp>
        <p:nvSpPr>
          <p:cNvPr id="11" name="Text Placeholder 5"/>
          <p:cNvSpPr txBox="1">
            <a:spLocks/>
          </p:cNvSpPr>
          <p:nvPr/>
        </p:nvSpPr>
        <p:spPr bwMode="auto">
          <a:xfrm>
            <a:off x="457200" y="6248400"/>
            <a:ext cx="6172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Digital Literacy &gt; Character Encoding</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Value Encoding/Binary Number System</a:t>
            </a:r>
          </a:p>
        </p:txBody>
      </p:sp>
      <p:sp>
        <p:nvSpPr>
          <p:cNvPr id="32773" name="Rectangle 5"/>
          <p:cNvSpPr>
            <a:spLocks noGrp="1" noChangeArrowheads="1"/>
          </p:cNvSpPr>
          <p:nvPr>
            <p:ph type="body" sz="half" idx="4294967295"/>
          </p:nvPr>
        </p:nvSpPr>
        <p:spPr bwMode="auto">
          <a:xfrm>
            <a:off x="457200" y="4114800"/>
            <a:ext cx="5562600" cy="1714500"/>
          </a:xfrm>
          <a:prstGeom prst="rect">
            <a:avLst/>
          </a:prstGeom>
          <a:noFill/>
          <a:ln>
            <a:miter lim="800000"/>
            <a:headEnd/>
            <a:tailEnd/>
          </a:ln>
        </p:spPr>
        <p:txBody>
          <a:bodyPr/>
          <a:lstStyle/>
          <a:p>
            <a:pPr marL="0" indent="0">
              <a:buNone/>
            </a:pPr>
            <a:r>
              <a:rPr lang="en-US" sz="2000" dirty="0" smtClean="0"/>
              <a:t>Many number systems are used for </a:t>
            </a:r>
            <a:r>
              <a:rPr lang="en-US" sz="2000" b="1" dirty="0" smtClean="0"/>
              <a:t>value encoding </a:t>
            </a:r>
            <a:r>
              <a:rPr lang="en-US" sz="2000" dirty="0" smtClean="0"/>
              <a:t>- the representation of values with numbers. The </a:t>
            </a:r>
            <a:r>
              <a:rPr lang="en-US" sz="2000" b="1" dirty="0" smtClean="0"/>
              <a:t>binary </a:t>
            </a:r>
            <a:r>
              <a:rPr lang="en-US" sz="2000" b="1" dirty="0"/>
              <a:t>number </a:t>
            </a:r>
            <a:r>
              <a:rPr lang="en-US" sz="2000" b="1" dirty="0" smtClean="0"/>
              <a:t>system</a:t>
            </a:r>
            <a:r>
              <a:rPr lang="en-US" sz="2000" dirty="0" smtClean="0"/>
              <a:t>, which uses only two digits, 1 and 0, is commonly used for representing values in computers.</a:t>
            </a:r>
            <a:endParaRPr lang="en-US" sz="2000" dirty="0"/>
          </a:p>
        </p:txBody>
      </p:sp>
      <p:pic>
        <p:nvPicPr>
          <p:cNvPr id="10" name="Picture 9" descr="Screen shot 2011-01-25 at 11.14.19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72201" y="1163571"/>
            <a:ext cx="2514599" cy="4627628"/>
          </a:xfrm>
          <a:prstGeom prst="rect">
            <a:avLst/>
          </a:prstGeom>
        </p:spPr>
      </p:pic>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Converting Binary to Decimal</a:t>
            </a:r>
            <a:endParaRPr lang="en-US" sz="1000" u="sng" dirty="0">
              <a:hlinkClick r:id="rId5"/>
            </a:endParaRPr>
          </a:p>
        </p:txBody>
      </p:sp>
      <p:pic>
        <p:nvPicPr>
          <p:cNvPr id="2" name="Picture 1"/>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457200" y="1447800"/>
            <a:ext cx="3352800" cy="2514600"/>
          </a:xfrm>
          <a:prstGeom prst="rect">
            <a:avLst/>
          </a:prstGeom>
        </p:spPr>
      </p:pic>
      <p:sp>
        <p:nvSpPr>
          <p:cNvPr id="11" name="Text Placeholder 5"/>
          <p:cNvSpPr txBox="1">
            <a:spLocks/>
          </p:cNvSpPr>
          <p:nvPr/>
        </p:nvSpPr>
        <p:spPr bwMode="auto">
          <a:xfrm>
            <a:off x="457200" y="6248400"/>
            <a:ext cx="7086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Digital Literacy &gt; Value Encoding/Binary Number System</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Digital Convergence</a:t>
            </a:r>
          </a:p>
        </p:txBody>
      </p:sp>
      <p:sp>
        <p:nvSpPr>
          <p:cNvPr id="32773" name="Rectangle 5"/>
          <p:cNvSpPr>
            <a:spLocks noGrp="1" noChangeArrowheads="1"/>
          </p:cNvSpPr>
          <p:nvPr>
            <p:ph type="body" sz="half" idx="4294967295"/>
          </p:nvPr>
        </p:nvSpPr>
        <p:spPr bwMode="auto">
          <a:xfrm>
            <a:off x="4571999" y="1600200"/>
            <a:ext cx="4267200" cy="1981200"/>
          </a:xfrm>
          <a:prstGeom prst="rect">
            <a:avLst/>
          </a:prstGeom>
          <a:noFill/>
          <a:ln>
            <a:miter lim="800000"/>
            <a:headEnd/>
            <a:tailEnd/>
          </a:ln>
        </p:spPr>
        <p:txBody>
          <a:bodyPr/>
          <a:lstStyle/>
          <a:p>
            <a:pPr marL="0" indent="0">
              <a:buNone/>
            </a:pPr>
            <a:r>
              <a:rPr lang="en-US" sz="2000" b="1" dirty="0"/>
              <a:t>Digital convergence</a:t>
            </a:r>
            <a:r>
              <a:rPr lang="en-US" sz="2000" dirty="0"/>
              <a:t> takes advantage of the fact that digitization standardizes all types of data to 1s and 0s to create devices that combine the functionality of several digital electronics </a:t>
            </a:r>
            <a:r>
              <a:rPr lang="en-US" sz="2000" dirty="0" smtClean="0"/>
              <a:t>devices.</a:t>
            </a:r>
            <a:endParaRPr lang="en-US" sz="2000" dirty="0"/>
          </a:p>
        </p:txBody>
      </p:sp>
      <p:pic>
        <p:nvPicPr>
          <p:cNvPr id="10" name="Picture 9" descr="C01.01.07.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33399" y="1524000"/>
            <a:ext cx="3197902" cy="2133600"/>
          </a:xfrm>
          <a:prstGeom prst="rect">
            <a:avLst/>
          </a:prstGeom>
        </p:spPr>
      </p:pic>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How to multitask using the Samsung GALAXY Note II</a:t>
            </a:r>
            <a:endParaRPr lang="en-US" sz="1000" u="sng" dirty="0">
              <a:hlinkClick r:id="rId5"/>
            </a:endParaRPr>
          </a:p>
        </p:txBody>
      </p:sp>
      <p:sp>
        <p:nvSpPr>
          <p:cNvPr id="12" name="TextBox 11"/>
          <p:cNvSpPr txBox="1"/>
          <p:nvPr/>
        </p:nvSpPr>
        <p:spPr>
          <a:xfrm>
            <a:off x="533400" y="4114800"/>
            <a:ext cx="8229600" cy="1323439"/>
          </a:xfrm>
          <a:prstGeom prst="rect">
            <a:avLst/>
          </a:prstGeom>
          <a:solidFill>
            <a:srgbClr val="65AA3B">
              <a:alpha val="20000"/>
            </a:srgbClr>
          </a:solidFill>
        </p:spPr>
        <p:txBody>
          <a:bodyPr wrap="square" rtlCol="0">
            <a:spAutoFit/>
          </a:bodyPr>
          <a:lstStyle/>
          <a:p>
            <a:pPr algn="ctr"/>
            <a:r>
              <a:rPr lang="en-US" sz="2000" dirty="0"/>
              <a:t>As </a:t>
            </a:r>
            <a:r>
              <a:rPr lang="en-US" sz="2000" dirty="0" smtClean="0"/>
              <a:t>processors </a:t>
            </a:r>
            <a:r>
              <a:rPr lang="en-US" sz="2000" dirty="0"/>
              <a:t>become smaller and </a:t>
            </a:r>
            <a:r>
              <a:rPr lang="en-US" sz="2000" dirty="0" smtClean="0"/>
              <a:t>faster </a:t>
            </a:r>
            <a:r>
              <a:rPr lang="en-US" sz="2000" dirty="0"/>
              <a:t>and </a:t>
            </a:r>
            <a:r>
              <a:rPr lang="en-US" sz="2000" dirty="0" smtClean="0"/>
              <a:t>telecommunications </a:t>
            </a:r>
            <a:r>
              <a:rPr lang="en-US" sz="2000" dirty="0"/>
              <a:t>networks become increasingly pervasive, we can combine the functionality of several devices and </a:t>
            </a:r>
            <a:r>
              <a:rPr lang="en-US" sz="2000" dirty="0" smtClean="0"/>
              <a:t>technologies, providing convenience </a:t>
            </a:r>
            <a:r>
              <a:rPr lang="en-US" sz="2000" dirty="0"/>
              <a:t>and power at a lower </a:t>
            </a:r>
            <a:r>
              <a:rPr lang="en-US" sz="2000" dirty="0" smtClean="0"/>
              <a:t>price.</a:t>
            </a:r>
            <a:endParaRPr lang="en-US" sz="2000" dirty="0"/>
          </a:p>
        </p:txBody>
      </p:sp>
      <p:sp>
        <p:nvSpPr>
          <p:cNvPr id="9" name="Text Placeholder 5"/>
          <p:cNvSpPr txBox="1">
            <a:spLocks/>
          </p:cNvSpPr>
          <p:nvPr/>
        </p:nvSpPr>
        <p:spPr bwMode="auto">
          <a:xfrm>
            <a:off x="457200" y="6248400"/>
            <a:ext cx="6400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Digital Technology &gt; Digital Literacy &gt; Digital Convergence</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1179</Words>
  <Application>Microsoft Office PowerPoint</Application>
  <PresentationFormat>On-screen Show (4:3)</PresentationFormat>
  <Paragraphs>194</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1_CT3_Theme1</vt:lpstr>
      <vt:lpstr>Image</vt:lpstr>
      <vt:lpstr>Slide 1</vt:lpstr>
      <vt:lpstr>Slide 2</vt:lpstr>
      <vt:lpstr>Computer </vt:lpstr>
      <vt:lpstr>Computer Literacy</vt:lpstr>
      <vt:lpstr>Bits and Bytes</vt:lpstr>
      <vt:lpstr>Digitization</vt:lpstr>
      <vt:lpstr>Character Encoding</vt:lpstr>
      <vt:lpstr>Value Encoding/Binary Number System</vt:lpstr>
      <vt:lpstr>Digital Convergence</vt:lpstr>
      <vt:lpstr>Slide 10</vt:lpstr>
      <vt:lpstr>Slide 11</vt:lpstr>
      <vt:lpstr>Personal Computer</vt:lpstr>
      <vt:lpstr>Mobile Computing</vt:lpstr>
      <vt:lpstr>Synchronization</vt:lpstr>
      <vt:lpstr>Server</vt:lpstr>
      <vt:lpstr>Supercomputer</vt:lpstr>
      <vt:lpstr>Special-Purpose Computer</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2013-04-10T14:08:06Z</dcterms:created>
  <dcterms:modified xsi:type="dcterms:W3CDTF">2013-04-10T14:08:15Z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