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8" r:id="rId1"/>
    <p:sldMasterId id="2147483786" r:id="rId2"/>
  </p:sldMasterIdLst>
  <p:notesMasterIdLst>
    <p:notesMasterId r:id="rId172"/>
  </p:notesMasterIdLst>
  <p:handoutMasterIdLst>
    <p:handoutMasterId r:id="rId173"/>
  </p:handoutMasterIdLst>
  <p:sldIdLst>
    <p:sldId id="498" r:id="rId3"/>
    <p:sldId id="1006" r:id="rId4"/>
    <p:sldId id="1007" r:id="rId5"/>
    <p:sldId id="1008" r:id="rId6"/>
    <p:sldId id="1009" r:id="rId7"/>
    <p:sldId id="1012" r:id="rId8"/>
    <p:sldId id="1029" r:id="rId9"/>
    <p:sldId id="1013" r:id="rId10"/>
    <p:sldId id="1026" r:id="rId11"/>
    <p:sldId id="1141" r:id="rId12"/>
    <p:sldId id="1015" r:id="rId13"/>
    <p:sldId id="1014" r:id="rId14"/>
    <p:sldId id="1018" r:id="rId15"/>
    <p:sldId id="1028" r:id="rId16"/>
    <p:sldId id="764" r:id="rId17"/>
    <p:sldId id="765" r:id="rId18"/>
    <p:sldId id="1083" r:id="rId19"/>
    <p:sldId id="767" r:id="rId20"/>
    <p:sldId id="766" r:id="rId21"/>
    <p:sldId id="993" r:id="rId22"/>
    <p:sldId id="992" r:id="rId23"/>
    <p:sldId id="981" r:id="rId24"/>
    <p:sldId id="983" r:id="rId25"/>
    <p:sldId id="984" r:id="rId26"/>
    <p:sldId id="985" r:id="rId27"/>
    <p:sldId id="988" r:id="rId28"/>
    <p:sldId id="1144" r:id="rId29"/>
    <p:sldId id="1142" r:id="rId30"/>
    <p:sldId id="1143" r:id="rId31"/>
    <p:sldId id="1145" r:id="rId32"/>
    <p:sldId id="1004" r:id="rId33"/>
    <p:sldId id="1000" r:id="rId34"/>
    <p:sldId id="1168" r:id="rId35"/>
    <p:sldId id="1150" r:id="rId36"/>
    <p:sldId id="1151" r:id="rId37"/>
    <p:sldId id="1152" r:id="rId38"/>
    <p:sldId id="1001" r:id="rId39"/>
    <p:sldId id="851" r:id="rId40"/>
    <p:sldId id="1022" r:id="rId41"/>
    <p:sldId id="1021" r:id="rId42"/>
    <p:sldId id="1153" r:id="rId43"/>
    <p:sldId id="1154" r:id="rId44"/>
    <p:sldId id="1159" r:id="rId45"/>
    <p:sldId id="1158" r:id="rId46"/>
    <p:sldId id="1160" r:id="rId47"/>
    <p:sldId id="877" r:id="rId48"/>
    <p:sldId id="879" r:id="rId49"/>
    <p:sldId id="1161" r:id="rId50"/>
    <p:sldId id="881" r:id="rId51"/>
    <p:sldId id="1162" r:id="rId52"/>
    <p:sldId id="1163" r:id="rId53"/>
    <p:sldId id="1164" r:id="rId54"/>
    <p:sldId id="1165" r:id="rId55"/>
    <p:sldId id="1206" r:id="rId56"/>
    <p:sldId id="1167" r:id="rId57"/>
    <p:sldId id="883" r:id="rId58"/>
    <p:sldId id="885" r:id="rId59"/>
    <p:sldId id="1024" r:id="rId60"/>
    <p:sldId id="889" r:id="rId61"/>
    <p:sldId id="1169" r:id="rId62"/>
    <p:sldId id="890" r:id="rId63"/>
    <p:sldId id="1170" r:id="rId64"/>
    <p:sldId id="891" r:id="rId65"/>
    <p:sldId id="1045" r:id="rId66"/>
    <p:sldId id="894" r:id="rId67"/>
    <p:sldId id="1046" r:id="rId68"/>
    <p:sldId id="895" r:id="rId69"/>
    <p:sldId id="1047" r:id="rId70"/>
    <p:sldId id="1048" r:id="rId71"/>
    <p:sldId id="1049" r:id="rId72"/>
    <p:sldId id="1050" r:id="rId73"/>
    <p:sldId id="1051" r:id="rId74"/>
    <p:sldId id="1052" r:id="rId75"/>
    <p:sldId id="896" r:id="rId76"/>
    <p:sldId id="1173" r:id="rId77"/>
    <p:sldId id="1044" r:id="rId78"/>
    <p:sldId id="906" r:id="rId79"/>
    <p:sldId id="1172" r:id="rId80"/>
    <p:sldId id="897" r:id="rId81"/>
    <p:sldId id="898" r:id="rId82"/>
    <p:sldId id="909" r:id="rId83"/>
    <p:sldId id="910" r:id="rId84"/>
    <p:sldId id="911" r:id="rId85"/>
    <p:sldId id="912" r:id="rId86"/>
    <p:sldId id="913" r:id="rId87"/>
    <p:sldId id="914" r:id="rId88"/>
    <p:sldId id="1181" r:id="rId89"/>
    <p:sldId id="916" r:id="rId90"/>
    <p:sldId id="1182" r:id="rId91"/>
    <p:sldId id="915" r:id="rId92"/>
    <p:sldId id="919" r:id="rId93"/>
    <p:sldId id="1174" r:id="rId94"/>
    <p:sldId id="1175" r:id="rId95"/>
    <p:sldId id="1176" r:id="rId96"/>
    <p:sldId id="1180" r:id="rId97"/>
    <p:sldId id="921" r:id="rId98"/>
    <p:sldId id="1183" r:id="rId99"/>
    <p:sldId id="1184" r:id="rId100"/>
    <p:sldId id="923" r:id="rId101"/>
    <p:sldId id="924" r:id="rId102"/>
    <p:sldId id="925" r:id="rId103"/>
    <p:sldId id="926" r:id="rId104"/>
    <p:sldId id="928" r:id="rId105"/>
    <p:sldId id="1185" r:id="rId106"/>
    <p:sldId id="1186" r:id="rId107"/>
    <p:sldId id="929" r:id="rId108"/>
    <p:sldId id="930" r:id="rId109"/>
    <p:sldId id="931" r:id="rId110"/>
    <p:sldId id="1187" r:id="rId111"/>
    <p:sldId id="933" r:id="rId112"/>
    <p:sldId id="934" r:id="rId113"/>
    <p:sldId id="935" r:id="rId114"/>
    <p:sldId id="936" r:id="rId115"/>
    <p:sldId id="937" r:id="rId116"/>
    <p:sldId id="938" r:id="rId117"/>
    <p:sldId id="939" r:id="rId118"/>
    <p:sldId id="940" r:id="rId119"/>
    <p:sldId id="941" r:id="rId120"/>
    <p:sldId id="945" r:id="rId121"/>
    <p:sldId id="946" r:id="rId122"/>
    <p:sldId id="947" r:id="rId123"/>
    <p:sldId id="948" r:id="rId124"/>
    <p:sldId id="949" r:id="rId125"/>
    <p:sldId id="950" r:id="rId126"/>
    <p:sldId id="951" r:id="rId127"/>
    <p:sldId id="952" r:id="rId128"/>
    <p:sldId id="953" r:id="rId129"/>
    <p:sldId id="499" r:id="rId130"/>
    <p:sldId id="573" r:id="rId131"/>
    <p:sldId id="1078" r:id="rId132"/>
    <p:sldId id="577" r:id="rId133"/>
    <p:sldId id="1188" r:id="rId134"/>
    <p:sldId id="613" r:id="rId135"/>
    <p:sldId id="1189" r:id="rId136"/>
    <p:sldId id="1190" r:id="rId137"/>
    <p:sldId id="619" r:id="rId138"/>
    <p:sldId id="1191" r:id="rId139"/>
    <p:sldId id="621" r:id="rId140"/>
    <p:sldId id="622" r:id="rId141"/>
    <p:sldId id="623" r:id="rId142"/>
    <p:sldId id="624" r:id="rId143"/>
    <p:sldId id="625" r:id="rId144"/>
    <p:sldId id="626" r:id="rId145"/>
    <p:sldId id="627" r:id="rId146"/>
    <p:sldId id="628" r:id="rId147"/>
    <p:sldId id="629" r:id="rId148"/>
    <p:sldId id="631" r:id="rId149"/>
    <p:sldId id="1208" r:id="rId150"/>
    <p:sldId id="707" r:id="rId151"/>
    <p:sldId id="1193" r:id="rId152"/>
    <p:sldId id="1194" r:id="rId153"/>
    <p:sldId id="1195" r:id="rId154"/>
    <p:sldId id="710" r:id="rId155"/>
    <p:sldId id="1219" r:id="rId156"/>
    <p:sldId id="1220" r:id="rId157"/>
    <p:sldId id="1221" r:id="rId158"/>
    <p:sldId id="1218" r:id="rId159"/>
    <p:sldId id="1196" r:id="rId160"/>
    <p:sldId id="1209" r:id="rId161"/>
    <p:sldId id="1210" r:id="rId162"/>
    <p:sldId id="1211" r:id="rId163"/>
    <p:sldId id="1212" r:id="rId164"/>
    <p:sldId id="1213" r:id="rId165"/>
    <p:sldId id="1217" r:id="rId166"/>
    <p:sldId id="1214" r:id="rId167"/>
    <p:sldId id="1215" r:id="rId168"/>
    <p:sldId id="1216" r:id="rId169"/>
    <p:sldId id="1205" r:id="rId170"/>
    <p:sldId id="1207" r:id="rId171"/>
  </p:sldIdLst>
  <p:sldSz cx="9144000" cy="6858000" type="screen4x3"/>
  <p:notesSz cx="7010400" cy="9296400"/>
  <p:defaultTextStyle>
    <a:defPPr>
      <a:defRPr lang="en-US"/>
    </a:defPPr>
    <a:lvl1pPr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1pPr>
    <a:lvl2pPr marL="4572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2pPr>
    <a:lvl3pPr marL="9144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3pPr>
    <a:lvl4pPr marL="13716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4pPr>
    <a:lvl5pPr marL="18288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5pPr>
    <a:lvl6pPr marL="2286000" algn="l" defTabSz="457200" rtl="0" eaLnBrk="1" latinLnBrk="0" hangingPunct="1">
      <a:defRPr sz="2400" b="1" kern="1200">
        <a:solidFill>
          <a:schemeClr val="tx1"/>
        </a:solidFill>
        <a:latin typeface="Arial" charset="0"/>
        <a:ea typeface="ＭＳ Ｐゴシック" charset="0"/>
        <a:cs typeface="+mn-cs"/>
      </a:defRPr>
    </a:lvl6pPr>
    <a:lvl7pPr marL="2743200" algn="l" defTabSz="457200" rtl="0" eaLnBrk="1" latinLnBrk="0" hangingPunct="1">
      <a:defRPr sz="2400" b="1" kern="1200">
        <a:solidFill>
          <a:schemeClr val="tx1"/>
        </a:solidFill>
        <a:latin typeface="Arial" charset="0"/>
        <a:ea typeface="ＭＳ Ｐゴシック" charset="0"/>
        <a:cs typeface="+mn-cs"/>
      </a:defRPr>
    </a:lvl7pPr>
    <a:lvl8pPr marL="3200400" algn="l" defTabSz="457200" rtl="0" eaLnBrk="1" latinLnBrk="0" hangingPunct="1">
      <a:defRPr sz="2400" b="1" kern="1200">
        <a:solidFill>
          <a:schemeClr val="tx1"/>
        </a:solidFill>
        <a:latin typeface="Arial" charset="0"/>
        <a:ea typeface="ＭＳ Ｐゴシック" charset="0"/>
        <a:cs typeface="+mn-cs"/>
      </a:defRPr>
    </a:lvl8pPr>
    <a:lvl9pPr marL="3657600" algn="l" defTabSz="457200" rtl="0" eaLnBrk="1" latinLnBrk="0" hangingPunct="1">
      <a:defRPr sz="2400"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9C9C9"/>
    <a:srgbClr val="CBCBCB"/>
    <a:srgbClr val="C5C5C5"/>
    <a:srgbClr val="FFFF66"/>
    <a:srgbClr val="C0C0C4"/>
    <a:srgbClr val="678DC5"/>
    <a:srgbClr val="3E67A4"/>
    <a:srgbClr val="3E8DC5"/>
    <a:srgbClr val="5F5F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9" autoAdjust="0"/>
    <p:restoredTop sz="79213" autoAdjust="0"/>
  </p:normalViewPr>
  <p:slideViewPr>
    <p:cSldViewPr snapToGrid="0" showGuides="1">
      <p:cViewPr varScale="1">
        <p:scale>
          <a:sx n="62" d="100"/>
          <a:sy n="62" d="100"/>
        </p:scale>
        <p:origin x="-768" y="-72"/>
      </p:cViewPr>
      <p:guideLst>
        <p:guide orient="horz" pos="3504"/>
        <p:guide orient="horz" pos="3840"/>
        <p:guide pos="2208"/>
        <p:guide pos="1344"/>
      </p:guideLst>
    </p:cSldViewPr>
  </p:slideViewPr>
  <p:notesTextViewPr>
    <p:cViewPr>
      <p:scale>
        <a:sx n="100" d="100"/>
        <a:sy n="100" d="100"/>
      </p:scale>
      <p:origin x="0" y="0"/>
    </p:cViewPr>
  </p:notesTextViewPr>
  <p:sorterViewPr>
    <p:cViewPr>
      <p:scale>
        <a:sx n="124" d="100"/>
        <a:sy n="124" d="100"/>
      </p:scale>
      <p:origin x="0" y="46800"/>
    </p:cViewPr>
  </p:sorterViewPr>
  <p:notesViewPr>
    <p:cSldViewPr showGuides="1">
      <p:cViewPr>
        <p:scale>
          <a:sx n="150" d="100"/>
          <a:sy n="150" d="100"/>
        </p:scale>
        <p:origin x="444" y="18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viewProps" Target="viewProps.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177"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a:ea typeface="+mn-ea"/>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a:lnSpc>
                <a:spcPct val="100000"/>
              </a:lnSpc>
              <a:tabLst>
                <a:tab pos="2387600" algn="l"/>
                <a:tab pos="4830763" algn="l"/>
              </a:tabLst>
            </a:pPr>
            <a:r>
              <a:rPr lang="en-US" sz="800" b="0"/>
              <a:t>© 2006, Cisco Systems, Inc. All rights reserved.</a:t>
            </a:r>
          </a:p>
          <a:p>
            <a:pPr defTabSz="611188">
              <a:lnSpc>
                <a:spcPct val="100000"/>
              </a:lnSpc>
              <a:tabLst>
                <a:tab pos="2387600" algn="l"/>
                <a:tab pos="4830763" algn="l"/>
              </a:tabLst>
            </a:pPr>
            <a:r>
              <a:rPr lang="en-US" sz="800" b="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ea typeface="+mn-ea"/>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pPr>
            <a:fld id="{1A19656C-0265-7D42-9685-5312F723816D}" type="slidenum">
              <a:rPr lang="en-US" sz="800" b="0"/>
              <a:pPr algn="r" defTabSz="903288">
                <a:lnSpc>
                  <a:spcPct val="100000"/>
                </a:lnSpc>
              </a:pPr>
              <a:t>‹#›</a:t>
            </a:fld>
            <a:endParaRPr lang="en-US" sz="800" b="0"/>
          </a:p>
        </p:txBody>
      </p:sp>
    </p:spTree>
    <p:extLst>
      <p:ext uri="{BB962C8B-B14F-4D97-AF65-F5344CB8AC3E}">
        <p14:creationId xmlns:p14="http://schemas.microsoft.com/office/powerpoint/2010/main" val="3002515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a:ea typeface="+mn-ea"/>
            </a:endParaRPr>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a:lnSpc>
                <a:spcPct val="100000"/>
              </a:lnSpc>
              <a:tabLst>
                <a:tab pos="2387600" algn="l"/>
                <a:tab pos="4830763" algn="l"/>
              </a:tabLst>
            </a:pPr>
            <a:r>
              <a:rPr lang="en-US" sz="800" b="0"/>
              <a:t>© 2007, Cisco Systems, Inc. All rights reserved.</a:t>
            </a:r>
          </a:p>
          <a:p>
            <a:pPr defTabSz="611188">
              <a:lnSpc>
                <a:spcPct val="100000"/>
              </a:lnSpc>
              <a:tabLst>
                <a:tab pos="2387600" algn="l"/>
                <a:tab pos="4830763" algn="l"/>
              </a:tabLst>
            </a:pPr>
            <a:r>
              <a:rPr lang="en-US" sz="800" b="0"/>
              <a:t>CCNP2v5-Mod3-Lesson4</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ea typeface="+mn-ea"/>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b="0"/>
            </a:lvl1pPr>
          </a:lstStyle>
          <a:p>
            <a:fld id="{02B12DAD-03C2-B34E-97B4-66D419C90E94}" type="slidenum">
              <a:rPr lang="en-US"/>
              <a:pPr/>
              <a:t>‹#›</a:t>
            </a:fld>
            <a:endParaRPr lang="en-US"/>
          </a:p>
        </p:txBody>
      </p:sp>
      <p:sp>
        <p:nvSpPr>
          <p:cNvPr id="27955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761291985"/>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4F65B82E-0685-084D-B7C0-4B1CE47348C7}" type="slidenum">
              <a:rPr lang="en-US" sz="800" b="0"/>
              <a:pPr/>
              <a:t>1</a:t>
            </a:fld>
            <a:endParaRPr lang="en-US" sz="800" b="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C47CF89-FF0C-C442-99BD-80040C615F99}" type="slidenum">
              <a:rPr lang="en-US" sz="800" b="0"/>
              <a:pPr/>
              <a:t>63</a:t>
            </a:fld>
            <a:endParaRPr lang="en-US" sz="800" b="0"/>
          </a:p>
        </p:txBody>
      </p:sp>
      <p:sp>
        <p:nvSpPr>
          <p:cNvPr id="289795" name="Rectangle 2"/>
          <p:cNvSpPr>
            <a:spLocks noGrp="1" noRot="1" noChangeAspect="1" noChangeArrowheads="1" noTextEdit="1"/>
          </p:cNvSpPr>
          <p:nvPr>
            <p:ph type="sldImg"/>
          </p:nvPr>
        </p:nvSpPr>
        <p:spPr>
          <a:xfrm>
            <a:off x="1282700" y="573088"/>
            <a:ext cx="4457700" cy="3343275"/>
          </a:xfrm>
          <a:ln/>
        </p:spPr>
      </p:sp>
      <p:sp>
        <p:nvSpPr>
          <p:cNvPr id="28979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52D707D-B8F1-934E-8A9C-EE433F54B10C}" type="slidenum">
              <a:rPr lang="en-US" sz="800" b="0"/>
              <a:pPr/>
              <a:t>76</a:t>
            </a:fld>
            <a:endParaRPr lang="en-US" sz="800" b="0"/>
          </a:p>
        </p:txBody>
      </p:sp>
      <p:sp>
        <p:nvSpPr>
          <p:cNvPr id="290819" name="Rectangle 2"/>
          <p:cNvSpPr>
            <a:spLocks noGrp="1" noRot="1" noChangeAspect="1" noChangeArrowheads="1" noTextEdit="1"/>
          </p:cNvSpPr>
          <p:nvPr>
            <p:ph type="sldImg"/>
          </p:nvPr>
        </p:nvSpPr>
        <p:spPr>
          <a:xfrm>
            <a:off x="1282700" y="573088"/>
            <a:ext cx="4457700" cy="3343275"/>
          </a:xfrm>
          <a:ln/>
        </p:spPr>
      </p:sp>
      <p:sp>
        <p:nvSpPr>
          <p:cNvPr id="29082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EC71C8E-2B3B-BF44-B608-64DF95228F9B}" type="slidenum">
              <a:rPr lang="en-US" sz="800" b="0"/>
              <a:pPr/>
              <a:t>77</a:t>
            </a:fld>
            <a:endParaRPr lang="en-US" sz="800" b="0"/>
          </a:p>
        </p:txBody>
      </p:sp>
      <p:sp>
        <p:nvSpPr>
          <p:cNvPr id="291843" name="Rectangle 2"/>
          <p:cNvSpPr>
            <a:spLocks noGrp="1" noRot="1" noChangeAspect="1" noChangeArrowheads="1" noTextEdit="1"/>
          </p:cNvSpPr>
          <p:nvPr>
            <p:ph type="sldImg"/>
          </p:nvPr>
        </p:nvSpPr>
        <p:spPr>
          <a:xfrm>
            <a:off x="1282700" y="573088"/>
            <a:ext cx="4457700" cy="3343275"/>
          </a:xfrm>
          <a:ln/>
        </p:spPr>
      </p:sp>
      <p:sp>
        <p:nvSpPr>
          <p:cNvPr id="29184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5A440FE-BA10-EE45-BB6E-EC481951E8CF}" type="slidenum">
              <a:rPr lang="en-US" sz="800" b="0"/>
              <a:pPr/>
              <a:t>78</a:t>
            </a:fld>
            <a:endParaRPr lang="en-US" sz="800" b="0"/>
          </a:p>
        </p:txBody>
      </p:sp>
      <p:sp>
        <p:nvSpPr>
          <p:cNvPr id="292867" name="Rectangle 2"/>
          <p:cNvSpPr>
            <a:spLocks noGrp="1" noRot="1" noChangeAspect="1" noChangeArrowheads="1" noTextEdit="1"/>
          </p:cNvSpPr>
          <p:nvPr>
            <p:ph type="sldImg"/>
          </p:nvPr>
        </p:nvSpPr>
        <p:spPr>
          <a:xfrm>
            <a:off x="1282700" y="573088"/>
            <a:ext cx="4457700" cy="3343275"/>
          </a:xfrm>
          <a:ln/>
        </p:spPr>
      </p:sp>
      <p:sp>
        <p:nvSpPr>
          <p:cNvPr id="29286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A585D0E-354E-DB48-AE6D-40C31343CA63}" type="slidenum">
              <a:rPr lang="en-US" sz="800" b="0"/>
              <a:pPr/>
              <a:t>79</a:t>
            </a:fld>
            <a:endParaRPr lang="en-US" sz="800" b="0"/>
          </a:p>
        </p:txBody>
      </p:sp>
      <p:sp>
        <p:nvSpPr>
          <p:cNvPr id="293891" name="Rectangle 2"/>
          <p:cNvSpPr>
            <a:spLocks noGrp="1" noRot="1" noChangeAspect="1" noChangeArrowheads="1" noTextEdit="1"/>
          </p:cNvSpPr>
          <p:nvPr>
            <p:ph type="sldImg"/>
          </p:nvPr>
        </p:nvSpPr>
        <p:spPr>
          <a:xfrm>
            <a:off x="1282700" y="573088"/>
            <a:ext cx="4457700" cy="3343275"/>
          </a:xfrm>
          <a:ln/>
        </p:spPr>
      </p:sp>
      <p:sp>
        <p:nvSpPr>
          <p:cNvPr id="29389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A19AFDC-FF77-A64A-9254-200FDE60F3B6}" type="slidenum">
              <a:rPr lang="en-US" sz="800" b="0"/>
              <a:pPr/>
              <a:t>80</a:t>
            </a:fld>
            <a:endParaRPr lang="en-US" sz="800" b="0"/>
          </a:p>
        </p:txBody>
      </p:sp>
      <p:sp>
        <p:nvSpPr>
          <p:cNvPr id="294915" name="Rectangle 2"/>
          <p:cNvSpPr>
            <a:spLocks noGrp="1" noRot="1" noChangeAspect="1" noChangeArrowheads="1" noTextEdit="1"/>
          </p:cNvSpPr>
          <p:nvPr>
            <p:ph type="sldImg"/>
          </p:nvPr>
        </p:nvSpPr>
        <p:spPr>
          <a:xfrm>
            <a:off x="1282700" y="573088"/>
            <a:ext cx="4457700" cy="3343275"/>
          </a:xfrm>
          <a:ln/>
        </p:spPr>
      </p:sp>
      <p:sp>
        <p:nvSpPr>
          <p:cNvPr id="29491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E9EF2474-0571-6C4C-8E54-06C07E590DB8}" type="slidenum">
              <a:rPr lang="en-US" sz="800" b="0"/>
              <a:pPr/>
              <a:t>81</a:t>
            </a:fld>
            <a:endParaRPr lang="en-US" sz="800" b="0"/>
          </a:p>
        </p:txBody>
      </p:sp>
      <p:sp>
        <p:nvSpPr>
          <p:cNvPr id="295939" name="Rectangle 2"/>
          <p:cNvSpPr>
            <a:spLocks noGrp="1" noRot="1" noChangeAspect="1" noChangeArrowheads="1" noTextEdit="1"/>
          </p:cNvSpPr>
          <p:nvPr>
            <p:ph type="sldImg"/>
          </p:nvPr>
        </p:nvSpPr>
        <p:spPr>
          <a:xfrm>
            <a:off x="1282700" y="573088"/>
            <a:ext cx="4457700" cy="3343275"/>
          </a:xfrm>
          <a:ln/>
        </p:spPr>
      </p:sp>
      <p:sp>
        <p:nvSpPr>
          <p:cNvPr id="29594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D9D7C6F-9F59-BF4B-BDBF-AF1B0BF83D0D}" type="slidenum">
              <a:rPr lang="en-US" sz="800" b="0"/>
              <a:pPr/>
              <a:t>82</a:t>
            </a:fld>
            <a:endParaRPr lang="en-US" sz="800" b="0"/>
          </a:p>
        </p:txBody>
      </p:sp>
      <p:sp>
        <p:nvSpPr>
          <p:cNvPr id="296963" name="Rectangle 2"/>
          <p:cNvSpPr>
            <a:spLocks noGrp="1" noRot="1" noChangeAspect="1" noChangeArrowheads="1" noTextEdit="1"/>
          </p:cNvSpPr>
          <p:nvPr>
            <p:ph type="sldImg"/>
          </p:nvPr>
        </p:nvSpPr>
        <p:spPr>
          <a:xfrm>
            <a:off x="1282700" y="573088"/>
            <a:ext cx="4457700" cy="3343275"/>
          </a:xfrm>
          <a:ln/>
        </p:spPr>
      </p:sp>
      <p:sp>
        <p:nvSpPr>
          <p:cNvPr id="29696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B535961-E64F-824D-A85B-AD0A1A51E2A8}" type="slidenum">
              <a:rPr lang="en-US" sz="800" b="0"/>
              <a:pPr/>
              <a:t>85</a:t>
            </a:fld>
            <a:endParaRPr lang="en-US" sz="800" b="0"/>
          </a:p>
        </p:txBody>
      </p:sp>
      <p:sp>
        <p:nvSpPr>
          <p:cNvPr id="297987" name="Rectangle 2"/>
          <p:cNvSpPr>
            <a:spLocks noGrp="1" noRot="1" noChangeAspect="1" noChangeArrowheads="1" noTextEdit="1"/>
          </p:cNvSpPr>
          <p:nvPr>
            <p:ph type="sldImg"/>
          </p:nvPr>
        </p:nvSpPr>
        <p:spPr>
          <a:xfrm>
            <a:off x="1282700" y="573088"/>
            <a:ext cx="4457700" cy="3343275"/>
          </a:xfrm>
          <a:ln/>
        </p:spPr>
      </p:sp>
      <p:sp>
        <p:nvSpPr>
          <p:cNvPr id="29798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C0EC927-CFE2-E547-BD32-68BF63E76401}" type="slidenum">
              <a:rPr lang="en-US" sz="800" b="0"/>
              <a:pPr/>
              <a:t>90</a:t>
            </a:fld>
            <a:endParaRPr lang="en-US" sz="800" b="0"/>
          </a:p>
        </p:txBody>
      </p:sp>
      <p:sp>
        <p:nvSpPr>
          <p:cNvPr id="299011" name="Rectangle 2"/>
          <p:cNvSpPr>
            <a:spLocks noGrp="1" noRot="1" noChangeAspect="1" noChangeArrowheads="1" noTextEdit="1"/>
          </p:cNvSpPr>
          <p:nvPr>
            <p:ph type="sldImg"/>
          </p:nvPr>
        </p:nvSpPr>
        <p:spPr>
          <a:xfrm>
            <a:off x="1282700" y="573088"/>
            <a:ext cx="4457700" cy="3343275"/>
          </a:xfrm>
          <a:ln/>
        </p:spPr>
      </p:sp>
      <p:sp>
        <p:nvSpPr>
          <p:cNvPr id="29901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E22C355-9FB0-8D43-9C87-8B6233A8EC3F}" type="slidenum">
              <a:rPr lang="en-US" sz="800" b="0"/>
              <a:pPr/>
              <a:t>22</a:t>
            </a:fld>
            <a:endParaRPr lang="en-US" sz="800" b="0"/>
          </a:p>
        </p:txBody>
      </p:sp>
      <p:sp>
        <p:nvSpPr>
          <p:cNvPr id="281603" name="Rectangle 2"/>
          <p:cNvSpPr>
            <a:spLocks noGrp="1" noChangeArrowheads="1"/>
          </p:cNvSpPr>
          <p:nvPr>
            <p:ph type="body" idx="1"/>
          </p:nvPr>
        </p:nvSpPr>
        <p:spPr>
          <a:xfrm>
            <a:off x="407988" y="4470400"/>
            <a:ext cx="616585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7114" tIns="50944" rIns="97114" bIns="50944"/>
          <a:lstStyle/>
          <a:p>
            <a:pPr marL="114300" indent="-114300" defTabSz="914400"/>
            <a:endParaRPr lang="en-US"/>
          </a:p>
        </p:txBody>
      </p:sp>
      <p:sp>
        <p:nvSpPr>
          <p:cNvPr id="281604" name="Rectangle 3"/>
          <p:cNvSpPr>
            <a:spLocks noGrp="1" noRot="1" noChangeAspect="1" noChangeArrowheads="1" noTextEdit="1"/>
          </p:cNvSpPr>
          <p:nvPr>
            <p:ph type="sldImg"/>
          </p:nvPr>
        </p:nvSpPr>
        <p:spPr>
          <a:xfrm>
            <a:off x="842963" y="249238"/>
            <a:ext cx="5434012" cy="4075112"/>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FEE11908-430A-2F43-B76F-32A8D545B0B7}" type="slidenum">
              <a:rPr lang="en-US" sz="800" b="0"/>
              <a:pPr/>
              <a:t>91</a:t>
            </a:fld>
            <a:endParaRPr lang="en-US" sz="800" b="0"/>
          </a:p>
        </p:txBody>
      </p:sp>
      <p:sp>
        <p:nvSpPr>
          <p:cNvPr id="300035" name="Rectangle 2"/>
          <p:cNvSpPr>
            <a:spLocks noGrp="1" noRot="1" noChangeAspect="1" noChangeArrowheads="1" noTextEdit="1"/>
          </p:cNvSpPr>
          <p:nvPr>
            <p:ph type="sldImg"/>
          </p:nvPr>
        </p:nvSpPr>
        <p:spPr>
          <a:xfrm>
            <a:off x="1282700" y="573088"/>
            <a:ext cx="4457700" cy="3343275"/>
          </a:xfrm>
          <a:ln/>
        </p:spPr>
      </p:sp>
      <p:sp>
        <p:nvSpPr>
          <p:cNvPr id="30003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E52929C1-D398-D14E-8A01-F684146D6996}" type="slidenum">
              <a:rPr lang="en-US" sz="800" b="0"/>
              <a:pPr/>
              <a:t>92</a:t>
            </a:fld>
            <a:endParaRPr lang="en-US" sz="800" b="0"/>
          </a:p>
        </p:txBody>
      </p:sp>
      <p:sp>
        <p:nvSpPr>
          <p:cNvPr id="301059" name="Rectangle 2"/>
          <p:cNvSpPr>
            <a:spLocks noGrp="1" noRot="1" noChangeAspect="1" noChangeArrowheads="1" noTextEdit="1"/>
          </p:cNvSpPr>
          <p:nvPr>
            <p:ph type="sldImg"/>
          </p:nvPr>
        </p:nvSpPr>
        <p:spPr>
          <a:xfrm>
            <a:off x="1282700" y="573088"/>
            <a:ext cx="4457700" cy="3343275"/>
          </a:xfrm>
          <a:ln/>
        </p:spPr>
      </p:sp>
      <p:sp>
        <p:nvSpPr>
          <p:cNvPr id="30106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AC26135-8328-2944-8F86-286DAA88442E}" type="slidenum">
              <a:rPr lang="en-US" sz="800" b="0"/>
              <a:pPr/>
              <a:t>93</a:t>
            </a:fld>
            <a:endParaRPr lang="en-US" sz="800" b="0"/>
          </a:p>
        </p:txBody>
      </p:sp>
      <p:sp>
        <p:nvSpPr>
          <p:cNvPr id="302083" name="Rectangle 2"/>
          <p:cNvSpPr>
            <a:spLocks noGrp="1" noRot="1" noChangeAspect="1" noChangeArrowheads="1" noTextEdit="1"/>
          </p:cNvSpPr>
          <p:nvPr>
            <p:ph type="sldImg"/>
          </p:nvPr>
        </p:nvSpPr>
        <p:spPr>
          <a:xfrm>
            <a:off x="1282700" y="573088"/>
            <a:ext cx="4457700" cy="3343275"/>
          </a:xfrm>
          <a:ln/>
        </p:spPr>
      </p:sp>
      <p:sp>
        <p:nvSpPr>
          <p:cNvPr id="30208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78103F8-A87A-3D4E-BA82-01A4B96EB687}" type="slidenum">
              <a:rPr lang="en-US" sz="800" b="0"/>
              <a:pPr/>
              <a:t>94</a:t>
            </a:fld>
            <a:endParaRPr lang="en-US" sz="800" b="0"/>
          </a:p>
        </p:txBody>
      </p:sp>
      <p:sp>
        <p:nvSpPr>
          <p:cNvPr id="303107" name="Rectangle 2"/>
          <p:cNvSpPr>
            <a:spLocks noGrp="1" noRot="1" noChangeAspect="1" noChangeArrowheads="1" noTextEdit="1"/>
          </p:cNvSpPr>
          <p:nvPr>
            <p:ph type="sldImg"/>
          </p:nvPr>
        </p:nvSpPr>
        <p:spPr>
          <a:xfrm>
            <a:off x="1282700" y="573088"/>
            <a:ext cx="4457700" cy="3343275"/>
          </a:xfrm>
          <a:ln/>
        </p:spPr>
      </p:sp>
      <p:sp>
        <p:nvSpPr>
          <p:cNvPr id="30310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A366B5C-5A37-624B-ACF7-71E28FAB5390}" type="slidenum">
              <a:rPr lang="en-US" sz="800" b="0"/>
              <a:pPr/>
              <a:t>96</a:t>
            </a:fld>
            <a:endParaRPr lang="en-US" sz="800" b="0"/>
          </a:p>
        </p:txBody>
      </p:sp>
      <p:sp>
        <p:nvSpPr>
          <p:cNvPr id="307203" name="Rectangle 2"/>
          <p:cNvSpPr>
            <a:spLocks noGrp="1" noRot="1" noChangeAspect="1" noChangeArrowheads="1" noTextEdit="1"/>
          </p:cNvSpPr>
          <p:nvPr>
            <p:ph type="sldImg"/>
          </p:nvPr>
        </p:nvSpPr>
        <p:spPr>
          <a:xfrm>
            <a:off x="1282700" y="573088"/>
            <a:ext cx="4457700" cy="3343275"/>
          </a:xfrm>
          <a:ln/>
        </p:spPr>
      </p:sp>
      <p:sp>
        <p:nvSpPr>
          <p:cNvPr id="30720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9212112-EA8E-C545-A57D-1810EF9CCAF8}" type="slidenum">
              <a:rPr lang="en-US" sz="800" b="0"/>
              <a:pPr/>
              <a:t>97</a:t>
            </a:fld>
            <a:endParaRPr lang="en-US" sz="800" b="0"/>
          </a:p>
        </p:txBody>
      </p:sp>
      <p:sp>
        <p:nvSpPr>
          <p:cNvPr id="308227" name="Rectangle 2"/>
          <p:cNvSpPr>
            <a:spLocks noGrp="1" noRot="1" noChangeAspect="1" noChangeArrowheads="1" noTextEdit="1"/>
          </p:cNvSpPr>
          <p:nvPr>
            <p:ph type="sldImg"/>
          </p:nvPr>
        </p:nvSpPr>
        <p:spPr>
          <a:xfrm>
            <a:off x="1282700" y="573088"/>
            <a:ext cx="4457700" cy="3343275"/>
          </a:xfrm>
          <a:ln/>
        </p:spPr>
      </p:sp>
      <p:sp>
        <p:nvSpPr>
          <p:cNvPr id="30822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DB9B5AE-1CB6-C64A-AC06-5D619E2206DA}" type="slidenum">
              <a:rPr lang="en-US" sz="800" b="0"/>
              <a:pPr/>
              <a:t>98</a:t>
            </a:fld>
            <a:endParaRPr lang="en-US" sz="800" b="0"/>
          </a:p>
        </p:txBody>
      </p:sp>
      <p:sp>
        <p:nvSpPr>
          <p:cNvPr id="309251" name="Rectangle 2"/>
          <p:cNvSpPr>
            <a:spLocks noGrp="1" noRot="1" noChangeAspect="1" noChangeArrowheads="1" noTextEdit="1"/>
          </p:cNvSpPr>
          <p:nvPr>
            <p:ph type="sldImg"/>
          </p:nvPr>
        </p:nvSpPr>
        <p:spPr>
          <a:xfrm>
            <a:off x="1282700" y="573088"/>
            <a:ext cx="4457700" cy="3343275"/>
          </a:xfrm>
          <a:ln/>
        </p:spPr>
      </p:sp>
      <p:sp>
        <p:nvSpPr>
          <p:cNvPr id="30925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A080819-6634-BC4E-91CA-E8AA6EBCF4E1}" type="slidenum">
              <a:rPr lang="en-US" sz="800" b="0"/>
              <a:pPr/>
              <a:t>99</a:t>
            </a:fld>
            <a:endParaRPr lang="en-US" sz="800" b="0"/>
          </a:p>
        </p:txBody>
      </p:sp>
      <p:sp>
        <p:nvSpPr>
          <p:cNvPr id="310275" name="Rectangle 2"/>
          <p:cNvSpPr>
            <a:spLocks noGrp="1" noRot="1" noChangeAspect="1" noChangeArrowheads="1" noTextEdit="1"/>
          </p:cNvSpPr>
          <p:nvPr>
            <p:ph type="sldImg"/>
          </p:nvPr>
        </p:nvSpPr>
        <p:spPr>
          <a:xfrm>
            <a:off x="1282700" y="573088"/>
            <a:ext cx="4457700" cy="3343275"/>
          </a:xfrm>
          <a:ln/>
        </p:spPr>
      </p:sp>
      <p:sp>
        <p:nvSpPr>
          <p:cNvPr id="31027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E4F3C6C0-345D-DC4D-88B4-F7FA4DF80839}" type="slidenum">
              <a:rPr lang="en-US" sz="800" b="0"/>
              <a:pPr/>
              <a:t>100</a:t>
            </a:fld>
            <a:endParaRPr lang="en-US" sz="800" b="0"/>
          </a:p>
        </p:txBody>
      </p:sp>
      <p:sp>
        <p:nvSpPr>
          <p:cNvPr id="311299" name="Rectangle 2"/>
          <p:cNvSpPr>
            <a:spLocks noGrp="1" noRot="1" noChangeAspect="1" noChangeArrowheads="1" noTextEdit="1"/>
          </p:cNvSpPr>
          <p:nvPr>
            <p:ph type="sldImg"/>
          </p:nvPr>
        </p:nvSpPr>
        <p:spPr>
          <a:xfrm>
            <a:off x="1282700" y="573088"/>
            <a:ext cx="4457700" cy="3343275"/>
          </a:xfrm>
          <a:ln/>
        </p:spPr>
      </p:sp>
      <p:sp>
        <p:nvSpPr>
          <p:cNvPr id="31130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B7C6082-2962-D542-8042-A65197D7BDDC}" type="slidenum">
              <a:rPr lang="en-US" sz="800" b="0"/>
              <a:pPr/>
              <a:t>101</a:t>
            </a:fld>
            <a:endParaRPr lang="en-US" sz="800" b="0"/>
          </a:p>
        </p:txBody>
      </p:sp>
      <p:sp>
        <p:nvSpPr>
          <p:cNvPr id="312323" name="Rectangle 2"/>
          <p:cNvSpPr>
            <a:spLocks noGrp="1" noRot="1" noChangeAspect="1" noChangeArrowheads="1" noTextEdit="1"/>
          </p:cNvSpPr>
          <p:nvPr>
            <p:ph type="sldImg"/>
          </p:nvPr>
        </p:nvSpPr>
        <p:spPr>
          <a:xfrm>
            <a:off x="1282700" y="573088"/>
            <a:ext cx="4457700" cy="3343275"/>
          </a:xfrm>
          <a:ln/>
        </p:spPr>
      </p:sp>
      <p:sp>
        <p:nvSpPr>
          <p:cNvPr id="31232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8075B145-452E-934D-86C2-70713143B127}" type="slidenum">
              <a:rPr lang="en-US" sz="800" b="0"/>
              <a:pPr/>
              <a:t>24</a:t>
            </a:fld>
            <a:endParaRPr lang="en-US" sz="800" b="0"/>
          </a:p>
        </p:txBody>
      </p:sp>
      <p:sp>
        <p:nvSpPr>
          <p:cNvPr id="282627" name="Rectangle 2"/>
          <p:cNvSpPr>
            <a:spLocks noGrp="1" noRot="1" noChangeAspect="1" noChangeArrowheads="1" noTextEdit="1"/>
          </p:cNvSpPr>
          <p:nvPr>
            <p:ph type="sldImg"/>
          </p:nvPr>
        </p:nvSpPr>
        <p:spPr>
          <a:xfrm>
            <a:off x="1266825" y="817563"/>
            <a:ext cx="4503738" cy="3378200"/>
          </a:xfrm>
          <a:ln/>
        </p:spPr>
      </p:sp>
      <p:sp>
        <p:nvSpPr>
          <p:cNvPr id="282628" name="Rectangle 3"/>
          <p:cNvSpPr>
            <a:spLocks noGrp="1" noChangeArrowheads="1"/>
          </p:cNvSpPr>
          <p:nvPr>
            <p:ph type="body" idx="1"/>
          </p:nvPr>
        </p:nvSpPr>
        <p:spPr>
          <a:xfrm>
            <a:off x="935038" y="4578350"/>
            <a:ext cx="5137150" cy="3970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29" tIns="46613" rIns="93229" bIns="46613"/>
          <a:lstStyle/>
          <a:p>
            <a:pPr marL="0" indent="0" defTabSz="949325"/>
            <a:r>
              <a:rPr lang="en-US" dirty="0"/>
              <a:t>Site-to-site VPNs provide cost benefits relative to private WANs and also enable new applications like extranets. </a:t>
            </a:r>
            <a:r>
              <a:rPr lang="en-US" dirty="0" smtClean="0"/>
              <a:t>However</a:t>
            </a:r>
            <a:r>
              <a:rPr lang="en-US" dirty="0"/>
              <a:t>, site-to-site VPNs are still an end-to-end network and are subject to the same scalability, reliability, security, multi-protocol, etc. requirements that exist in the private WAN.  In fact, since VPN are built on a public network infrastructure, they have additional requirements such as heightened security, advanced QoS capabilities, and a set of policy management tools to manage these additional features.  </a:t>
            </a:r>
          </a:p>
          <a:p>
            <a:pPr marL="0" indent="0" defTabSz="949325"/>
            <a:r>
              <a:rPr lang="en-US" dirty="0">
                <a:cs typeface="Times New Roman" charset="0"/>
              </a:rPr>
              <a:t>Cisco provides a suite of VPN-optimized routers. Cisco IOS software running in Cisco routers combines rich VPN services with industry-leading routing, thus delivering a comprehensive solution. Cisco routing  software adds scalability, reliability, multi-protocol, multi-service, management,  Service Level Agreement monitoring, and QoS to site-to-site applications</a:t>
            </a:r>
            <a:r>
              <a:rPr lang="en-US" dirty="0" smtClean="0">
                <a:cs typeface="Times New Roman" charset="0"/>
              </a:rPr>
              <a:t>. </a:t>
            </a:r>
            <a:r>
              <a:rPr lang="en-US" dirty="0">
                <a:cs typeface="Times New Roman" charset="0"/>
              </a:rPr>
              <a:t>The Cisco VPN software adds strong security via </a:t>
            </a:r>
            <a:r>
              <a:rPr lang="en-US" dirty="0" smtClean="0">
                <a:cs typeface="Times New Roman" charset="0"/>
              </a:rPr>
              <a:t>encryption </a:t>
            </a:r>
            <a:r>
              <a:rPr lang="en-US" dirty="0">
                <a:cs typeface="Times New Roman" charset="0"/>
              </a:rPr>
              <a:t>and authentication. This Cisco VPN-based products provide high performance for site-to-site, intranet and extranet, VPN solutions. </a:t>
            </a:r>
            <a:endParaRPr lang="en-US" dirty="0"/>
          </a:p>
          <a:p>
            <a:pPr marL="0" indent="0" defTabSz="949325"/>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490D133-9BF4-F243-8AD3-04E7F267B1CC}" type="slidenum">
              <a:rPr lang="en-US" sz="800" b="0"/>
              <a:pPr/>
              <a:t>102</a:t>
            </a:fld>
            <a:endParaRPr lang="en-US" sz="800" b="0"/>
          </a:p>
        </p:txBody>
      </p:sp>
      <p:sp>
        <p:nvSpPr>
          <p:cNvPr id="313347" name="Rectangle 2"/>
          <p:cNvSpPr>
            <a:spLocks noGrp="1" noRot="1" noChangeAspect="1" noChangeArrowheads="1" noTextEdit="1"/>
          </p:cNvSpPr>
          <p:nvPr>
            <p:ph type="sldImg"/>
          </p:nvPr>
        </p:nvSpPr>
        <p:spPr>
          <a:xfrm>
            <a:off x="1282700" y="573088"/>
            <a:ext cx="4457700" cy="3343275"/>
          </a:xfrm>
          <a:ln/>
        </p:spPr>
      </p:sp>
      <p:sp>
        <p:nvSpPr>
          <p:cNvPr id="31334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31A28B78-71CA-8044-A3D5-F60CFC964EC3}" type="slidenum">
              <a:rPr lang="en-US" sz="800" b="0"/>
              <a:pPr/>
              <a:t>103</a:t>
            </a:fld>
            <a:endParaRPr lang="en-US" sz="800" b="0"/>
          </a:p>
        </p:txBody>
      </p:sp>
      <p:sp>
        <p:nvSpPr>
          <p:cNvPr id="314371" name="Rectangle 2"/>
          <p:cNvSpPr>
            <a:spLocks noGrp="1" noRot="1" noChangeAspect="1" noChangeArrowheads="1" noTextEdit="1"/>
          </p:cNvSpPr>
          <p:nvPr>
            <p:ph type="sldImg"/>
          </p:nvPr>
        </p:nvSpPr>
        <p:spPr>
          <a:xfrm>
            <a:off x="1282700" y="573088"/>
            <a:ext cx="4457700" cy="3343275"/>
          </a:xfrm>
          <a:ln/>
        </p:spPr>
      </p:sp>
      <p:sp>
        <p:nvSpPr>
          <p:cNvPr id="31437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AA2E393-989C-6444-98E6-E9BC86408F19}" type="slidenum">
              <a:rPr lang="en-US" sz="800" b="0"/>
              <a:pPr/>
              <a:t>104</a:t>
            </a:fld>
            <a:endParaRPr lang="en-US" sz="800" b="0"/>
          </a:p>
        </p:txBody>
      </p:sp>
      <p:sp>
        <p:nvSpPr>
          <p:cNvPr id="315395" name="Rectangle 2"/>
          <p:cNvSpPr>
            <a:spLocks noGrp="1" noRot="1" noChangeAspect="1" noChangeArrowheads="1" noTextEdit="1"/>
          </p:cNvSpPr>
          <p:nvPr>
            <p:ph type="sldImg"/>
          </p:nvPr>
        </p:nvSpPr>
        <p:spPr>
          <a:xfrm>
            <a:off x="1282700" y="573088"/>
            <a:ext cx="4457700" cy="3343275"/>
          </a:xfrm>
          <a:ln/>
        </p:spPr>
      </p:sp>
      <p:sp>
        <p:nvSpPr>
          <p:cNvPr id="31539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ECA47CB-E671-2E46-980C-64EF619C3072}" type="slidenum">
              <a:rPr lang="en-US" sz="800" b="0"/>
              <a:pPr/>
              <a:t>105</a:t>
            </a:fld>
            <a:endParaRPr lang="en-US" sz="800" b="0"/>
          </a:p>
        </p:txBody>
      </p:sp>
      <p:sp>
        <p:nvSpPr>
          <p:cNvPr id="316419" name="Rectangle 2"/>
          <p:cNvSpPr>
            <a:spLocks noGrp="1" noRot="1" noChangeAspect="1" noChangeArrowheads="1" noTextEdit="1"/>
          </p:cNvSpPr>
          <p:nvPr>
            <p:ph type="sldImg"/>
          </p:nvPr>
        </p:nvSpPr>
        <p:spPr>
          <a:xfrm>
            <a:off x="1282700" y="573088"/>
            <a:ext cx="4457700" cy="3343275"/>
          </a:xfrm>
          <a:ln/>
        </p:spPr>
      </p:sp>
      <p:sp>
        <p:nvSpPr>
          <p:cNvPr id="31642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9D5435D-E8D7-FB4B-977C-44B6A498A365}" type="slidenum">
              <a:rPr lang="en-US" sz="800" b="0"/>
              <a:pPr/>
              <a:t>106</a:t>
            </a:fld>
            <a:endParaRPr lang="en-US" sz="800" b="0"/>
          </a:p>
        </p:txBody>
      </p:sp>
      <p:sp>
        <p:nvSpPr>
          <p:cNvPr id="317443" name="Rectangle 2"/>
          <p:cNvSpPr>
            <a:spLocks noGrp="1" noRot="1" noChangeAspect="1" noChangeArrowheads="1" noTextEdit="1"/>
          </p:cNvSpPr>
          <p:nvPr>
            <p:ph type="sldImg"/>
          </p:nvPr>
        </p:nvSpPr>
        <p:spPr>
          <a:xfrm>
            <a:off x="1282700" y="573088"/>
            <a:ext cx="4457700" cy="3343275"/>
          </a:xfrm>
          <a:ln/>
        </p:spPr>
      </p:sp>
      <p:sp>
        <p:nvSpPr>
          <p:cNvPr id="31744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3A74F0BC-E1AE-1C4E-83DB-06D4596181C5}" type="slidenum">
              <a:rPr lang="en-US" sz="800" b="0"/>
              <a:pPr/>
              <a:t>107</a:t>
            </a:fld>
            <a:endParaRPr lang="en-US" sz="800" b="0"/>
          </a:p>
        </p:txBody>
      </p:sp>
      <p:sp>
        <p:nvSpPr>
          <p:cNvPr id="318467" name="Rectangle 2"/>
          <p:cNvSpPr>
            <a:spLocks noGrp="1" noRot="1" noChangeAspect="1" noChangeArrowheads="1" noTextEdit="1"/>
          </p:cNvSpPr>
          <p:nvPr>
            <p:ph type="sldImg"/>
          </p:nvPr>
        </p:nvSpPr>
        <p:spPr>
          <a:xfrm>
            <a:off x="1282700" y="573088"/>
            <a:ext cx="4457700" cy="3343275"/>
          </a:xfrm>
          <a:ln/>
        </p:spPr>
      </p:sp>
      <p:sp>
        <p:nvSpPr>
          <p:cNvPr id="31846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654FA220-38D5-4C4C-A3AD-EAD85EAA33FB}" type="slidenum">
              <a:rPr lang="en-US" sz="800" b="0"/>
              <a:pPr/>
              <a:t>108</a:t>
            </a:fld>
            <a:endParaRPr lang="en-US" sz="800" b="0"/>
          </a:p>
        </p:txBody>
      </p:sp>
      <p:sp>
        <p:nvSpPr>
          <p:cNvPr id="319491" name="Rectangle 2"/>
          <p:cNvSpPr>
            <a:spLocks noGrp="1" noRot="1" noChangeAspect="1" noChangeArrowheads="1" noTextEdit="1"/>
          </p:cNvSpPr>
          <p:nvPr>
            <p:ph type="sldImg"/>
          </p:nvPr>
        </p:nvSpPr>
        <p:spPr>
          <a:xfrm>
            <a:off x="1282700" y="573088"/>
            <a:ext cx="4457700" cy="3343275"/>
          </a:xfrm>
          <a:ln/>
        </p:spPr>
      </p:sp>
      <p:sp>
        <p:nvSpPr>
          <p:cNvPr id="31949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F4EFB98-2237-5B43-B237-B138495C5B5F}" type="slidenum">
              <a:rPr lang="en-US" sz="800" b="0"/>
              <a:pPr/>
              <a:t>110</a:t>
            </a:fld>
            <a:endParaRPr lang="en-US" sz="800" b="0"/>
          </a:p>
        </p:txBody>
      </p:sp>
      <p:sp>
        <p:nvSpPr>
          <p:cNvPr id="320515" name="Rectangle 2"/>
          <p:cNvSpPr>
            <a:spLocks noGrp="1" noRot="1" noChangeAspect="1" noChangeArrowheads="1" noTextEdit="1"/>
          </p:cNvSpPr>
          <p:nvPr>
            <p:ph type="sldImg"/>
          </p:nvPr>
        </p:nvSpPr>
        <p:spPr>
          <a:xfrm>
            <a:off x="1282700" y="573088"/>
            <a:ext cx="4457700" cy="3343275"/>
          </a:xfrm>
          <a:ln/>
        </p:spPr>
      </p:sp>
      <p:sp>
        <p:nvSpPr>
          <p:cNvPr id="32051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58" tIns="45778" rIns="91558" bIns="45778"/>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532AAAF-5170-0541-A8B6-1A35020EDA80}" type="slidenum">
              <a:rPr lang="en-US" sz="800" b="0"/>
              <a:pPr/>
              <a:t>111</a:t>
            </a:fld>
            <a:endParaRPr lang="en-US" sz="800" b="0"/>
          </a:p>
        </p:txBody>
      </p:sp>
      <p:sp>
        <p:nvSpPr>
          <p:cNvPr id="321539" name="Rectangle 2"/>
          <p:cNvSpPr>
            <a:spLocks noGrp="1" noRot="1" noChangeAspect="1" noChangeArrowheads="1" noTextEdit="1"/>
          </p:cNvSpPr>
          <p:nvPr>
            <p:ph type="sldImg"/>
          </p:nvPr>
        </p:nvSpPr>
        <p:spPr>
          <a:xfrm>
            <a:off x="1282700" y="573088"/>
            <a:ext cx="4457700" cy="3343275"/>
          </a:xfrm>
          <a:ln/>
        </p:spPr>
      </p:sp>
      <p:sp>
        <p:nvSpPr>
          <p:cNvPr id="32154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799DFFF-B625-C44A-AD09-347DA3B98D29}" type="slidenum">
              <a:rPr lang="en-US" sz="800" b="0"/>
              <a:pPr/>
              <a:t>112</a:t>
            </a:fld>
            <a:endParaRPr lang="en-US" sz="800" b="0"/>
          </a:p>
        </p:txBody>
      </p:sp>
      <p:sp>
        <p:nvSpPr>
          <p:cNvPr id="322563" name="Rectangle 2"/>
          <p:cNvSpPr>
            <a:spLocks noGrp="1" noRot="1" noChangeAspect="1" noChangeArrowheads="1" noTextEdit="1"/>
          </p:cNvSpPr>
          <p:nvPr>
            <p:ph type="sldImg"/>
          </p:nvPr>
        </p:nvSpPr>
        <p:spPr>
          <a:xfrm>
            <a:off x="1282700" y="573088"/>
            <a:ext cx="4457700" cy="3343275"/>
          </a:xfrm>
          <a:ln/>
        </p:spPr>
      </p:sp>
      <p:sp>
        <p:nvSpPr>
          <p:cNvPr id="32256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21ECE43-74F0-9646-AF69-B84E69F46984}" type="slidenum">
              <a:rPr lang="en-US" sz="800" b="0"/>
              <a:pPr/>
              <a:t>25</a:t>
            </a:fld>
            <a:endParaRPr lang="en-US" sz="800" b="0"/>
          </a:p>
        </p:txBody>
      </p:sp>
      <p:sp>
        <p:nvSpPr>
          <p:cNvPr id="283651" name="Rectangle 2"/>
          <p:cNvSpPr>
            <a:spLocks noGrp="1" noRot="1" noChangeAspect="1" noChangeArrowheads="1" noTextEdit="1"/>
          </p:cNvSpPr>
          <p:nvPr>
            <p:ph type="sldImg"/>
          </p:nvPr>
        </p:nvSpPr>
        <p:spPr>
          <a:xfrm>
            <a:off x="1282700" y="573088"/>
            <a:ext cx="4457700" cy="3343275"/>
          </a:xfrm>
          <a:ln/>
        </p:spPr>
      </p:sp>
      <p:sp>
        <p:nvSpPr>
          <p:cNvPr id="28365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2EC3CD9-8123-504D-8A77-31D5715D30D7}" type="slidenum">
              <a:rPr lang="en-US" sz="800" b="0"/>
              <a:pPr/>
              <a:t>113</a:t>
            </a:fld>
            <a:endParaRPr lang="en-US" sz="800" b="0"/>
          </a:p>
        </p:txBody>
      </p:sp>
      <p:sp>
        <p:nvSpPr>
          <p:cNvPr id="323587" name="Rectangle 2"/>
          <p:cNvSpPr>
            <a:spLocks noGrp="1" noRot="1" noChangeAspect="1" noChangeArrowheads="1" noTextEdit="1"/>
          </p:cNvSpPr>
          <p:nvPr>
            <p:ph type="sldImg"/>
          </p:nvPr>
        </p:nvSpPr>
        <p:spPr>
          <a:xfrm>
            <a:off x="1282700" y="573088"/>
            <a:ext cx="4457700" cy="3343275"/>
          </a:xfrm>
          <a:ln/>
        </p:spPr>
      </p:sp>
      <p:sp>
        <p:nvSpPr>
          <p:cNvPr id="32358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36051E35-4A1F-C14B-B7F5-AE1AEB09A45D}" type="slidenum">
              <a:rPr lang="en-US" sz="800" b="0"/>
              <a:pPr/>
              <a:t>114</a:t>
            </a:fld>
            <a:endParaRPr lang="en-US" sz="800" b="0"/>
          </a:p>
        </p:txBody>
      </p:sp>
      <p:sp>
        <p:nvSpPr>
          <p:cNvPr id="324611" name="Rectangle 2"/>
          <p:cNvSpPr>
            <a:spLocks noGrp="1" noRot="1" noChangeAspect="1" noChangeArrowheads="1" noTextEdit="1"/>
          </p:cNvSpPr>
          <p:nvPr>
            <p:ph type="sldImg"/>
          </p:nvPr>
        </p:nvSpPr>
        <p:spPr>
          <a:xfrm>
            <a:off x="1282700" y="573088"/>
            <a:ext cx="4457700" cy="3343275"/>
          </a:xfrm>
          <a:ln/>
        </p:spPr>
      </p:sp>
      <p:sp>
        <p:nvSpPr>
          <p:cNvPr id="32461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3A089DB-3206-0B46-B35E-99B0C384BF40}" type="slidenum">
              <a:rPr lang="en-US" sz="800" b="0"/>
              <a:pPr/>
              <a:t>115</a:t>
            </a:fld>
            <a:endParaRPr lang="en-US" sz="800" b="0"/>
          </a:p>
        </p:txBody>
      </p:sp>
      <p:sp>
        <p:nvSpPr>
          <p:cNvPr id="325635" name="Rectangle 2"/>
          <p:cNvSpPr>
            <a:spLocks noGrp="1" noRot="1" noChangeAspect="1" noChangeArrowheads="1" noTextEdit="1"/>
          </p:cNvSpPr>
          <p:nvPr>
            <p:ph type="sldImg"/>
          </p:nvPr>
        </p:nvSpPr>
        <p:spPr>
          <a:xfrm>
            <a:off x="1282700" y="573088"/>
            <a:ext cx="4457700" cy="3343275"/>
          </a:xfrm>
          <a:ln/>
        </p:spPr>
      </p:sp>
      <p:sp>
        <p:nvSpPr>
          <p:cNvPr id="325636"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82EAED60-8774-EA41-AD53-9F50F93A72C9}" type="slidenum">
              <a:rPr lang="en-US" sz="800" b="0"/>
              <a:pPr/>
              <a:t>116</a:t>
            </a:fld>
            <a:endParaRPr lang="en-US" sz="800" b="0"/>
          </a:p>
        </p:txBody>
      </p:sp>
      <p:sp>
        <p:nvSpPr>
          <p:cNvPr id="326659" name="Rectangle 2"/>
          <p:cNvSpPr>
            <a:spLocks noGrp="1" noRot="1" noChangeAspect="1" noChangeArrowheads="1" noTextEdit="1"/>
          </p:cNvSpPr>
          <p:nvPr>
            <p:ph type="sldImg"/>
          </p:nvPr>
        </p:nvSpPr>
        <p:spPr>
          <a:xfrm>
            <a:off x="1282700" y="573088"/>
            <a:ext cx="4457700" cy="3343275"/>
          </a:xfrm>
          <a:ln/>
        </p:spPr>
      </p:sp>
      <p:sp>
        <p:nvSpPr>
          <p:cNvPr id="326660"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159E6B2-3125-BE46-A139-72A061862587}" type="slidenum">
              <a:rPr lang="en-US" sz="800" b="0"/>
              <a:pPr/>
              <a:t>117</a:t>
            </a:fld>
            <a:endParaRPr lang="en-US" sz="800" b="0"/>
          </a:p>
        </p:txBody>
      </p:sp>
      <p:sp>
        <p:nvSpPr>
          <p:cNvPr id="327683" name="Rectangle 2"/>
          <p:cNvSpPr>
            <a:spLocks noGrp="1" noRot="1" noChangeAspect="1" noChangeArrowheads="1" noTextEdit="1"/>
          </p:cNvSpPr>
          <p:nvPr>
            <p:ph type="sldImg"/>
          </p:nvPr>
        </p:nvSpPr>
        <p:spPr>
          <a:xfrm>
            <a:off x="1282700" y="573088"/>
            <a:ext cx="4457700" cy="3343275"/>
          </a:xfrm>
          <a:ln/>
        </p:spPr>
      </p:sp>
      <p:sp>
        <p:nvSpPr>
          <p:cNvPr id="327684"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D8F5785-AB0B-3E40-83A5-CFF227245332}" type="slidenum">
              <a:rPr lang="en-US" sz="800" b="0"/>
              <a:pPr/>
              <a:t>118</a:t>
            </a:fld>
            <a:endParaRPr lang="en-US" sz="800" b="0"/>
          </a:p>
        </p:txBody>
      </p:sp>
      <p:sp>
        <p:nvSpPr>
          <p:cNvPr id="328707" name="Rectangle 2"/>
          <p:cNvSpPr>
            <a:spLocks noGrp="1" noRot="1" noChangeAspect="1" noChangeArrowheads="1" noTextEdit="1"/>
          </p:cNvSpPr>
          <p:nvPr>
            <p:ph type="sldImg"/>
          </p:nvPr>
        </p:nvSpPr>
        <p:spPr>
          <a:xfrm>
            <a:off x="1282700" y="573088"/>
            <a:ext cx="4457700" cy="3343275"/>
          </a:xfrm>
          <a:ln/>
        </p:spPr>
      </p:sp>
      <p:sp>
        <p:nvSpPr>
          <p:cNvPr id="328708"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07A4984-306E-8F4B-9ECF-0C5210DA2189}" type="slidenum">
              <a:rPr lang="en-US" sz="800" b="0"/>
              <a:pPr/>
              <a:t>128</a:t>
            </a:fld>
            <a:endParaRPr lang="en-US" sz="800" b="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15F671F-8337-5648-A7B2-55E0A8DFD278}" type="slidenum">
              <a:rPr lang="en-US" sz="800" b="0"/>
              <a:pPr/>
              <a:t>133</a:t>
            </a:fld>
            <a:endParaRPr lang="en-US" sz="800" b="0"/>
          </a:p>
        </p:txBody>
      </p:sp>
      <p:sp>
        <p:nvSpPr>
          <p:cNvPr id="330755" name="Rectangle 2"/>
          <p:cNvSpPr>
            <a:spLocks noGrp="1" noRot="1" noChangeAspect="1" noChangeArrowheads="1" noTextEdit="1"/>
          </p:cNvSpPr>
          <p:nvPr>
            <p:ph type="sldImg"/>
          </p:nvPr>
        </p:nvSpPr>
        <p:spPr>
          <a:xfrm>
            <a:off x="903288" y="247650"/>
            <a:ext cx="5405437" cy="4052888"/>
          </a:xfrm>
          <a:ln/>
        </p:spPr>
      </p:sp>
      <p:sp>
        <p:nvSpPr>
          <p:cNvPr id="33075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695409DF-0453-3C42-B9DE-D10C74D01733}" type="slidenum">
              <a:rPr lang="en-US" sz="800" b="0"/>
              <a:pPr/>
              <a:t>136</a:t>
            </a:fld>
            <a:endParaRPr lang="en-US" sz="800" b="0"/>
          </a:p>
        </p:txBody>
      </p:sp>
      <p:sp>
        <p:nvSpPr>
          <p:cNvPr id="331779" name="Rectangle 2"/>
          <p:cNvSpPr>
            <a:spLocks noGrp="1" noRot="1" noChangeAspect="1" noChangeArrowheads="1" noTextEdit="1"/>
          </p:cNvSpPr>
          <p:nvPr>
            <p:ph type="sldImg"/>
          </p:nvPr>
        </p:nvSpPr>
        <p:spPr>
          <a:xfrm>
            <a:off x="903288" y="247650"/>
            <a:ext cx="5405437" cy="4052888"/>
          </a:xfrm>
          <a:ln/>
        </p:spPr>
      </p:sp>
      <p:sp>
        <p:nvSpPr>
          <p:cNvPr id="33178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9BEFAF4-D378-684D-ABFD-A3FD98A4D579}" type="slidenum">
              <a:rPr lang="en-US" sz="800" b="0"/>
              <a:pPr/>
              <a:t>137</a:t>
            </a:fld>
            <a:endParaRPr lang="en-US" sz="800" b="0"/>
          </a:p>
        </p:txBody>
      </p:sp>
      <p:sp>
        <p:nvSpPr>
          <p:cNvPr id="332803" name="Rectangle 2"/>
          <p:cNvSpPr>
            <a:spLocks noGrp="1" noRot="1" noChangeAspect="1" noChangeArrowheads="1" noTextEdit="1"/>
          </p:cNvSpPr>
          <p:nvPr>
            <p:ph type="sldImg"/>
          </p:nvPr>
        </p:nvSpPr>
        <p:spPr>
          <a:xfrm>
            <a:off x="903288" y="247650"/>
            <a:ext cx="5405437" cy="4052888"/>
          </a:xfrm>
          <a:ln/>
        </p:spPr>
      </p:sp>
      <p:sp>
        <p:nvSpPr>
          <p:cNvPr id="332804"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1FBB47B-BAAA-1141-B4B4-E4A569F5E13B}" type="slidenum">
              <a:rPr lang="en-US" sz="800" b="0"/>
              <a:pPr/>
              <a:t>26</a:t>
            </a:fld>
            <a:endParaRPr lang="en-US" sz="800" b="0"/>
          </a:p>
        </p:txBody>
      </p:sp>
      <p:sp>
        <p:nvSpPr>
          <p:cNvPr id="284675" name="Rectangle 2"/>
          <p:cNvSpPr>
            <a:spLocks noGrp="1" noRot="1" noChangeAspect="1" noChangeArrowheads="1" noTextEdit="1"/>
          </p:cNvSpPr>
          <p:nvPr>
            <p:ph type="sldImg"/>
          </p:nvPr>
        </p:nvSpPr>
        <p:spPr>
          <a:xfrm>
            <a:off x="844550" y="249238"/>
            <a:ext cx="5430838" cy="4073525"/>
          </a:xfrm>
          <a:ln/>
        </p:spPr>
      </p:sp>
      <p:sp>
        <p:nvSpPr>
          <p:cNvPr id="284676" name="Rectangle 3"/>
          <p:cNvSpPr>
            <a:spLocks noGrp="1" noChangeArrowheads="1"/>
          </p:cNvSpPr>
          <p:nvPr>
            <p:ph type="body" idx="1"/>
          </p:nvPr>
        </p:nvSpPr>
        <p:spPr>
          <a:xfrm>
            <a:off x="844550" y="4656138"/>
            <a:ext cx="550227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7" tIns="46618" rIns="93237" bIns="46618"/>
          <a:lstStyle/>
          <a:p>
            <a:pPr marL="0" indent="0" defTabSz="949325"/>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0AC435C-D4E9-EB43-97A2-D3ADE1B15A8A}" type="slidenum">
              <a:rPr lang="en-US" sz="800" b="0"/>
              <a:pPr/>
              <a:t>138</a:t>
            </a:fld>
            <a:endParaRPr lang="en-US" sz="800" b="0"/>
          </a:p>
        </p:txBody>
      </p:sp>
      <p:sp>
        <p:nvSpPr>
          <p:cNvPr id="333827" name="Rectangle 2"/>
          <p:cNvSpPr>
            <a:spLocks noGrp="1" noRot="1" noChangeAspect="1" noChangeArrowheads="1" noTextEdit="1"/>
          </p:cNvSpPr>
          <p:nvPr>
            <p:ph type="sldImg"/>
          </p:nvPr>
        </p:nvSpPr>
        <p:spPr>
          <a:xfrm>
            <a:off x="903288" y="247650"/>
            <a:ext cx="5405437" cy="4052888"/>
          </a:xfrm>
          <a:ln/>
        </p:spPr>
      </p:sp>
      <p:sp>
        <p:nvSpPr>
          <p:cNvPr id="333828"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D648CFD-575E-9145-8235-C339255F9873}" type="slidenum">
              <a:rPr lang="en-US" sz="800" b="0"/>
              <a:pPr/>
              <a:t>139</a:t>
            </a:fld>
            <a:endParaRPr lang="en-US" sz="800" b="0"/>
          </a:p>
        </p:txBody>
      </p:sp>
      <p:sp>
        <p:nvSpPr>
          <p:cNvPr id="334851" name="Rectangle 2"/>
          <p:cNvSpPr>
            <a:spLocks noGrp="1" noRot="1" noChangeAspect="1" noChangeArrowheads="1" noTextEdit="1"/>
          </p:cNvSpPr>
          <p:nvPr>
            <p:ph type="sldImg"/>
          </p:nvPr>
        </p:nvSpPr>
        <p:spPr>
          <a:xfrm>
            <a:off x="903288" y="247650"/>
            <a:ext cx="5405437" cy="4052888"/>
          </a:xfrm>
          <a:ln/>
        </p:spPr>
      </p:sp>
      <p:sp>
        <p:nvSpPr>
          <p:cNvPr id="33485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Configuring Connection Settings</a:t>
            </a:r>
            <a:endParaRPr lang="en-US"/>
          </a:p>
          <a:p>
            <a:r>
              <a:rPr lang="en-US"/>
              <a:t>The diagram</a:t>
            </a:r>
            <a:r>
              <a:rPr lang="en-US" b="1"/>
              <a:t> </a:t>
            </a:r>
            <a:r>
              <a:rPr lang="en-US"/>
              <a:t>shows the first task in the step-by-step setup, configuring connection settings:</a:t>
            </a:r>
          </a:p>
          <a:p>
            <a:r>
              <a:rPr lang="en-US"/>
              <a:t>Choose the outside interface that will be used for traffic going to the IPsec peer over the untrusted network.</a:t>
            </a:r>
          </a:p>
          <a:p>
            <a:r>
              <a:rPr lang="en-US"/>
              <a:t>Specify the IP address of the peer. This is the reachable next-hop address and not the address of the internal LAN interface.</a:t>
            </a:r>
          </a:p>
          <a:p>
            <a:r>
              <a:rPr lang="en-US"/>
              <a:t>Choose the authentication method (either </a:t>
            </a:r>
            <a:r>
              <a:rPr lang="en-US" b="1"/>
              <a:t>Pre-shared keys</a:t>
            </a:r>
            <a:r>
              <a:rPr lang="en-US"/>
              <a:t> or </a:t>
            </a:r>
            <a:r>
              <a:rPr lang="en-US" b="1"/>
              <a:t>Digital Certificates</a:t>
            </a:r>
            <a:r>
              <a:rPr lang="en-US"/>
              <a:t>) and specify the credentials. Use long and random pre-shared keys to prevent brute-force and dictionary attacks against IKE.</a:t>
            </a:r>
          </a:p>
          <a:p>
            <a:r>
              <a:rPr lang="en-US"/>
              <a:t>Click the </a:t>
            </a:r>
            <a:r>
              <a:rPr lang="en-US" b="1"/>
              <a:t>Next</a:t>
            </a:r>
            <a:r>
              <a:rPr lang="en-US"/>
              <a:t> button to proceed to the next task.</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8DBD944-6306-3E48-AAB2-ABDFFE3BBB15}" type="slidenum">
              <a:rPr lang="en-US" sz="800" b="0"/>
              <a:pPr/>
              <a:t>140</a:t>
            </a:fld>
            <a:endParaRPr lang="en-US" sz="800" b="0"/>
          </a:p>
        </p:txBody>
      </p:sp>
      <p:sp>
        <p:nvSpPr>
          <p:cNvPr id="335875" name="Rectangle 2"/>
          <p:cNvSpPr>
            <a:spLocks noGrp="1" noRot="1" noChangeAspect="1" noChangeArrowheads="1" noTextEdit="1"/>
          </p:cNvSpPr>
          <p:nvPr>
            <p:ph type="sldImg"/>
          </p:nvPr>
        </p:nvSpPr>
        <p:spPr>
          <a:xfrm>
            <a:off x="903288" y="247650"/>
            <a:ext cx="5405437" cy="4052888"/>
          </a:xfrm>
          <a:ln/>
        </p:spPr>
      </p:sp>
      <p:sp>
        <p:nvSpPr>
          <p:cNvPr id="33587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Configuring IKE Proposals</a:t>
            </a:r>
            <a:endParaRPr lang="en-US" dirty="0"/>
          </a:p>
          <a:p>
            <a:r>
              <a:rPr lang="en-US" dirty="0"/>
              <a:t>The second task in the step-by-step setup is to configure IKE proposals using the screen shown:</a:t>
            </a:r>
          </a:p>
          <a:p>
            <a:r>
              <a:rPr lang="en-US" dirty="0" err="1" smtClean="0"/>
              <a:t>CCP</a:t>
            </a:r>
            <a:r>
              <a:rPr lang="en-US" dirty="0" smtClean="0"/>
              <a:t> </a:t>
            </a:r>
            <a:r>
              <a:rPr lang="en-US" dirty="0"/>
              <a:t>predefines a default IKE proposal. You can use this IKE proposal (and skip Step 2) or add new proposals.</a:t>
            </a:r>
          </a:p>
          <a:p>
            <a:r>
              <a:rPr lang="en-US" dirty="0"/>
              <a:t>If you want to use a custom IKE proposal, create one by clicking the </a:t>
            </a:r>
            <a:r>
              <a:rPr lang="en-US" b="1" dirty="0"/>
              <a:t>Add</a:t>
            </a:r>
            <a:r>
              <a:rPr lang="en-US" dirty="0"/>
              <a:t> button and specifying the required parameters:</a:t>
            </a:r>
          </a:p>
          <a:p>
            <a:r>
              <a:rPr lang="en-US" dirty="0"/>
              <a:t>IKE proposal priority</a:t>
            </a:r>
          </a:p>
          <a:p>
            <a:r>
              <a:rPr lang="en-US" dirty="0"/>
              <a:t>Encryption algorithm</a:t>
            </a:r>
          </a:p>
          <a:p>
            <a:r>
              <a:rPr lang="en-US" dirty="0" err="1"/>
              <a:t>HMAC</a:t>
            </a:r>
            <a:endParaRPr lang="en-US" dirty="0"/>
          </a:p>
          <a:p>
            <a:r>
              <a:rPr lang="en-US" dirty="0"/>
              <a:t>IKE authentication method</a:t>
            </a:r>
          </a:p>
          <a:p>
            <a:r>
              <a:rPr lang="en-US" dirty="0"/>
              <a:t>DH group</a:t>
            </a:r>
          </a:p>
          <a:p>
            <a:r>
              <a:rPr lang="en-US" dirty="0"/>
              <a:t>IKE lifetime</a:t>
            </a:r>
          </a:p>
          <a:p>
            <a:r>
              <a:rPr lang="en-US" dirty="0"/>
              <a:t>When you finish adding IKE policies, click the </a:t>
            </a:r>
            <a:r>
              <a:rPr lang="en-US" b="1" dirty="0"/>
              <a:t>Next</a:t>
            </a:r>
            <a:r>
              <a:rPr lang="en-US" dirty="0"/>
              <a:t> button to proceed to the next task.</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1CA903D-EB03-F24E-8ED1-0D2899E4BF99}" type="slidenum">
              <a:rPr lang="en-US" sz="800" b="0"/>
              <a:pPr/>
              <a:t>141</a:t>
            </a:fld>
            <a:endParaRPr lang="en-US" sz="800" b="0"/>
          </a:p>
        </p:txBody>
      </p:sp>
      <p:sp>
        <p:nvSpPr>
          <p:cNvPr id="336899" name="Rectangle 2"/>
          <p:cNvSpPr>
            <a:spLocks noGrp="1" noRot="1" noChangeAspect="1" noChangeArrowheads="1" noTextEdit="1"/>
          </p:cNvSpPr>
          <p:nvPr>
            <p:ph type="sldImg"/>
          </p:nvPr>
        </p:nvSpPr>
        <p:spPr>
          <a:xfrm>
            <a:off x="903288" y="247650"/>
            <a:ext cx="5405437" cy="4052888"/>
          </a:xfrm>
          <a:ln/>
        </p:spPr>
      </p:sp>
      <p:sp>
        <p:nvSpPr>
          <p:cNvPr id="33690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Configuring the Transform Set</a:t>
            </a:r>
            <a:endParaRPr lang="en-US" dirty="0"/>
          </a:p>
          <a:p>
            <a:r>
              <a:rPr lang="en-US" dirty="0"/>
              <a:t>The third task in the step-by-step setup is configuring a transform set using the screen shown:</a:t>
            </a:r>
          </a:p>
          <a:p>
            <a:r>
              <a:rPr lang="en-US" dirty="0"/>
              <a:t>There is a default IPsec transform set that is predefined by </a:t>
            </a:r>
            <a:r>
              <a:rPr lang="en-US" dirty="0" err="1" smtClean="0"/>
              <a:t>CCP</a:t>
            </a:r>
            <a:r>
              <a:rPr lang="en-US" dirty="0" smtClean="0"/>
              <a:t>. </a:t>
            </a:r>
            <a:r>
              <a:rPr lang="en-US" dirty="0"/>
              <a:t>You can use this transform set (and skip Step 2) or add new transform sets.</a:t>
            </a:r>
          </a:p>
          <a:p>
            <a:r>
              <a:rPr lang="en-US" dirty="0"/>
              <a:t>If you want to use a custom IPsec transform set, create one by clicking the </a:t>
            </a:r>
            <a:r>
              <a:rPr lang="en-US" b="1" dirty="0"/>
              <a:t>Add</a:t>
            </a:r>
            <a:r>
              <a:rPr lang="en-US" dirty="0"/>
              <a:t> button and specifying these parameters:</a:t>
            </a:r>
          </a:p>
          <a:p>
            <a:r>
              <a:rPr lang="en-US" dirty="0"/>
              <a:t>Transform set name</a:t>
            </a:r>
          </a:p>
          <a:p>
            <a:r>
              <a:rPr lang="en-US" dirty="0"/>
              <a:t>Encryption algorithm</a:t>
            </a:r>
          </a:p>
          <a:p>
            <a:r>
              <a:rPr lang="en-US" dirty="0" err="1"/>
              <a:t>HMAC</a:t>
            </a:r>
            <a:endParaRPr lang="en-US" dirty="0"/>
          </a:p>
          <a:p>
            <a:r>
              <a:rPr lang="en-US" dirty="0"/>
              <a:t>Mode of operation</a:t>
            </a:r>
          </a:p>
          <a:p>
            <a:r>
              <a:rPr lang="en-US" dirty="0"/>
              <a:t>Optional compression</a:t>
            </a:r>
          </a:p>
          <a:p>
            <a:r>
              <a:rPr lang="en-US" dirty="0"/>
              <a:t>When finished, click the </a:t>
            </a:r>
            <a:r>
              <a:rPr lang="en-US" b="1" dirty="0"/>
              <a:t>Next</a:t>
            </a:r>
            <a:r>
              <a:rPr lang="en-US" dirty="0"/>
              <a:t> button to proceed to the next task.</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638A3AE7-3D41-9B45-9B1E-8D56FF345F2F}" type="slidenum">
              <a:rPr lang="en-US" sz="800" b="0"/>
              <a:pPr/>
              <a:t>142</a:t>
            </a:fld>
            <a:endParaRPr lang="en-US" sz="800" b="0"/>
          </a:p>
        </p:txBody>
      </p:sp>
      <p:sp>
        <p:nvSpPr>
          <p:cNvPr id="337923" name="Rectangle 2"/>
          <p:cNvSpPr>
            <a:spLocks noGrp="1" noRot="1" noChangeAspect="1" noChangeArrowheads="1" noTextEdit="1"/>
          </p:cNvSpPr>
          <p:nvPr>
            <p:ph type="sldImg"/>
          </p:nvPr>
        </p:nvSpPr>
        <p:spPr>
          <a:xfrm>
            <a:off x="903288" y="247650"/>
            <a:ext cx="5405437" cy="4052888"/>
          </a:xfrm>
          <a:ln/>
        </p:spPr>
      </p:sp>
      <p:sp>
        <p:nvSpPr>
          <p:cNvPr id="337924"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Identifying the Traffic to Protect</a:t>
            </a:r>
            <a:endParaRPr lang="en-US"/>
          </a:p>
          <a:p>
            <a:r>
              <a:rPr lang="en-US"/>
              <a:t>There are two options available to define the traffic that you want to protect. You can use the simple mode, allowing protection of traffic between one pair of IP subnets, or you can use an ACL.</a:t>
            </a:r>
            <a:endParaRPr lang="en-US" b="1"/>
          </a:p>
          <a:p>
            <a:r>
              <a:rPr lang="en-US" b="1"/>
              <a:t>Option 1: Simple Mode (Single Source and Destination Subnet)</a:t>
            </a:r>
            <a:endParaRPr lang="en-US"/>
          </a:p>
          <a:p>
            <a:r>
              <a:rPr lang="en-US"/>
              <a:t>To protect traffic between a particular pair of IP subnets, follow these steps as shown</a:t>
            </a:r>
          </a:p>
          <a:p>
            <a:r>
              <a:rPr lang="en-US"/>
              <a:t>Click the </a:t>
            </a:r>
            <a:r>
              <a:rPr lang="en-US" b="1"/>
              <a:t>Protect all traffic between the following subnets</a:t>
            </a:r>
            <a:r>
              <a:rPr lang="en-US"/>
              <a:t> radio button.</a:t>
            </a:r>
          </a:p>
          <a:p>
            <a:r>
              <a:rPr lang="en-US"/>
              <a:t>Under </a:t>
            </a:r>
            <a:r>
              <a:rPr lang="en-US" b="1"/>
              <a:t>Local Network</a:t>
            </a:r>
            <a:r>
              <a:rPr lang="en-US"/>
              <a:t>, enter the IP address and subnet mask of the local network where IPsec traffic originates.</a:t>
            </a:r>
          </a:p>
          <a:p>
            <a:r>
              <a:rPr lang="en-US"/>
              <a:t>Under </a:t>
            </a:r>
            <a:r>
              <a:rPr lang="en-US" b="1"/>
              <a:t>Remote Network</a:t>
            </a:r>
            <a:r>
              <a:rPr lang="en-US"/>
              <a:t>, enter the IP address and subnet mask of the remote network where IPsec traffic is sent.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D40D77FC-1ACD-EF4D-A972-DC4119A914B1}" type="slidenum">
              <a:rPr lang="en-US" sz="800" b="0"/>
              <a:pPr/>
              <a:t>143</a:t>
            </a:fld>
            <a:endParaRPr lang="en-US" sz="800" b="0"/>
          </a:p>
        </p:txBody>
      </p:sp>
      <p:sp>
        <p:nvSpPr>
          <p:cNvPr id="338947" name="Rectangle 2"/>
          <p:cNvSpPr>
            <a:spLocks noGrp="1" noRot="1" noChangeAspect="1" noChangeArrowheads="1" noTextEdit="1"/>
          </p:cNvSpPr>
          <p:nvPr>
            <p:ph type="sldImg"/>
          </p:nvPr>
        </p:nvSpPr>
        <p:spPr>
          <a:xfrm>
            <a:off x="903288" y="247650"/>
            <a:ext cx="5405437" cy="4052888"/>
          </a:xfrm>
          <a:ln/>
        </p:spPr>
      </p:sp>
      <p:sp>
        <p:nvSpPr>
          <p:cNvPr id="338948"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t>Option 2: Using an ACL</a:t>
            </a:r>
            <a:endParaRPr lang="en-US" sz="1000"/>
          </a:p>
          <a:p>
            <a:r>
              <a:rPr lang="en-US" sz="1000"/>
              <a:t>Alternatively, you can use an ACL to define a more complex set of proxy identities to protect traffic, as shown:</a:t>
            </a:r>
          </a:p>
          <a:p>
            <a:r>
              <a:rPr lang="en-US" sz="1000"/>
              <a:t>To specify an IPsec rule that defines the traffic types to protect, follow these steps:</a:t>
            </a:r>
          </a:p>
          <a:p>
            <a:r>
              <a:rPr lang="en-US" sz="1000"/>
              <a:t>Click the </a:t>
            </a:r>
            <a:r>
              <a:rPr lang="en-US" sz="1000" b="1"/>
              <a:t>Create/Select an access-list for IPsec traffic</a:t>
            </a:r>
            <a:r>
              <a:rPr lang="en-US" sz="1000"/>
              <a:t> radio button.</a:t>
            </a:r>
          </a:p>
          <a:p>
            <a:r>
              <a:rPr lang="en-US" sz="1000"/>
              <a:t>Click the </a:t>
            </a:r>
            <a:r>
              <a:rPr lang="en-US" sz="1000" b="1"/>
              <a:t>...</a:t>
            </a:r>
            <a:r>
              <a:rPr lang="en-US" sz="1000"/>
              <a:t> button on the right side of the ACL field to choose an existing ACL or create a new one.</a:t>
            </a:r>
          </a:p>
          <a:p>
            <a:r>
              <a:rPr lang="en-US" sz="1000"/>
              <a:t>If the ACL that you want to use already exists, choose </a:t>
            </a:r>
            <a:r>
              <a:rPr lang="en-US" sz="1000" b="1"/>
              <a:t>Select an existing rule (ACL)</a:t>
            </a:r>
            <a:r>
              <a:rPr lang="en-US" sz="1000"/>
              <a:t> option. If you want to create a new ACL, choose the </a:t>
            </a:r>
            <a:r>
              <a:rPr lang="en-US" sz="1000" b="1"/>
              <a:t>Create a new rule (ACL) and select</a:t>
            </a:r>
            <a:r>
              <a:rPr lang="en-US" sz="1000"/>
              <a:t> option.</a:t>
            </a:r>
          </a:p>
          <a:p>
            <a:r>
              <a:rPr lang="en-US" sz="1000"/>
              <a:t>When creating a new ACL to define traffic that needs protection, use the </a:t>
            </a:r>
            <a:r>
              <a:rPr lang="en-US" sz="1000" b="1"/>
              <a:t>Add a Rule</a:t>
            </a:r>
            <a:r>
              <a:rPr lang="en-US" sz="1000"/>
              <a:t> window shown above and follow these steps:</a:t>
            </a:r>
          </a:p>
          <a:p>
            <a:r>
              <a:rPr lang="en-US" sz="1000"/>
              <a:t>Give the access rule a name and description in the appropriate fields.</a:t>
            </a:r>
          </a:p>
          <a:p>
            <a:r>
              <a:rPr lang="en-US" sz="1000"/>
              <a:t>Click the </a:t>
            </a:r>
            <a:r>
              <a:rPr lang="en-US" sz="1000" b="1"/>
              <a:t>Add</a:t>
            </a:r>
            <a:r>
              <a:rPr lang="en-US" sz="1000"/>
              <a:t> button to start adding rule entries. The </a:t>
            </a:r>
            <a:r>
              <a:rPr lang="en-US" sz="1000" b="1"/>
              <a:t>Add an Extended Rule Entry</a:t>
            </a:r>
            <a:r>
              <a:rPr lang="en-US" sz="1000"/>
              <a:t> window appears.</a:t>
            </a:r>
          </a:p>
          <a:p>
            <a:r>
              <a:rPr lang="en-US" sz="1000"/>
              <a:t>The next slide shows the screen you will use to configure a new rule entry:</a:t>
            </a:r>
          </a:p>
          <a:p>
            <a:r>
              <a:rPr lang="en-US" sz="1000"/>
              <a:t>Under </a:t>
            </a:r>
            <a:r>
              <a:rPr lang="en-US" sz="1000" b="1"/>
              <a:t>Action</a:t>
            </a:r>
            <a:r>
              <a:rPr lang="en-US" sz="1000"/>
              <a:t>, select an action from the drop-down menu and write a description of the rule entry in the </a:t>
            </a:r>
            <a:r>
              <a:rPr lang="en-US" sz="1000" b="1"/>
              <a:t>Description</a:t>
            </a:r>
            <a:r>
              <a:rPr lang="en-US" sz="1000"/>
              <a:t> field.</a:t>
            </a:r>
          </a:p>
          <a:p>
            <a:r>
              <a:rPr lang="en-US" sz="1000"/>
              <a:t>Each rule entry defines one pair of source and destination addresses or networks. Enter the type, IP address, and wildcard mask for each network under the </a:t>
            </a:r>
            <a:r>
              <a:rPr lang="en-US" sz="1000" b="1"/>
              <a:t>Source Host/Network </a:t>
            </a:r>
            <a:r>
              <a:rPr lang="en-US" sz="1000"/>
              <a:t>and</a:t>
            </a:r>
            <a:r>
              <a:rPr lang="en-US" sz="1000" b="1"/>
              <a:t> Destination Host/Network</a:t>
            </a:r>
            <a:r>
              <a:rPr lang="en-US" sz="1000"/>
              <a:t> sections.</a:t>
            </a:r>
          </a:p>
          <a:p>
            <a:r>
              <a:rPr lang="en-US" sz="1000"/>
              <a:t>You must use wildcard bits instead of subnet masks.</a:t>
            </a:r>
          </a:p>
          <a:p>
            <a:r>
              <a:rPr lang="en-US" sz="1000"/>
              <a:t>Optionally, you can provide protection for individual Open Systems Interconnection (OSI) Layer 4 protocols by selecting the required protocol radio button (TCP or UDP) and the required port numbers under </a:t>
            </a:r>
            <a:r>
              <a:rPr lang="en-US" sz="1000" b="1"/>
              <a:t>Protocol and Service</a:t>
            </a:r>
            <a:r>
              <a:rPr lang="en-US" sz="1000"/>
              <a:t>. If the rule applies to all IP traffic, leave the default radio button setting (IP).</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8329BDE3-FAD9-8B42-94FA-179C85BC8317}" type="slidenum">
              <a:rPr lang="en-US" sz="800" b="0"/>
              <a:pPr/>
              <a:t>144</a:t>
            </a:fld>
            <a:endParaRPr lang="en-US" sz="800" b="0"/>
          </a:p>
        </p:txBody>
      </p:sp>
      <p:sp>
        <p:nvSpPr>
          <p:cNvPr id="339971" name="Rectangle 2"/>
          <p:cNvSpPr>
            <a:spLocks noGrp="1" noRot="1" noChangeAspect="1" noChangeArrowheads="1" noTextEdit="1"/>
          </p:cNvSpPr>
          <p:nvPr>
            <p:ph type="sldImg"/>
          </p:nvPr>
        </p:nvSpPr>
        <p:spPr>
          <a:xfrm>
            <a:off x="903288" y="247650"/>
            <a:ext cx="5405437" cy="4052888"/>
          </a:xfrm>
          <a:ln/>
        </p:spPr>
      </p:sp>
      <p:sp>
        <p:nvSpPr>
          <p:cNvPr id="33997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9626DC5F-719B-7F4C-9A6E-3FA3C4A47388}" type="slidenum">
              <a:rPr lang="en-US" sz="800" b="0"/>
              <a:pPr/>
              <a:t>145</a:t>
            </a:fld>
            <a:endParaRPr lang="en-US" sz="800" b="0"/>
          </a:p>
        </p:txBody>
      </p:sp>
      <p:sp>
        <p:nvSpPr>
          <p:cNvPr id="340995" name="Rectangle 2"/>
          <p:cNvSpPr>
            <a:spLocks noGrp="1" noRot="1" noChangeAspect="1" noChangeArrowheads="1" noTextEdit="1"/>
          </p:cNvSpPr>
          <p:nvPr>
            <p:ph type="sldImg"/>
          </p:nvPr>
        </p:nvSpPr>
        <p:spPr>
          <a:xfrm>
            <a:off x="903288" y="247650"/>
            <a:ext cx="5405437" cy="4052888"/>
          </a:xfrm>
          <a:ln/>
        </p:spPr>
      </p:sp>
      <p:sp>
        <p:nvSpPr>
          <p:cNvPr id="34099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144520A-6647-A04A-A8FA-661A39601B94}" type="slidenum">
              <a:rPr lang="en-US" sz="800" b="0"/>
              <a:pPr/>
              <a:t>146</a:t>
            </a:fld>
            <a:endParaRPr lang="en-US" sz="800" b="0"/>
          </a:p>
        </p:txBody>
      </p:sp>
      <p:sp>
        <p:nvSpPr>
          <p:cNvPr id="342019" name="Rectangle 2"/>
          <p:cNvSpPr>
            <a:spLocks noGrp="1" noRot="1" noChangeAspect="1" noChangeArrowheads="1" noTextEdit="1"/>
          </p:cNvSpPr>
          <p:nvPr>
            <p:ph type="sldImg"/>
          </p:nvPr>
        </p:nvSpPr>
        <p:spPr>
          <a:xfrm>
            <a:off x="903288" y="247650"/>
            <a:ext cx="5405437" cy="4052888"/>
          </a:xfrm>
          <a:ln/>
        </p:spPr>
      </p:sp>
      <p:sp>
        <p:nvSpPr>
          <p:cNvPr id="34202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AFAE7F1-3506-9A46-9184-11332393B540}" type="slidenum">
              <a:rPr lang="en-US" sz="800" b="0"/>
              <a:pPr/>
              <a:t>147</a:t>
            </a:fld>
            <a:endParaRPr lang="en-US" sz="800" b="0"/>
          </a:p>
        </p:txBody>
      </p:sp>
      <p:sp>
        <p:nvSpPr>
          <p:cNvPr id="343043" name="Rectangle 2"/>
          <p:cNvSpPr>
            <a:spLocks noGrp="1" noRot="1" noChangeAspect="1" noChangeArrowheads="1" noTextEdit="1"/>
          </p:cNvSpPr>
          <p:nvPr>
            <p:ph type="sldImg"/>
          </p:nvPr>
        </p:nvSpPr>
        <p:spPr>
          <a:xfrm>
            <a:off x="903288" y="247650"/>
            <a:ext cx="5405437" cy="4052888"/>
          </a:xfrm>
          <a:ln/>
        </p:spPr>
      </p:sp>
      <p:sp>
        <p:nvSpPr>
          <p:cNvPr id="343044"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E4429B64-C871-4149-B9F0-C8A85617FC1D}" type="slidenum">
              <a:rPr lang="en-US" sz="800" b="0"/>
              <a:pPr/>
              <a:t>27</a:t>
            </a:fld>
            <a:endParaRPr lang="en-US" sz="800" b="0"/>
          </a:p>
        </p:txBody>
      </p:sp>
      <p:sp>
        <p:nvSpPr>
          <p:cNvPr id="285699" name="Rectangle 2"/>
          <p:cNvSpPr>
            <a:spLocks noGrp="1" noRot="1" noChangeAspect="1" noChangeArrowheads="1" noTextEdit="1"/>
          </p:cNvSpPr>
          <p:nvPr>
            <p:ph type="sldImg"/>
          </p:nvPr>
        </p:nvSpPr>
        <p:spPr>
          <a:xfrm>
            <a:off x="844550" y="249238"/>
            <a:ext cx="5430838" cy="4073525"/>
          </a:xfrm>
          <a:ln/>
        </p:spPr>
      </p:sp>
      <p:sp>
        <p:nvSpPr>
          <p:cNvPr id="285700" name="Rectangle 3"/>
          <p:cNvSpPr>
            <a:spLocks noGrp="1" noChangeArrowheads="1"/>
          </p:cNvSpPr>
          <p:nvPr>
            <p:ph type="body" idx="1"/>
          </p:nvPr>
        </p:nvSpPr>
        <p:spPr>
          <a:xfrm>
            <a:off x="844550" y="4656138"/>
            <a:ext cx="550227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7" tIns="46618" rIns="93237" bIns="46618"/>
          <a:lstStyle/>
          <a:p>
            <a:pPr marL="0" indent="0" defTabSz="949325"/>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AFAE7F1-3506-9A46-9184-11332393B540}" type="slidenum">
              <a:rPr lang="en-US" sz="800" b="0"/>
              <a:pPr/>
              <a:t>148</a:t>
            </a:fld>
            <a:endParaRPr lang="en-US" sz="800" b="0"/>
          </a:p>
        </p:txBody>
      </p:sp>
      <p:sp>
        <p:nvSpPr>
          <p:cNvPr id="343043" name="Rectangle 2"/>
          <p:cNvSpPr>
            <a:spLocks noGrp="1" noRot="1" noChangeAspect="1" noChangeArrowheads="1" noTextEdit="1"/>
          </p:cNvSpPr>
          <p:nvPr>
            <p:ph type="sldImg"/>
          </p:nvPr>
        </p:nvSpPr>
        <p:spPr>
          <a:xfrm>
            <a:off x="903288" y="247650"/>
            <a:ext cx="5405437" cy="4052888"/>
          </a:xfrm>
          <a:ln/>
        </p:spPr>
      </p:sp>
      <p:sp>
        <p:nvSpPr>
          <p:cNvPr id="343044"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7773B50-A732-194F-8DF9-5DE4752159AD}" type="slidenum">
              <a:rPr lang="en-US" sz="800" b="0"/>
              <a:pPr/>
              <a:t>149</a:t>
            </a:fld>
            <a:endParaRPr lang="en-US" sz="800" b="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8B995BE-4F81-0E44-B136-F68E27DE8CB3}" type="slidenum">
              <a:rPr lang="en-US" sz="800" b="0"/>
              <a:pPr/>
              <a:t>159</a:t>
            </a:fld>
            <a:endParaRPr lang="en-US" sz="800" b="0"/>
          </a:p>
        </p:txBody>
      </p:sp>
      <p:sp>
        <p:nvSpPr>
          <p:cNvPr id="346115" name="Rectangle 2"/>
          <p:cNvSpPr>
            <a:spLocks noGrp="1" noRot="1" noChangeAspect="1" noChangeArrowheads="1" noTextEdit="1"/>
          </p:cNvSpPr>
          <p:nvPr>
            <p:ph type="sldImg"/>
          </p:nvPr>
        </p:nvSpPr>
        <p:spPr>
          <a:xfrm>
            <a:off x="903288" y="247650"/>
            <a:ext cx="5405437" cy="4052888"/>
          </a:xfrm>
          <a:ln/>
        </p:spPr>
      </p:sp>
      <p:sp>
        <p:nvSpPr>
          <p:cNvPr id="34611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275940E-6EEC-134E-86B2-DF4CAF9C9BD1}" type="slidenum">
              <a:rPr lang="en-US" sz="800" b="0"/>
              <a:pPr/>
              <a:t>160</a:t>
            </a:fld>
            <a:endParaRPr lang="en-US" sz="800" b="0"/>
          </a:p>
        </p:txBody>
      </p:sp>
      <p:sp>
        <p:nvSpPr>
          <p:cNvPr id="347139" name="Rectangle 2"/>
          <p:cNvSpPr>
            <a:spLocks noGrp="1" noRot="1" noChangeAspect="1" noChangeArrowheads="1" noTextEdit="1"/>
          </p:cNvSpPr>
          <p:nvPr>
            <p:ph type="sldImg"/>
          </p:nvPr>
        </p:nvSpPr>
        <p:spPr>
          <a:xfrm>
            <a:off x="903288" y="247650"/>
            <a:ext cx="5405437" cy="4052888"/>
          </a:xfrm>
          <a:ln/>
        </p:spPr>
      </p:sp>
      <p:sp>
        <p:nvSpPr>
          <p:cNvPr id="34714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275940E-6EEC-134E-86B2-DF4CAF9C9BD1}" type="slidenum">
              <a:rPr lang="en-US" sz="800" b="0"/>
              <a:pPr/>
              <a:t>161</a:t>
            </a:fld>
            <a:endParaRPr lang="en-US" sz="800" b="0"/>
          </a:p>
        </p:txBody>
      </p:sp>
      <p:sp>
        <p:nvSpPr>
          <p:cNvPr id="347139" name="Rectangle 2"/>
          <p:cNvSpPr>
            <a:spLocks noGrp="1" noRot="1" noChangeAspect="1" noChangeArrowheads="1" noTextEdit="1"/>
          </p:cNvSpPr>
          <p:nvPr>
            <p:ph type="sldImg"/>
          </p:nvPr>
        </p:nvSpPr>
        <p:spPr>
          <a:xfrm>
            <a:off x="903288" y="247650"/>
            <a:ext cx="5405437" cy="4052888"/>
          </a:xfrm>
          <a:ln/>
        </p:spPr>
      </p:sp>
      <p:sp>
        <p:nvSpPr>
          <p:cNvPr id="34714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82D7136-DF56-3D48-9EF9-C7D26143670F}" type="slidenum">
              <a:rPr lang="en-US" sz="800" b="0"/>
              <a:pPr/>
              <a:t>162</a:t>
            </a:fld>
            <a:endParaRPr lang="en-US" sz="800" b="0"/>
          </a:p>
        </p:txBody>
      </p:sp>
      <p:sp>
        <p:nvSpPr>
          <p:cNvPr id="348163" name="Rectangle 2"/>
          <p:cNvSpPr>
            <a:spLocks noGrp="1" noRot="1" noChangeAspect="1" noChangeArrowheads="1" noTextEdit="1"/>
          </p:cNvSpPr>
          <p:nvPr>
            <p:ph type="sldImg"/>
          </p:nvPr>
        </p:nvSpPr>
        <p:spPr>
          <a:xfrm>
            <a:off x="903288" y="247650"/>
            <a:ext cx="5405437" cy="4052888"/>
          </a:xfrm>
          <a:ln/>
        </p:spPr>
      </p:sp>
      <p:sp>
        <p:nvSpPr>
          <p:cNvPr id="348164"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94F340B-3DB7-9D44-A987-9DDBED2A0B84}" type="slidenum">
              <a:rPr lang="en-US" sz="800" b="0"/>
              <a:pPr/>
              <a:t>163</a:t>
            </a:fld>
            <a:endParaRPr lang="en-US" sz="800" b="0"/>
          </a:p>
        </p:txBody>
      </p:sp>
      <p:sp>
        <p:nvSpPr>
          <p:cNvPr id="350211" name="Rectangle 2"/>
          <p:cNvSpPr>
            <a:spLocks noGrp="1" noRot="1" noChangeAspect="1" noChangeArrowheads="1" noTextEdit="1"/>
          </p:cNvSpPr>
          <p:nvPr>
            <p:ph type="sldImg"/>
          </p:nvPr>
        </p:nvSpPr>
        <p:spPr>
          <a:xfrm>
            <a:off x="903288" y="247650"/>
            <a:ext cx="5405437" cy="4052888"/>
          </a:xfrm>
          <a:ln/>
        </p:spPr>
      </p:sp>
      <p:sp>
        <p:nvSpPr>
          <p:cNvPr id="35021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94F340B-3DB7-9D44-A987-9DDBED2A0B84}" type="slidenum">
              <a:rPr lang="en-US" sz="800" b="0"/>
              <a:pPr/>
              <a:t>164</a:t>
            </a:fld>
            <a:endParaRPr lang="en-US" sz="800" b="0"/>
          </a:p>
        </p:txBody>
      </p:sp>
      <p:sp>
        <p:nvSpPr>
          <p:cNvPr id="350211" name="Rectangle 2"/>
          <p:cNvSpPr>
            <a:spLocks noGrp="1" noRot="1" noChangeAspect="1" noChangeArrowheads="1" noTextEdit="1"/>
          </p:cNvSpPr>
          <p:nvPr>
            <p:ph type="sldImg"/>
          </p:nvPr>
        </p:nvSpPr>
        <p:spPr>
          <a:xfrm>
            <a:off x="903288" y="247650"/>
            <a:ext cx="5405437" cy="4052888"/>
          </a:xfrm>
          <a:ln/>
        </p:spPr>
      </p:sp>
      <p:sp>
        <p:nvSpPr>
          <p:cNvPr id="35021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94F340B-3DB7-9D44-A987-9DDBED2A0B84}" type="slidenum">
              <a:rPr lang="en-US" sz="800" b="0"/>
              <a:pPr/>
              <a:t>165</a:t>
            </a:fld>
            <a:endParaRPr lang="en-US" sz="800" b="0"/>
          </a:p>
        </p:txBody>
      </p:sp>
      <p:sp>
        <p:nvSpPr>
          <p:cNvPr id="350211" name="Rectangle 2"/>
          <p:cNvSpPr>
            <a:spLocks noGrp="1" noRot="1" noChangeAspect="1" noChangeArrowheads="1" noTextEdit="1"/>
          </p:cNvSpPr>
          <p:nvPr>
            <p:ph type="sldImg"/>
          </p:nvPr>
        </p:nvSpPr>
        <p:spPr>
          <a:xfrm>
            <a:off x="903288" y="247650"/>
            <a:ext cx="5405437" cy="4052888"/>
          </a:xfrm>
          <a:ln/>
        </p:spPr>
      </p:sp>
      <p:sp>
        <p:nvSpPr>
          <p:cNvPr id="35021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94F340B-3DB7-9D44-A987-9DDBED2A0B84}" type="slidenum">
              <a:rPr lang="en-US" sz="800" b="0"/>
              <a:pPr/>
              <a:t>166</a:t>
            </a:fld>
            <a:endParaRPr lang="en-US" sz="800" b="0"/>
          </a:p>
        </p:txBody>
      </p:sp>
      <p:sp>
        <p:nvSpPr>
          <p:cNvPr id="350211" name="Rectangle 2"/>
          <p:cNvSpPr>
            <a:spLocks noGrp="1" noRot="1" noChangeAspect="1" noChangeArrowheads="1" noTextEdit="1"/>
          </p:cNvSpPr>
          <p:nvPr>
            <p:ph type="sldImg"/>
          </p:nvPr>
        </p:nvSpPr>
        <p:spPr>
          <a:xfrm>
            <a:off x="903288" y="247650"/>
            <a:ext cx="5405437" cy="4052888"/>
          </a:xfrm>
          <a:ln/>
        </p:spPr>
      </p:sp>
      <p:sp>
        <p:nvSpPr>
          <p:cNvPr id="35021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63E195D3-3CD4-3843-9D52-3C22FE5131AE}" type="slidenum">
              <a:rPr lang="en-US" sz="800" b="0"/>
              <a:pPr/>
              <a:t>28</a:t>
            </a:fld>
            <a:endParaRPr lang="en-US" sz="800" b="0"/>
          </a:p>
        </p:txBody>
      </p:sp>
      <p:sp>
        <p:nvSpPr>
          <p:cNvPr id="286723" name="Rectangle 2"/>
          <p:cNvSpPr>
            <a:spLocks noGrp="1" noRot="1" noChangeAspect="1" noChangeArrowheads="1" noTextEdit="1"/>
          </p:cNvSpPr>
          <p:nvPr>
            <p:ph type="sldImg"/>
          </p:nvPr>
        </p:nvSpPr>
        <p:spPr>
          <a:xfrm>
            <a:off x="844550" y="249238"/>
            <a:ext cx="5430838" cy="4073525"/>
          </a:xfrm>
          <a:ln/>
        </p:spPr>
      </p:sp>
      <p:sp>
        <p:nvSpPr>
          <p:cNvPr id="286724" name="Rectangle 3"/>
          <p:cNvSpPr>
            <a:spLocks noGrp="1" noChangeArrowheads="1"/>
          </p:cNvSpPr>
          <p:nvPr>
            <p:ph type="body" idx="1"/>
          </p:nvPr>
        </p:nvSpPr>
        <p:spPr>
          <a:xfrm>
            <a:off x="844550" y="4656138"/>
            <a:ext cx="550227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7" tIns="46618" rIns="93237" bIns="46618"/>
          <a:lstStyle/>
          <a:p>
            <a:pPr marL="0" indent="0" defTabSz="949325"/>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94F340B-3DB7-9D44-A987-9DDBED2A0B84}" type="slidenum">
              <a:rPr lang="en-US" sz="800" b="0"/>
              <a:pPr/>
              <a:t>167</a:t>
            </a:fld>
            <a:endParaRPr lang="en-US" sz="800" b="0"/>
          </a:p>
        </p:txBody>
      </p:sp>
      <p:sp>
        <p:nvSpPr>
          <p:cNvPr id="350211" name="Rectangle 2"/>
          <p:cNvSpPr>
            <a:spLocks noGrp="1" noRot="1" noChangeAspect="1" noChangeArrowheads="1" noTextEdit="1"/>
          </p:cNvSpPr>
          <p:nvPr>
            <p:ph type="sldImg"/>
          </p:nvPr>
        </p:nvSpPr>
        <p:spPr>
          <a:xfrm>
            <a:off x="903288" y="247650"/>
            <a:ext cx="5405437" cy="4052888"/>
          </a:xfrm>
          <a:ln/>
        </p:spPr>
      </p:sp>
      <p:sp>
        <p:nvSpPr>
          <p:cNvPr id="350212"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F5A12F95-655C-E347-BEC0-4C2FBC350FF1}" type="slidenum">
              <a:rPr lang="en-US" sz="800" b="0"/>
              <a:pPr/>
              <a:t>38</a:t>
            </a:fld>
            <a:endParaRPr lang="en-US" sz="800" b="0"/>
          </a:p>
        </p:txBody>
      </p:sp>
      <p:sp>
        <p:nvSpPr>
          <p:cNvPr id="287747" name="Rectangle 2"/>
          <p:cNvSpPr>
            <a:spLocks noGrp="1" noChangeArrowheads="1"/>
          </p:cNvSpPr>
          <p:nvPr>
            <p:ph type="body" idx="1"/>
          </p:nvPr>
        </p:nvSpPr>
        <p:spPr>
          <a:xfrm>
            <a:off x="407988" y="4470400"/>
            <a:ext cx="616585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7114" tIns="50944" rIns="97114" bIns="50944"/>
          <a:lstStyle/>
          <a:p>
            <a:pPr marL="114300" indent="-114300" defTabSz="914400"/>
            <a:endParaRPr lang="en-US"/>
          </a:p>
        </p:txBody>
      </p:sp>
      <p:sp>
        <p:nvSpPr>
          <p:cNvPr id="287748" name="Rectangle 3"/>
          <p:cNvSpPr>
            <a:spLocks noGrp="1" noRot="1" noChangeAspect="1" noChangeArrowheads="1" noTextEdit="1"/>
          </p:cNvSpPr>
          <p:nvPr>
            <p:ph type="sldImg"/>
          </p:nvPr>
        </p:nvSpPr>
        <p:spPr>
          <a:xfrm>
            <a:off x="842963" y="249238"/>
            <a:ext cx="5434012" cy="4075112"/>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963B3E7-C455-9F4D-B1D9-AFAEDA5A8378}" type="slidenum">
              <a:rPr lang="en-US" sz="800" b="0"/>
              <a:pPr/>
              <a:t>59</a:t>
            </a:fld>
            <a:endParaRPr lang="en-US" sz="800" b="0"/>
          </a:p>
        </p:txBody>
      </p:sp>
      <p:sp>
        <p:nvSpPr>
          <p:cNvPr id="288771" name="Rectangle 2"/>
          <p:cNvSpPr>
            <a:spLocks noGrp="1" noRot="1" noChangeAspect="1" noChangeArrowheads="1" noTextEdit="1"/>
          </p:cNvSpPr>
          <p:nvPr>
            <p:ph type="sldImg"/>
          </p:nvPr>
        </p:nvSpPr>
        <p:spPr>
          <a:xfrm>
            <a:off x="1282700" y="573088"/>
            <a:ext cx="4457700" cy="3343275"/>
          </a:xfrm>
          <a:ln/>
        </p:spPr>
      </p:sp>
      <p:sp>
        <p:nvSpPr>
          <p:cNvPr id="288772" name="Rectangle 3"/>
          <p:cNvSpPr>
            <a:spLocks noGrp="1" noChangeArrowheads="1"/>
          </p:cNvSpPr>
          <p:nvPr>
            <p:ph type="body" idx="1"/>
          </p:nvPr>
        </p:nvSpPr>
        <p:spPr>
          <a:xfrm>
            <a:off x="877888" y="4064000"/>
            <a:ext cx="5275262"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564" tIns="45781" rIns="91564" bIns="4578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400358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23979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que">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4350607" cy="5011711"/>
          </a:xfrm>
        </p:spPr>
        <p:txBody>
          <a:bodyPr anchor="ctr" anchorCtr="0"/>
          <a:lstStyle>
            <a:lvl1pPr>
              <a:lnSpc>
                <a:spcPct val="90000"/>
              </a:lnSpc>
              <a:defRPr sz="4800" b="0" spc="-200" baseline="0">
                <a:solidFill>
                  <a:schemeClr val="bg1"/>
                </a:solidFill>
                <a:latin typeface="+mj-lt"/>
              </a:defRPr>
            </a:lvl1pPr>
          </a:lstStyle>
          <a:p>
            <a:r>
              <a:rPr lang="en-US" dirty="0" err="1" smtClean="0"/>
              <a:t>SectionTitle</a:t>
            </a:r>
            <a:r>
              <a:rPr lang="en-US" dirty="0" smtClean="0"/>
              <a:t>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261349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703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noChangeAspect="1"/>
          </p:cNvSpPr>
          <p:nvPr>
            <p:ph type="body" sz="quarter" idx="10"/>
          </p:nvPr>
        </p:nvSpPr>
        <p:spPr>
          <a:xfrm>
            <a:off x="239713"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038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_Left">
    <p:spTree>
      <p:nvGrpSpPr>
        <p:cNvPr id="1" name=""/>
        <p:cNvGrpSpPr/>
        <p:nvPr/>
      </p:nvGrpSpPr>
      <p:grpSpPr>
        <a:xfrm>
          <a:off x="0" y="0"/>
          <a:ext cx="0" cy="0"/>
          <a:chOff x="0" y="0"/>
          <a:chExt cx="0" cy="0"/>
        </a:xfrm>
      </p:grpSpPr>
      <p:sp>
        <p:nvSpPr>
          <p:cNvPr id="4" name="Text Placeholder 3"/>
          <p:cNvSpPr>
            <a:spLocks noGrp="1" noChangeAspect="1"/>
          </p:cNvSpPr>
          <p:nvPr>
            <p:ph type="body" sz="quarter" idx="10"/>
          </p:nvPr>
        </p:nvSpPr>
        <p:spPr>
          <a:xfrm>
            <a:off x="239713"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163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_Righ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4706781"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284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41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11517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5"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mj-lt"/>
              </a:rPr>
              <a:t>© 2011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6"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extLst>
      <p:ext uri="{BB962C8B-B14F-4D97-AF65-F5344CB8AC3E}">
        <p14:creationId xmlns:p14="http://schemas.microsoft.com/office/powerpoint/2010/main" val="220247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152400"/>
            <a:ext cx="8588861" cy="685800"/>
          </a:xfrm>
          <a:prstGeom prst="rect">
            <a:avLst/>
          </a:prstGeom>
        </p:spPr>
        <p:txBody>
          <a:bodyPr vert="horz" lIns="82296" tIns="45720" rIns="82296" bIns="45720" rtlCol="0" anchor="b" anchorCtr="0">
            <a:normAutofit/>
          </a:bodyPr>
          <a:lstStyle/>
          <a:p>
            <a:r>
              <a:rPr lang="en-US" dirty="0" smtClean="0"/>
              <a:t>Slide Title Goes Here</a:t>
            </a:r>
            <a:endParaRPr lang="en-US" dirty="0"/>
          </a:p>
        </p:txBody>
      </p:sp>
      <p:sp>
        <p:nvSpPr>
          <p:cNvPr id="3" name="Text Placeholder 2"/>
          <p:cNvSpPr>
            <a:spLocks noGrp="1"/>
          </p:cNvSpPr>
          <p:nvPr>
            <p:ph type="body" idx="1"/>
          </p:nvPr>
        </p:nvSpPr>
        <p:spPr>
          <a:xfrm>
            <a:off x="229701" y="914400"/>
            <a:ext cx="8551441" cy="5391045"/>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mj-lt"/>
              </a:rPr>
              <a:t>© 2012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11" cstate="print"/>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354100424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000000"/>
          </a:solidFill>
          <a:latin typeface="+mj-lt"/>
          <a:ea typeface="+mn-ea"/>
          <a:cs typeface="+mn-cs"/>
        </a:defRPr>
      </a:lvl1pPr>
      <a:lvl2pPr marL="511175" indent="-285750" algn="l" defTabSz="914400" rtl="0" eaLnBrk="1" latinLnBrk="0" hangingPunct="1">
        <a:lnSpc>
          <a:spcPct val="95000"/>
        </a:lnSpc>
        <a:spcBef>
          <a:spcPts val="840"/>
        </a:spcBef>
        <a:buClr>
          <a:schemeClr val="tx2"/>
        </a:buClr>
        <a:buFont typeface="Arial" pitchFamily="34" charset="0"/>
        <a:buChar char="–"/>
        <a:defRPr lang="en-US" sz="1800" kern="1200" dirty="0" smtClean="0">
          <a:solidFill>
            <a:srgbClr val="000000"/>
          </a:solidFill>
          <a:latin typeface="+mj-lt"/>
          <a:ea typeface="+mn-ea"/>
          <a:cs typeface="+mn-cs"/>
        </a:defRPr>
      </a:lvl2pPr>
      <a:lvl3pPr marL="855662" indent="-285750" algn="l" defTabSz="914400" rtl="0" eaLnBrk="1" latinLnBrk="0" hangingPunct="1">
        <a:lnSpc>
          <a:spcPct val="95000"/>
        </a:lnSpc>
        <a:spcBef>
          <a:spcPts val="840"/>
        </a:spcBef>
        <a:buFont typeface="Arial" pitchFamily="34" charset="0"/>
        <a:buChar char="•"/>
        <a:defRPr lang="en-US" sz="1600" kern="1200" dirty="0" smtClean="0">
          <a:solidFill>
            <a:srgbClr val="000000"/>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000000"/>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0000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564693"/>
      </p:ext>
    </p:extLst>
  </p:cSld>
  <p:clrMap bg1="lt1" tx1="dk1" bg2="lt2" tx2="dk2" accent1="accent1" accent2="accent2" accent3="accent3" accent4="accent4" accent5="accent5" accent6="accent6" hlink="hlink" folHlink="folHlink"/>
  <p:sldLayoutIdLst>
    <p:sldLayoutId id="2147483787" r:id="rId1"/>
  </p:sldLayoutIdLst>
  <p:transition>
    <p:fade/>
  </p:transition>
  <p:timing>
    <p:tnLst>
      <p:par>
        <p:cTn id="1" dur="indefinite" restart="never" nodeType="tmRoot"/>
      </p:par>
    </p:tnLst>
  </p:timing>
  <p:hf sldNum="0" hdr="0" ftr="0" dt="0"/>
  <p:txStyles>
    <p:titleStyle>
      <a:lvl1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cs typeface="+mj-cs"/>
        </a:defRPr>
      </a:lvl1pPr>
      <a:lvl2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2pPr>
      <a:lvl3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3pPr>
      <a:lvl4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4pPr>
      <a:lvl5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5pPr>
      <a:lvl6pPr marL="457200" algn="l" defTabSz="814388" rtl="0" fontAlgn="base">
        <a:lnSpc>
          <a:spcPct val="90000"/>
        </a:lnSpc>
        <a:spcBef>
          <a:spcPct val="0"/>
        </a:spcBef>
        <a:spcAft>
          <a:spcPct val="0"/>
        </a:spcAft>
        <a:defRPr sz="3200" b="1">
          <a:solidFill>
            <a:schemeClr val="tx2"/>
          </a:solidFill>
          <a:latin typeface="Arial" pitchFamily="34" charset="0"/>
        </a:defRPr>
      </a:lvl6pPr>
      <a:lvl7pPr marL="914400" algn="l" defTabSz="814388" rtl="0" fontAlgn="base">
        <a:lnSpc>
          <a:spcPct val="90000"/>
        </a:lnSpc>
        <a:spcBef>
          <a:spcPct val="0"/>
        </a:spcBef>
        <a:spcAft>
          <a:spcPct val="0"/>
        </a:spcAft>
        <a:defRPr sz="3200" b="1">
          <a:solidFill>
            <a:schemeClr val="tx2"/>
          </a:solidFill>
          <a:latin typeface="Arial" pitchFamily="34" charset="0"/>
        </a:defRPr>
      </a:lvl7pPr>
      <a:lvl8pPr marL="1371600" algn="l" defTabSz="814388" rtl="0" fontAlgn="base">
        <a:lnSpc>
          <a:spcPct val="90000"/>
        </a:lnSpc>
        <a:spcBef>
          <a:spcPct val="0"/>
        </a:spcBef>
        <a:spcAft>
          <a:spcPct val="0"/>
        </a:spcAft>
        <a:defRPr sz="3200" b="1">
          <a:solidFill>
            <a:schemeClr val="tx2"/>
          </a:solidFill>
          <a:latin typeface="Arial" pitchFamily="34" charset="0"/>
        </a:defRPr>
      </a:lvl8pPr>
      <a:lvl9pPr marL="1828800" algn="l" defTabSz="814388" rtl="0" fontAlgn="base">
        <a:lnSpc>
          <a:spcPct val="90000"/>
        </a:lnSpc>
        <a:spcBef>
          <a:spcPct val="0"/>
        </a:spcBef>
        <a:spcAft>
          <a:spcPct val="0"/>
        </a:spcAft>
        <a:defRPr sz="3200" b="1">
          <a:solidFill>
            <a:schemeClr val="tx2"/>
          </a:solidFill>
          <a:latin typeface="Arial" pitchFamily="34" charset="0"/>
        </a:defRPr>
      </a:lvl9pPr>
    </p:titleStyle>
    <p:bodyStyle>
      <a:lvl1pPr marL="236538" indent="-236538" algn="l" defTabSz="814388" rtl="0" eaLnBrk="0" fontAlgn="base" hangingPunct="0">
        <a:spcBef>
          <a:spcPts val="300"/>
        </a:spcBef>
        <a:spcAft>
          <a:spcPts val="300"/>
        </a:spcAft>
        <a:buClr>
          <a:schemeClr val="tx2"/>
        </a:buClr>
        <a:buSzPct val="100000"/>
        <a:buFont typeface="Wingdings" charset="0"/>
        <a:buChar char="§"/>
        <a:defRPr sz="2400">
          <a:solidFill>
            <a:schemeClr val="tx1"/>
          </a:solidFill>
          <a:latin typeface="Arial" pitchFamily="34" charset="0"/>
          <a:ea typeface="ＭＳ Ｐゴシック" charset="0"/>
          <a:cs typeface="+mn-cs"/>
        </a:defRPr>
      </a:lvl1pPr>
      <a:lvl2pPr marL="739775" indent="-282575" algn="l" defTabSz="814388" rtl="0" eaLnBrk="0" fontAlgn="base" hangingPunct="0">
        <a:spcBef>
          <a:spcPts val="300"/>
        </a:spcBef>
        <a:spcAft>
          <a:spcPts val="300"/>
        </a:spcAft>
        <a:buChar char="–"/>
        <a:defRPr sz="2000">
          <a:solidFill>
            <a:schemeClr val="tx1"/>
          </a:solidFill>
          <a:latin typeface="Arial" pitchFamily="34" charset="0"/>
          <a:ea typeface="ＭＳ Ｐゴシック" charset="0"/>
        </a:defRPr>
      </a:lvl2pPr>
      <a:lvl3pPr marL="1262063" indent="-173038" algn="l" defTabSz="814388" rtl="0" eaLnBrk="0" fontAlgn="base" hangingPunct="0">
        <a:spcBef>
          <a:spcPts val="300"/>
        </a:spcBef>
        <a:spcAft>
          <a:spcPts val="300"/>
        </a:spcAft>
        <a:buChar char="•"/>
        <a:defRPr>
          <a:solidFill>
            <a:schemeClr val="tx1"/>
          </a:solidFill>
          <a:latin typeface="Arial" pitchFamily="34" charset="0"/>
          <a:ea typeface="ＭＳ Ｐゴシック" charset="0"/>
        </a:defRPr>
      </a:lvl3pPr>
      <a:lvl4pPr marL="1544638" indent="117475" algn="l" defTabSz="814388" rtl="0" eaLnBrk="0" fontAlgn="base" hangingPunct="0">
        <a:spcBef>
          <a:spcPts val="300"/>
        </a:spcBef>
        <a:spcAft>
          <a:spcPts val="300"/>
        </a:spcAft>
        <a:defRPr>
          <a:solidFill>
            <a:schemeClr val="tx1"/>
          </a:solidFill>
          <a:latin typeface="Arial" pitchFamily="34" charset="0"/>
          <a:ea typeface="ＭＳ Ｐゴシック" charset="0"/>
        </a:defRPr>
      </a:lvl4pPr>
      <a:lvl5pPr marL="1776413" indent="223838" algn="l" defTabSz="814388" rtl="0" eaLnBrk="0" fontAlgn="base" hangingPunct="0">
        <a:spcBef>
          <a:spcPts val="300"/>
        </a:spcBef>
        <a:spcAft>
          <a:spcPts val="300"/>
        </a:spcAft>
        <a:defRPr>
          <a:solidFill>
            <a:schemeClr val="tx1"/>
          </a:solidFill>
          <a:latin typeface="Arial" pitchFamily="34" charset="0"/>
          <a:ea typeface="ＭＳ Ｐゴシック" charset="0"/>
        </a:defRPr>
      </a:lvl5pPr>
      <a:lvl6pPr marL="2062163" algn="l" defTabSz="814388" rtl="0" eaLnBrk="0" fontAlgn="base" hangingPunct="0">
        <a:lnSpc>
          <a:spcPct val="95000"/>
        </a:lnSpc>
        <a:spcBef>
          <a:spcPct val="35000"/>
        </a:spcBef>
        <a:spcAft>
          <a:spcPct val="0"/>
        </a:spcAft>
        <a:defRPr>
          <a:solidFill>
            <a:schemeClr val="tx1"/>
          </a:solidFill>
          <a:latin typeface="+mn-lt"/>
        </a:defRPr>
      </a:lvl6pPr>
      <a:lvl7pPr marL="2519363" algn="l" defTabSz="814388" rtl="0" eaLnBrk="0" fontAlgn="base" hangingPunct="0">
        <a:lnSpc>
          <a:spcPct val="95000"/>
        </a:lnSpc>
        <a:spcBef>
          <a:spcPct val="35000"/>
        </a:spcBef>
        <a:spcAft>
          <a:spcPct val="0"/>
        </a:spcAft>
        <a:defRPr>
          <a:solidFill>
            <a:schemeClr val="tx1"/>
          </a:solidFill>
          <a:latin typeface="+mn-lt"/>
        </a:defRPr>
      </a:lvl7pPr>
      <a:lvl8pPr marL="2976563" algn="l" defTabSz="814388" rtl="0" eaLnBrk="0" fontAlgn="base" hangingPunct="0">
        <a:lnSpc>
          <a:spcPct val="95000"/>
        </a:lnSpc>
        <a:spcBef>
          <a:spcPct val="35000"/>
        </a:spcBef>
        <a:spcAft>
          <a:spcPct val="0"/>
        </a:spcAft>
        <a:defRPr>
          <a:solidFill>
            <a:schemeClr val="tx1"/>
          </a:solidFill>
          <a:latin typeface="+mn-lt"/>
        </a:defRPr>
      </a:lvl8pPr>
      <a:lvl9pPr marL="3433763" algn="l" defTabSz="814388" rtl="0" eaLnBrk="0" fontAlgn="base" hangingPunct="0">
        <a:lnSpc>
          <a:spcPct val="95000"/>
        </a:lnSpc>
        <a:spcBef>
          <a:spcPct val="35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10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5.xml"/><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81" name="Rectangle 33"/>
          <p:cNvSpPr>
            <a:spLocks noGrp="1" noChangeArrowheads="1"/>
          </p:cNvSpPr>
          <p:nvPr>
            <p:ph type="ctrTitle"/>
          </p:nvPr>
        </p:nvSpPr>
        <p:spPr/>
        <p:txBody>
          <a:bodyPr/>
          <a:lstStyle/>
          <a:p>
            <a:r>
              <a:rPr lang="en-US" dirty="0" smtClean="0"/>
              <a:t>Implementing Virtual Private Networks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Arial" charset="0"/>
              </a:rPr>
              <a:t>IPsec Protocol Framework</a:t>
            </a:r>
          </a:p>
        </p:txBody>
      </p:sp>
      <p:pic>
        <p:nvPicPr>
          <p:cNvPr id="19459" name="Picture 3" descr="327P_66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5400" y="900659"/>
            <a:ext cx="68659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atin typeface="Arial" charset="0"/>
              </a:rPr>
              <a:t>Task 4: Configure Crypto ACLs</a:t>
            </a:r>
          </a:p>
        </p:txBody>
      </p:sp>
      <p:sp>
        <p:nvSpPr>
          <p:cNvPr id="1551364" name="Text Box 4"/>
          <p:cNvSpPr txBox="1">
            <a:spLocks noChangeArrowheads="1"/>
          </p:cNvSpPr>
          <p:nvPr/>
        </p:nvSpPr>
        <p:spPr bwMode="auto">
          <a:xfrm>
            <a:off x="5810250" y="4943475"/>
            <a:ext cx="476250" cy="228600"/>
          </a:xfrm>
          <a:prstGeom prst="rect">
            <a:avLst/>
          </a:prstGeom>
          <a:solidFill>
            <a:srgbClr val="C0C0C0"/>
          </a:solidFill>
          <a:ln w="9525">
            <a:noFill/>
            <a:miter lim="800000"/>
            <a:headEnd type="none" w="sm" len="sm"/>
            <a:tailEnd type="none" w="sm" len="sm"/>
          </a:ln>
          <a:effectLst/>
        </p:spPr>
        <p:txBody>
          <a:bodyPr lIns="0" tIns="0" rIns="0" bIns="0" anchor="ctr" anchorCtr="1"/>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spcBef>
                <a:spcPct val="50000"/>
              </a:spcBef>
            </a:pPr>
            <a:r>
              <a:rPr lang="en-US" sz="1600">
                <a:effectLst>
                  <a:outerShdw blurRad="38100" dist="38100" dir="2700000" algn="tl">
                    <a:srgbClr val="FFFFFF"/>
                  </a:outerShdw>
                </a:effectLst>
                <a:latin typeface="Courier New" charset="0"/>
              </a:rPr>
              <a:t>tcp</a:t>
            </a:r>
          </a:p>
        </p:txBody>
      </p:sp>
      <p:pic>
        <p:nvPicPr>
          <p:cNvPr id="1136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31" y="784031"/>
            <a:ext cx="8063204" cy="555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atin typeface="Arial" charset="0"/>
              </a:rPr>
              <a:t>Configure Symmetrical Peer Crypto ACL</a:t>
            </a:r>
          </a:p>
        </p:txBody>
      </p:sp>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447800"/>
            <a:ext cx="85375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553413" name="Rectangle 5"/>
          <p:cNvSpPr>
            <a:spLocks noChangeArrowheads="1"/>
          </p:cNvSpPr>
          <p:nvPr/>
        </p:nvSpPr>
        <p:spPr bwMode="auto">
          <a:xfrm>
            <a:off x="366714" y="3509963"/>
            <a:ext cx="8305800" cy="339725"/>
          </a:xfrm>
          <a:prstGeom prst="rect">
            <a:avLst/>
          </a:prstGeom>
          <a:solidFill>
            <a:schemeClr val="bg1">
              <a:lumMod val="85000"/>
            </a:schemeClr>
          </a:solidFill>
          <a:ln w="12700">
            <a:solidFill>
              <a:srgbClr val="000000"/>
            </a:solidFill>
            <a:miter lim="800000"/>
            <a:headEnd/>
            <a:tailEnd/>
          </a:ln>
          <a:effectLst/>
        </p:spPr>
        <p:txBody>
          <a:bodyPr lIns="82550" tIns="41275" rIns="82550" bIns="41275">
            <a:spAutoFit/>
          </a:bodyPr>
          <a:lstStyle/>
          <a:p>
            <a:pPr defTabSz="725488">
              <a:lnSpc>
                <a:spcPct val="100000"/>
              </a:lnSpc>
              <a:defRPr/>
            </a:pPr>
            <a:r>
              <a:rPr lang="en-US" sz="1600" dirty="0">
                <a:solidFill>
                  <a:srgbClr val="000000"/>
                </a:solidFill>
                <a:latin typeface="Courier New" pitchFamily="49" charset="0"/>
                <a:ea typeface="+mn-ea"/>
                <a:cs typeface="Courier New" pitchFamily="49" charset="0"/>
              </a:rPr>
              <a:t>access-list 110 permit </a:t>
            </a:r>
            <a:r>
              <a:rPr lang="en-US" sz="1600" dirty="0" err="1">
                <a:solidFill>
                  <a:srgbClr val="000000"/>
                </a:solidFill>
                <a:latin typeface="Courier New" pitchFamily="49" charset="0"/>
                <a:ea typeface="+mn-ea"/>
                <a:cs typeface="Courier New" pitchFamily="49" charset="0"/>
              </a:rPr>
              <a:t>tcp</a:t>
            </a:r>
            <a:r>
              <a:rPr lang="en-US" sz="1600" dirty="0">
                <a:solidFill>
                  <a:srgbClr val="000000"/>
                </a:solidFill>
                <a:latin typeface="Courier New" pitchFamily="49" charset="0"/>
                <a:ea typeface="+mn-ea"/>
                <a:cs typeface="Courier New" pitchFamily="49" charset="0"/>
              </a:rPr>
              <a:t> 10.0.1.0 0.0.0.255 10.0.2.0 0.0.0.255</a:t>
            </a:r>
          </a:p>
        </p:txBody>
      </p:sp>
      <p:sp>
        <p:nvSpPr>
          <p:cNvPr id="1553414" name="Rectangle 6"/>
          <p:cNvSpPr>
            <a:spLocks noChangeArrowheads="1"/>
          </p:cNvSpPr>
          <p:nvPr/>
        </p:nvSpPr>
        <p:spPr bwMode="auto">
          <a:xfrm>
            <a:off x="79376" y="3186113"/>
            <a:ext cx="2141538" cy="304800"/>
          </a:xfrm>
          <a:prstGeom prst="rect">
            <a:avLst/>
          </a:prstGeom>
          <a:noFill/>
          <a:ln w="9525" algn="ctr">
            <a:noFill/>
            <a:miter lim="800000"/>
            <a:headEnd type="none" w="sm" len="sm"/>
            <a:tailEnd type="none" w="sm" len="sm"/>
          </a:ln>
          <a:effectLst/>
        </p:spPr>
        <p:txBody>
          <a:bodyPr wrap="none" lIns="82124" tIns="41061" rIns="82124" bIns="41061">
            <a:spAutoFit/>
          </a:bodyPr>
          <a:lstStyle/>
          <a:p>
            <a:pPr algn="ctr" defTabSz="814388"/>
            <a:r>
              <a:rPr lang="en-US" sz="1600" b="0">
                <a:solidFill>
                  <a:srgbClr val="000000"/>
                </a:solidFill>
                <a:effectLst>
                  <a:outerShdw blurRad="38100" dist="38100" dir="2700000" algn="tl">
                    <a:srgbClr val="DDDDDD"/>
                  </a:outerShdw>
                </a:effectLst>
                <a:latin typeface="Courier New" pitchFamily="49" charset="0"/>
                <a:cs typeface="Courier New" pitchFamily="49" charset="0"/>
              </a:rPr>
              <a:t>RouterA#(config)</a:t>
            </a:r>
          </a:p>
        </p:txBody>
      </p:sp>
      <p:sp>
        <p:nvSpPr>
          <p:cNvPr id="1553416" name="Rectangle 8"/>
          <p:cNvSpPr>
            <a:spLocks noChangeArrowheads="1"/>
          </p:cNvSpPr>
          <p:nvPr/>
        </p:nvSpPr>
        <p:spPr bwMode="auto">
          <a:xfrm>
            <a:off x="371476" y="4743450"/>
            <a:ext cx="8305800" cy="339725"/>
          </a:xfrm>
          <a:prstGeom prst="rect">
            <a:avLst/>
          </a:prstGeom>
          <a:solidFill>
            <a:schemeClr val="bg1">
              <a:lumMod val="85000"/>
            </a:schemeClr>
          </a:solidFill>
          <a:ln w="12700">
            <a:solidFill>
              <a:srgbClr val="000000"/>
            </a:solidFill>
            <a:miter lim="800000"/>
            <a:headEnd/>
            <a:tailEnd/>
          </a:ln>
          <a:effectLst/>
        </p:spPr>
        <p:txBody>
          <a:bodyPr lIns="82550" tIns="41275" rIns="82550" bIns="41275">
            <a:spAutoFit/>
          </a:bodyPr>
          <a:lstStyle/>
          <a:p>
            <a:pPr defTabSz="725488">
              <a:lnSpc>
                <a:spcPct val="100000"/>
              </a:lnSpc>
              <a:defRPr/>
            </a:pPr>
            <a:r>
              <a:rPr lang="en-US" sz="1600">
                <a:solidFill>
                  <a:srgbClr val="000000"/>
                </a:solidFill>
                <a:latin typeface="Courier New" pitchFamily="49" charset="0"/>
                <a:ea typeface="+mn-ea"/>
                <a:cs typeface="Courier New" pitchFamily="49" charset="0"/>
              </a:rPr>
              <a:t>access-list 110 permit tcp 10.0.2.0 0.0.0.255 10.0.1.0 0.0.0.255</a:t>
            </a:r>
          </a:p>
        </p:txBody>
      </p:sp>
      <p:sp>
        <p:nvSpPr>
          <p:cNvPr id="1553417" name="Rectangle 9"/>
          <p:cNvSpPr>
            <a:spLocks noChangeArrowheads="1"/>
          </p:cNvSpPr>
          <p:nvPr/>
        </p:nvSpPr>
        <p:spPr bwMode="auto">
          <a:xfrm>
            <a:off x="84138" y="4419600"/>
            <a:ext cx="2141538" cy="304800"/>
          </a:xfrm>
          <a:prstGeom prst="rect">
            <a:avLst/>
          </a:prstGeom>
          <a:noFill/>
          <a:ln w="9525" algn="ctr">
            <a:noFill/>
            <a:miter lim="800000"/>
            <a:headEnd type="none" w="sm" len="sm"/>
            <a:tailEnd type="none" w="sm" len="sm"/>
          </a:ln>
          <a:effectLst/>
        </p:spPr>
        <p:txBody>
          <a:bodyPr wrap="none" lIns="82124" tIns="41061" rIns="82124" bIns="41061">
            <a:spAutoFit/>
          </a:bodyPr>
          <a:lstStyle/>
          <a:p>
            <a:pPr algn="ctr" defTabSz="814388"/>
            <a:r>
              <a:rPr lang="en-US" sz="1600" b="0">
                <a:solidFill>
                  <a:srgbClr val="000000"/>
                </a:solidFill>
                <a:effectLst>
                  <a:outerShdw blurRad="38100" dist="38100" dir="2700000" algn="tl">
                    <a:srgbClr val="DDDDDD"/>
                  </a:outerShdw>
                </a:effectLst>
                <a:latin typeface="Courier New" pitchFamily="49" charset="0"/>
                <a:cs typeface="Courier New" pitchFamily="49" charset="0"/>
              </a:rPr>
              <a:t>RouterB#(config)</a:t>
            </a:r>
          </a:p>
        </p:txBody>
      </p:sp>
      <p:sp>
        <p:nvSpPr>
          <p:cNvPr id="1553418" name="Line 10"/>
          <p:cNvSpPr>
            <a:spLocks noChangeShapeType="1"/>
          </p:cNvSpPr>
          <p:nvPr/>
        </p:nvSpPr>
        <p:spPr bwMode="auto">
          <a:xfrm>
            <a:off x="4572000" y="3886200"/>
            <a:ext cx="1752600" cy="762000"/>
          </a:xfrm>
          <a:prstGeom prst="line">
            <a:avLst/>
          </a:prstGeom>
          <a:noFill/>
          <a:ln w="5715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latin typeface="Courier New" pitchFamily="49" charset="0"/>
              <a:cs typeface="Courier New" pitchFamily="49" charset="0"/>
            </a:endParaRPr>
          </a:p>
        </p:txBody>
      </p:sp>
      <p:sp>
        <p:nvSpPr>
          <p:cNvPr id="1553419" name="Line 11"/>
          <p:cNvSpPr>
            <a:spLocks noChangeShapeType="1"/>
          </p:cNvSpPr>
          <p:nvPr/>
        </p:nvSpPr>
        <p:spPr bwMode="auto">
          <a:xfrm flipH="1">
            <a:off x="4572000" y="3881438"/>
            <a:ext cx="1833563" cy="766762"/>
          </a:xfrm>
          <a:prstGeom prst="line">
            <a:avLst/>
          </a:prstGeom>
          <a:noFill/>
          <a:ln w="5715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latin typeface="Courier New" pitchFamily="49" charset="0"/>
              <a:cs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53418"/>
                                        </p:tgtEl>
                                        <p:attrNameLst>
                                          <p:attrName>style.visibility</p:attrName>
                                        </p:attrNameLst>
                                      </p:cBhvr>
                                      <p:to>
                                        <p:strVal val="visible"/>
                                      </p:to>
                                    </p:set>
                                    <p:animEffect transition="in" filter="wipe(up)">
                                      <p:cBhvr>
                                        <p:cTn id="7" dur="500"/>
                                        <p:tgtEl>
                                          <p:spTgt spid="1553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53419"/>
                                        </p:tgtEl>
                                        <p:attrNameLst>
                                          <p:attrName>style.visibility</p:attrName>
                                        </p:attrNameLst>
                                      </p:cBhvr>
                                      <p:to>
                                        <p:strVal val="visible"/>
                                      </p:to>
                                    </p:set>
                                    <p:animEffect transition="in" filter="wipe(up)">
                                      <p:cBhvr>
                                        <p:cTn id="12" dur="500"/>
                                        <p:tgtEl>
                                          <p:spTgt spid="1553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418" grpId="0" animBg="1"/>
      <p:bldP spid="15534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atin typeface="Arial" charset="0"/>
              </a:rPr>
              <a:t>Task 5: Apply the Crypto Map</a:t>
            </a:r>
          </a:p>
        </p:txBody>
      </p:sp>
      <p:pic>
        <p:nvPicPr>
          <p:cNvPr id="1157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3820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atin typeface="Arial" charset="0"/>
              </a:rPr>
              <a:t>Configure IPsec Crypto Maps</a:t>
            </a:r>
          </a:p>
        </p:txBody>
      </p:sp>
      <p:pic>
        <p:nvPicPr>
          <p:cNvPr id="1167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009650"/>
            <a:ext cx="8385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atin typeface="Arial" charset="0"/>
              </a:rPr>
              <a:t>Configure IPsec Crypto Maps</a:t>
            </a:r>
          </a:p>
        </p:txBody>
      </p:sp>
      <p:pic>
        <p:nvPicPr>
          <p:cNvPr id="1177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265238"/>
            <a:ext cx="85375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atin typeface="Arial" charset="0"/>
              </a:rPr>
              <a:t>Configure IPsec Crypto Maps</a:t>
            </a:r>
          </a:p>
        </p:txBody>
      </p:sp>
      <p:pic>
        <p:nvPicPr>
          <p:cNvPr id="1187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952500"/>
            <a:ext cx="868997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atin typeface="Arial" charset="0"/>
              </a:rPr>
              <a:t>Example Crypto Map Commands</a:t>
            </a:r>
          </a:p>
        </p:txBody>
      </p:sp>
      <p:sp>
        <p:nvSpPr>
          <p:cNvPr id="1561603" name="Rectangle 3"/>
          <p:cNvSpPr>
            <a:spLocks noChangeArrowheads="1"/>
          </p:cNvSpPr>
          <p:nvPr/>
        </p:nvSpPr>
        <p:spPr bwMode="auto">
          <a:xfrm>
            <a:off x="395288" y="4022725"/>
            <a:ext cx="8382000" cy="1757661"/>
          </a:xfrm>
          <a:prstGeom prst="rect">
            <a:avLst/>
          </a:prstGeom>
          <a:solidFill>
            <a:schemeClr val="bg1">
              <a:lumMod val="85000"/>
            </a:schemeClr>
          </a:solidFill>
          <a:ln w="12700">
            <a:solidFill>
              <a:srgbClr val="000000"/>
            </a:solidFill>
            <a:miter lim="800000"/>
            <a:headEnd/>
            <a:tailEnd/>
          </a:ln>
          <a:effectLst/>
        </p:spPr>
        <p:txBody>
          <a:bodyPr lIns="82550" tIns="41275" rIns="82550" bIns="41275">
            <a:spAutoFit/>
          </a:bodyPr>
          <a:lstStyle/>
          <a:p>
            <a:pPr defTabSz="725488">
              <a:lnSpc>
                <a:spcPct val="105000"/>
              </a:lnSpc>
              <a:spcBef>
                <a:spcPct val="5000"/>
              </a:spcBef>
              <a:spcAft>
                <a:spcPct val="5000"/>
              </a:spcAft>
              <a:defRPr/>
            </a:pPr>
            <a:r>
              <a:rPr lang="en-US" sz="1600" b="0" dirty="0" err="1">
                <a:solidFill>
                  <a:srgbClr val="000000"/>
                </a:solidFill>
                <a:latin typeface="Courier New" pitchFamily="49" charset="0"/>
                <a:ea typeface="+mn-ea"/>
                <a:cs typeface="Courier New" pitchFamily="49" charset="0"/>
              </a:rPr>
              <a:t>RouterA</a:t>
            </a:r>
            <a:r>
              <a:rPr lang="en-US" sz="1600" b="0" dirty="0">
                <a:solidFill>
                  <a:srgbClr val="000000"/>
                </a:solidFill>
                <a:latin typeface="Courier New" pitchFamily="49" charset="0"/>
                <a:ea typeface="+mn-ea"/>
                <a:cs typeface="Courier New" pitchFamily="49" charset="0"/>
              </a:rPr>
              <a:t>(config)#</a:t>
            </a:r>
            <a:r>
              <a:rPr lang="en-US" sz="1600" dirty="0">
                <a:solidFill>
                  <a:srgbClr val="000000"/>
                </a:solidFill>
                <a:latin typeface="Courier New" pitchFamily="49" charset="0"/>
                <a:ea typeface="+mn-ea"/>
                <a:cs typeface="Courier New" pitchFamily="49" charset="0"/>
              </a:rPr>
              <a:t> crypto map MYMAP 110 </a:t>
            </a:r>
            <a:r>
              <a:rPr lang="en-US" sz="1600" dirty="0" err="1">
                <a:solidFill>
                  <a:srgbClr val="000000"/>
                </a:solidFill>
                <a:latin typeface="Courier New" pitchFamily="49" charset="0"/>
                <a:ea typeface="+mn-ea"/>
                <a:cs typeface="Courier New" pitchFamily="49" charset="0"/>
              </a:rPr>
              <a:t>ipsec-isakmp</a:t>
            </a:r>
            <a:endParaRPr lang="en-US" sz="1600" dirty="0">
              <a:solidFill>
                <a:srgbClr val="000000"/>
              </a:solidFill>
              <a:latin typeface="Courier New" pitchFamily="49" charset="0"/>
              <a:ea typeface="+mn-ea"/>
              <a:cs typeface="Courier New" pitchFamily="49" charset="0"/>
            </a:endParaRPr>
          </a:p>
          <a:p>
            <a:pPr defTabSz="725488">
              <a:lnSpc>
                <a:spcPct val="105000"/>
              </a:lnSpc>
              <a:spcBef>
                <a:spcPct val="5000"/>
              </a:spcBef>
              <a:spcAft>
                <a:spcPct val="5000"/>
              </a:spcAft>
              <a:defRPr/>
            </a:pPr>
            <a:r>
              <a:rPr lang="en-US" sz="1600" b="0" dirty="0" err="1">
                <a:solidFill>
                  <a:srgbClr val="000000"/>
                </a:solidFill>
                <a:latin typeface="Courier New" pitchFamily="49" charset="0"/>
                <a:ea typeface="+mn-ea"/>
                <a:cs typeface="Courier New" pitchFamily="49" charset="0"/>
              </a:rPr>
              <a:t>RouterA</a:t>
            </a:r>
            <a:r>
              <a:rPr lang="en-US" sz="1600" b="0" dirty="0">
                <a:solidFill>
                  <a:srgbClr val="000000"/>
                </a:solidFill>
                <a:latin typeface="Courier New" pitchFamily="49" charset="0"/>
                <a:ea typeface="+mn-ea"/>
                <a:cs typeface="Courier New" pitchFamily="49" charset="0"/>
              </a:rPr>
              <a:t>(config-crypto-map)#</a:t>
            </a:r>
            <a:r>
              <a:rPr lang="en-US" sz="1600" dirty="0">
                <a:solidFill>
                  <a:srgbClr val="000000"/>
                </a:solidFill>
                <a:latin typeface="Courier New" pitchFamily="49" charset="0"/>
                <a:ea typeface="+mn-ea"/>
                <a:cs typeface="Courier New" pitchFamily="49" charset="0"/>
              </a:rPr>
              <a:t> match address 110</a:t>
            </a:r>
          </a:p>
          <a:p>
            <a:pPr defTabSz="725488">
              <a:lnSpc>
                <a:spcPct val="105000"/>
              </a:lnSpc>
              <a:spcBef>
                <a:spcPct val="5000"/>
              </a:spcBef>
              <a:spcAft>
                <a:spcPct val="5000"/>
              </a:spcAft>
              <a:defRPr/>
            </a:pPr>
            <a:r>
              <a:rPr lang="en-US" sz="1600" b="0" dirty="0" err="1">
                <a:solidFill>
                  <a:srgbClr val="000000"/>
                </a:solidFill>
                <a:latin typeface="Courier New" pitchFamily="49" charset="0"/>
                <a:ea typeface="+mn-ea"/>
                <a:cs typeface="Courier New" pitchFamily="49" charset="0"/>
              </a:rPr>
              <a:t>RouterA</a:t>
            </a:r>
            <a:r>
              <a:rPr lang="en-US" sz="1600" b="0" dirty="0">
                <a:solidFill>
                  <a:srgbClr val="000000"/>
                </a:solidFill>
                <a:latin typeface="Courier New" pitchFamily="49" charset="0"/>
                <a:ea typeface="+mn-ea"/>
                <a:cs typeface="Courier New" pitchFamily="49" charset="0"/>
              </a:rPr>
              <a:t>(config-crypto-map)#</a:t>
            </a:r>
            <a:r>
              <a:rPr lang="en-US" sz="1600" dirty="0">
                <a:solidFill>
                  <a:srgbClr val="000000"/>
                </a:solidFill>
                <a:latin typeface="Courier New" pitchFamily="49" charset="0"/>
                <a:ea typeface="+mn-ea"/>
                <a:cs typeface="Courier New" pitchFamily="49" charset="0"/>
              </a:rPr>
              <a:t> set peer 172.30.2.2</a:t>
            </a:r>
          </a:p>
          <a:p>
            <a:pPr defTabSz="725488">
              <a:lnSpc>
                <a:spcPct val="105000"/>
              </a:lnSpc>
              <a:spcBef>
                <a:spcPct val="5000"/>
              </a:spcBef>
              <a:spcAft>
                <a:spcPct val="5000"/>
              </a:spcAft>
              <a:defRPr/>
            </a:pPr>
            <a:r>
              <a:rPr lang="en-US" sz="1600" b="0" dirty="0" err="1">
                <a:solidFill>
                  <a:srgbClr val="000000"/>
                </a:solidFill>
                <a:latin typeface="Courier New" pitchFamily="49" charset="0"/>
                <a:ea typeface="+mn-ea"/>
                <a:cs typeface="Courier New" pitchFamily="49" charset="0"/>
              </a:rPr>
              <a:t>RouterA</a:t>
            </a:r>
            <a:r>
              <a:rPr lang="en-US" sz="1600" b="0" dirty="0">
                <a:solidFill>
                  <a:srgbClr val="000000"/>
                </a:solidFill>
                <a:latin typeface="Courier New" pitchFamily="49" charset="0"/>
                <a:ea typeface="+mn-ea"/>
                <a:cs typeface="Courier New" pitchFamily="49" charset="0"/>
              </a:rPr>
              <a:t>(config-crypto-map)#</a:t>
            </a:r>
            <a:r>
              <a:rPr lang="en-US" sz="1600" dirty="0">
                <a:solidFill>
                  <a:srgbClr val="000000"/>
                </a:solidFill>
                <a:latin typeface="Courier New" pitchFamily="49" charset="0"/>
                <a:ea typeface="+mn-ea"/>
                <a:cs typeface="Courier New" pitchFamily="49" charset="0"/>
              </a:rPr>
              <a:t> set peer 172.30.3.2</a:t>
            </a:r>
          </a:p>
          <a:p>
            <a:pPr defTabSz="725488">
              <a:lnSpc>
                <a:spcPct val="105000"/>
              </a:lnSpc>
              <a:spcBef>
                <a:spcPct val="5000"/>
              </a:spcBef>
              <a:spcAft>
                <a:spcPct val="5000"/>
              </a:spcAft>
              <a:defRPr/>
            </a:pPr>
            <a:r>
              <a:rPr lang="en-US" sz="1600" b="0" dirty="0" err="1">
                <a:solidFill>
                  <a:srgbClr val="000000"/>
                </a:solidFill>
                <a:latin typeface="Courier New" pitchFamily="49" charset="0"/>
                <a:ea typeface="+mn-ea"/>
                <a:cs typeface="Courier New" pitchFamily="49" charset="0"/>
              </a:rPr>
              <a:t>RouterA</a:t>
            </a:r>
            <a:r>
              <a:rPr lang="en-US" sz="1600" b="0" dirty="0">
                <a:solidFill>
                  <a:srgbClr val="000000"/>
                </a:solidFill>
                <a:latin typeface="Courier New" pitchFamily="49" charset="0"/>
                <a:ea typeface="+mn-ea"/>
                <a:cs typeface="Courier New" pitchFamily="49" charset="0"/>
              </a:rPr>
              <a:t>(config-crypto-map)#</a:t>
            </a:r>
            <a:r>
              <a:rPr lang="en-US" sz="1600" dirty="0">
                <a:solidFill>
                  <a:srgbClr val="000000"/>
                </a:solidFill>
                <a:latin typeface="Courier New" pitchFamily="49" charset="0"/>
                <a:ea typeface="+mn-ea"/>
                <a:cs typeface="Courier New" pitchFamily="49" charset="0"/>
              </a:rPr>
              <a:t> set transform-set MINE</a:t>
            </a:r>
          </a:p>
          <a:p>
            <a:pPr defTabSz="725488">
              <a:lnSpc>
                <a:spcPct val="105000"/>
              </a:lnSpc>
              <a:spcBef>
                <a:spcPct val="5000"/>
              </a:spcBef>
              <a:spcAft>
                <a:spcPct val="5000"/>
              </a:spcAft>
              <a:defRPr/>
            </a:pPr>
            <a:r>
              <a:rPr lang="en-US" sz="1600" b="0" dirty="0" err="1">
                <a:solidFill>
                  <a:srgbClr val="000000"/>
                </a:solidFill>
                <a:latin typeface="Courier New" pitchFamily="49" charset="0"/>
                <a:ea typeface="+mn-ea"/>
                <a:cs typeface="Courier New" pitchFamily="49" charset="0"/>
              </a:rPr>
              <a:t>RouterA</a:t>
            </a:r>
            <a:r>
              <a:rPr lang="en-US" sz="1600" b="0" dirty="0">
                <a:solidFill>
                  <a:srgbClr val="000000"/>
                </a:solidFill>
                <a:latin typeface="Courier New" pitchFamily="49" charset="0"/>
                <a:ea typeface="+mn-ea"/>
                <a:cs typeface="Courier New" pitchFamily="49" charset="0"/>
              </a:rPr>
              <a:t>(config-crypto-map)#</a:t>
            </a:r>
            <a:r>
              <a:rPr lang="en-US" sz="1600" dirty="0">
                <a:solidFill>
                  <a:srgbClr val="000000"/>
                </a:solidFill>
                <a:latin typeface="Courier New" pitchFamily="49" charset="0"/>
                <a:ea typeface="+mn-ea"/>
                <a:cs typeface="Courier New" pitchFamily="49" charset="0"/>
              </a:rPr>
              <a:t> set security-association lifetime 86400</a:t>
            </a:r>
          </a:p>
        </p:txBody>
      </p:sp>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676400"/>
            <a:ext cx="73469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atin typeface="Arial" charset="0"/>
              </a:rPr>
              <a:t>Applying Crypto Maps to Interfaces</a:t>
            </a:r>
          </a:p>
        </p:txBody>
      </p:sp>
      <p:pic>
        <p:nvPicPr>
          <p:cNvPr id="1208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81050"/>
            <a:ext cx="8382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atin typeface="Arial" charset="0"/>
              </a:rPr>
              <a:t>IPsec Configuration Examples</a:t>
            </a:r>
          </a:p>
        </p:txBody>
      </p:sp>
      <p:pic>
        <p:nvPicPr>
          <p:cNvPr id="121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855256"/>
            <a:ext cx="78533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565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69756"/>
            <a:ext cx="385445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565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425" y="2569756"/>
            <a:ext cx="38639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65700"/>
                                        </p:tgtEl>
                                        <p:attrNameLst>
                                          <p:attrName>style.visibility</p:attrName>
                                        </p:attrNameLst>
                                      </p:cBhvr>
                                      <p:to>
                                        <p:strVal val="visible"/>
                                      </p:to>
                                    </p:set>
                                    <p:animEffect transition="in" filter="wipe(up)">
                                      <p:cBhvr>
                                        <p:cTn id="7" dur="500"/>
                                        <p:tgtEl>
                                          <p:spTgt spid="1565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65701"/>
                                        </p:tgtEl>
                                        <p:attrNameLst>
                                          <p:attrName>style.visibility</p:attrName>
                                        </p:attrNameLst>
                                      </p:cBhvr>
                                      <p:to>
                                        <p:strVal val="visible"/>
                                      </p:to>
                                    </p:set>
                                    <p:animEffect transition="in" filter="wipe(up)">
                                      <p:cBhvr>
                                        <p:cTn id="12" dur="500"/>
                                        <p:tgtEl>
                                          <p:spTgt spid="156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atin typeface="Arial" charset="0"/>
              </a:rPr>
              <a:t>Verify IPsec</a:t>
            </a:r>
          </a:p>
        </p:txBody>
      </p:sp>
      <p:pic>
        <p:nvPicPr>
          <p:cNvPr id="122883"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910785" y="1409700"/>
            <a:ext cx="7318375" cy="235585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4723" name="Rectangle 3"/>
          <p:cNvSpPr>
            <a:spLocks noGrp="1" noChangeArrowheads="1"/>
          </p:cNvSpPr>
          <p:nvPr>
            <p:ph type="body" sz="quarter" idx="10"/>
          </p:nvPr>
        </p:nvSpPr>
        <p:spPr/>
        <p:txBody>
          <a:bodyPr/>
          <a:lstStyle/>
          <a:p>
            <a:r>
              <a:rPr lang="en-US" dirty="0">
                <a:latin typeface="Arial" charset="0"/>
              </a:rPr>
              <a:t>A Cisco IOS software configuration entity that performs two primary functions. </a:t>
            </a:r>
          </a:p>
          <a:p>
            <a:pPr lvl="1"/>
            <a:r>
              <a:rPr lang="en-US" dirty="0">
                <a:latin typeface="Arial" charset="0"/>
              </a:rPr>
              <a:t>First, it selects data flows that need security processing. </a:t>
            </a:r>
          </a:p>
          <a:p>
            <a:pPr lvl="1"/>
            <a:r>
              <a:rPr lang="en-US" dirty="0">
                <a:latin typeface="Arial" charset="0"/>
              </a:rPr>
              <a:t>Second, it defines the policy for these flows and the crypto peer that traffic needs to go to.</a:t>
            </a:r>
          </a:p>
          <a:p>
            <a:r>
              <a:rPr lang="en-US" dirty="0" smtClean="0">
                <a:latin typeface="Arial" charset="0"/>
              </a:rPr>
              <a:t>A </a:t>
            </a:r>
            <a:r>
              <a:rPr lang="en-US" dirty="0">
                <a:latin typeface="Arial" charset="0"/>
              </a:rPr>
              <a:t>crypto map is applied to an interface. </a:t>
            </a:r>
          </a:p>
        </p:txBody>
      </p:sp>
      <p:sp>
        <p:nvSpPr>
          <p:cNvPr id="20482" name="Rectangle 2"/>
          <p:cNvSpPr>
            <a:spLocks noGrp="1" noChangeArrowheads="1"/>
          </p:cNvSpPr>
          <p:nvPr>
            <p:ph type="title"/>
          </p:nvPr>
        </p:nvSpPr>
        <p:spPr/>
        <p:txBody>
          <a:bodyPr/>
          <a:lstStyle/>
          <a:p>
            <a:pPr eaLnBrk="1" hangingPunct="1"/>
            <a:r>
              <a:rPr lang="en-US">
                <a:latin typeface="Arial" charset="0"/>
              </a:rPr>
              <a:t>Crypto Map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a:t>Clears IPsec Security Associations </a:t>
            </a:r>
            <a:r>
              <a:rPr lang="en-US" sz="2400" dirty="0" smtClean="0"/>
              <a:t>in the router database</a:t>
            </a:r>
            <a:r>
              <a:rPr lang="en-US" dirty="0" smtClean="0"/>
              <a:t>.</a:t>
            </a:r>
            <a:endParaRPr lang="en-US" sz="2400" dirty="0"/>
          </a:p>
        </p:txBody>
      </p:sp>
      <p:sp>
        <p:nvSpPr>
          <p:cNvPr id="123906" name="Rectangle 2"/>
          <p:cNvSpPr>
            <a:spLocks noGrp="1" noChangeArrowheads="1"/>
          </p:cNvSpPr>
          <p:nvPr>
            <p:ph type="title"/>
          </p:nvPr>
        </p:nvSpPr>
        <p:spPr/>
        <p:txBody>
          <a:bodyPr/>
          <a:lstStyle/>
          <a:p>
            <a:r>
              <a:rPr lang="en-US" b="1" dirty="0" smtClean="0">
                <a:latin typeface="Courier New" pitchFamily="49" charset="0"/>
                <a:cs typeface="Courier New" pitchFamily="49" charset="0"/>
              </a:rPr>
              <a:t>clear</a:t>
            </a:r>
            <a:r>
              <a:rPr lang="en-US" dirty="0" smtClean="0"/>
              <a:t> commands</a:t>
            </a:r>
            <a:endParaRPr lang="en-US" dirty="0"/>
          </a:p>
        </p:txBody>
      </p:sp>
      <p:sp>
        <p:nvSpPr>
          <p:cNvPr id="1569795" name="Rectangle 3"/>
          <p:cNvSpPr>
            <a:spLocks noChangeArrowheads="1"/>
          </p:cNvSpPr>
          <p:nvPr/>
        </p:nvSpPr>
        <p:spPr bwMode="auto">
          <a:xfrm>
            <a:off x="533400" y="2295525"/>
            <a:ext cx="8023371" cy="1069975"/>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defRPr/>
            </a:pPr>
            <a:r>
              <a:rPr lang="en-US" sz="1600" dirty="0">
                <a:solidFill>
                  <a:srgbClr val="000000"/>
                </a:solidFill>
                <a:latin typeface="Courier New" pitchFamily="49" charset="0"/>
                <a:ea typeface="+mn-ea"/>
              </a:rPr>
              <a:t>clear crypto </a:t>
            </a:r>
            <a:r>
              <a:rPr lang="en-US" sz="1600" dirty="0" err="1">
                <a:solidFill>
                  <a:srgbClr val="000000"/>
                </a:solidFill>
                <a:latin typeface="Courier New" pitchFamily="49" charset="0"/>
                <a:ea typeface="+mn-ea"/>
              </a:rPr>
              <a:t>sa</a:t>
            </a:r>
            <a:endParaRPr lang="en-US" sz="1600" dirty="0">
              <a:solidFill>
                <a:srgbClr val="000000"/>
              </a:solidFill>
              <a:latin typeface="Courier New" pitchFamily="49" charset="0"/>
              <a:ea typeface="+mn-ea"/>
            </a:endParaRPr>
          </a:p>
          <a:p>
            <a:pPr defTabSz="725488">
              <a:lnSpc>
                <a:spcPct val="100000"/>
              </a:lnSpc>
              <a:defRPr/>
            </a:pPr>
            <a:r>
              <a:rPr lang="en-US" sz="1600" dirty="0">
                <a:solidFill>
                  <a:srgbClr val="000000"/>
                </a:solidFill>
                <a:latin typeface="Courier New" pitchFamily="49" charset="0"/>
                <a:ea typeface="+mn-ea"/>
              </a:rPr>
              <a:t>clear crypto </a:t>
            </a:r>
            <a:r>
              <a:rPr lang="en-US" sz="1600" dirty="0" err="1">
                <a:solidFill>
                  <a:srgbClr val="000000"/>
                </a:solidFill>
                <a:latin typeface="Courier New" pitchFamily="49" charset="0"/>
                <a:ea typeface="+mn-ea"/>
              </a:rPr>
              <a:t>sa</a:t>
            </a:r>
            <a:r>
              <a:rPr lang="en-US" sz="1600" dirty="0">
                <a:solidFill>
                  <a:srgbClr val="000000"/>
                </a:solidFill>
                <a:latin typeface="Courier New" pitchFamily="49" charset="0"/>
                <a:ea typeface="+mn-ea"/>
              </a:rPr>
              <a:t> peer &lt;</a:t>
            </a:r>
            <a:r>
              <a:rPr lang="en-US" sz="1600" b="0" i="1" dirty="0">
                <a:solidFill>
                  <a:srgbClr val="000000"/>
                </a:solidFill>
                <a:latin typeface="Courier New" pitchFamily="49" charset="0"/>
                <a:ea typeface="+mn-ea"/>
              </a:rPr>
              <a:t>IP address </a:t>
            </a:r>
            <a:r>
              <a:rPr lang="en-US" sz="1600" dirty="0">
                <a:solidFill>
                  <a:srgbClr val="000000"/>
                </a:solidFill>
                <a:latin typeface="Courier New" pitchFamily="49" charset="0"/>
                <a:ea typeface="+mn-ea"/>
              </a:rPr>
              <a:t>| </a:t>
            </a:r>
            <a:r>
              <a:rPr lang="en-US" sz="1600" b="0" i="1" dirty="0">
                <a:solidFill>
                  <a:srgbClr val="000000"/>
                </a:solidFill>
                <a:latin typeface="Courier New" pitchFamily="49" charset="0"/>
                <a:ea typeface="+mn-ea"/>
              </a:rPr>
              <a:t>peer name</a:t>
            </a:r>
            <a:r>
              <a:rPr lang="en-US" sz="1600" dirty="0">
                <a:solidFill>
                  <a:srgbClr val="000000"/>
                </a:solidFill>
                <a:latin typeface="Courier New" pitchFamily="49" charset="0"/>
                <a:ea typeface="+mn-ea"/>
              </a:rPr>
              <a:t>&gt;</a:t>
            </a:r>
          </a:p>
          <a:p>
            <a:pPr defTabSz="725488">
              <a:lnSpc>
                <a:spcPct val="100000"/>
              </a:lnSpc>
              <a:defRPr/>
            </a:pPr>
            <a:r>
              <a:rPr lang="en-US" sz="1600" dirty="0">
                <a:solidFill>
                  <a:srgbClr val="000000"/>
                </a:solidFill>
                <a:latin typeface="Courier New" pitchFamily="49" charset="0"/>
                <a:ea typeface="+mn-ea"/>
              </a:rPr>
              <a:t>clear crypto </a:t>
            </a:r>
            <a:r>
              <a:rPr lang="en-US" sz="1600" dirty="0" err="1">
                <a:solidFill>
                  <a:srgbClr val="000000"/>
                </a:solidFill>
                <a:latin typeface="Courier New" pitchFamily="49" charset="0"/>
                <a:ea typeface="+mn-ea"/>
              </a:rPr>
              <a:t>sa</a:t>
            </a:r>
            <a:r>
              <a:rPr lang="en-US" sz="1600" dirty="0">
                <a:solidFill>
                  <a:srgbClr val="000000"/>
                </a:solidFill>
                <a:latin typeface="Courier New" pitchFamily="49" charset="0"/>
                <a:ea typeface="+mn-ea"/>
              </a:rPr>
              <a:t> map &lt;</a:t>
            </a:r>
            <a:r>
              <a:rPr lang="en-US" sz="1600" b="0" i="1" dirty="0">
                <a:solidFill>
                  <a:srgbClr val="000000"/>
                </a:solidFill>
                <a:latin typeface="Courier New" pitchFamily="49" charset="0"/>
                <a:ea typeface="+mn-ea"/>
              </a:rPr>
              <a:t>map name</a:t>
            </a:r>
            <a:r>
              <a:rPr lang="en-US" sz="1600" dirty="0">
                <a:solidFill>
                  <a:srgbClr val="000000"/>
                </a:solidFill>
                <a:latin typeface="Courier New" pitchFamily="49" charset="0"/>
                <a:ea typeface="+mn-ea"/>
              </a:rPr>
              <a:t>&gt;</a:t>
            </a:r>
          </a:p>
          <a:p>
            <a:pPr defTabSz="725488">
              <a:lnSpc>
                <a:spcPct val="100000"/>
              </a:lnSpc>
              <a:defRPr/>
            </a:pPr>
            <a:r>
              <a:rPr lang="en-US" sz="1600" dirty="0">
                <a:solidFill>
                  <a:srgbClr val="000000"/>
                </a:solidFill>
                <a:latin typeface="Courier New" pitchFamily="49" charset="0"/>
                <a:ea typeface="+mn-ea"/>
              </a:rPr>
              <a:t>clear crypto </a:t>
            </a:r>
            <a:r>
              <a:rPr lang="en-US" sz="1600" dirty="0" err="1">
                <a:solidFill>
                  <a:srgbClr val="000000"/>
                </a:solidFill>
                <a:latin typeface="Courier New" pitchFamily="49" charset="0"/>
                <a:ea typeface="+mn-ea"/>
              </a:rPr>
              <a:t>sa</a:t>
            </a:r>
            <a:r>
              <a:rPr lang="en-US" sz="1600" dirty="0">
                <a:solidFill>
                  <a:srgbClr val="000000"/>
                </a:solidFill>
                <a:latin typeface="Courier New" pitchFamily="49" charset="0"/>
                <a:ea typeface="+mn-ea"/>
              </a:rPr>
              <a:t> entry &lt;</a:t>
            </a:r>
            <a:r>
              <a:rPr lang="en-US" sz="1600" b="0" i="1" dirty="0" smtClean="0">
                <a:solidFill>
                  <a:srgbClr val="000000"/>
                </a:solidFill>
                <a:latin typeface="Courier New" pitchFamily="49" charset="0"/>
                <a:ea typeface="+mn-ea"/>
              </a:rPr>
              <a:t>destination-address </a:t>
            </a:r>
            <a:r>
              <a:rPr lang="en-US" sz="1600" b="0" i="1" dirty="0">
                <a:solidFill>
                  <a:srgbClr val="000000"/>
                </a:solidFill>
                <a:latin typeface="Courier New" pitchFamily="49" charset="0"/>
                <a:ea typeface="+mn-ea"/>
              </a:rPr>
              <a:t>protocol </a:t>
            </a:r>
            <a:r>
              <a:rPr lang="en-US" sz="1600" b="0" i="1" dirty="0" err="1">
                <a:solidFill>
                  <a:srgbClr val="000000"/>
                </a:solidFill>
                <a:latin typeface="Courier New" pitchFamily="49" charset="0"/>
                <a:ea typeface="+mn-ea"/>
              </a:rPr>
              <a:t>spi</a:t>
            </a:r>
            <a:r>
              <a:rPr lang="en-US" sz="1600" dirty="0">
                <a:solidFill>
                  <a:srgbClr val="000000"/>
                </a:solidFill>
                <a:latin typeface="Courier New" pitchFamily="49" charset="0"/>
                <a:ea typeface="+mn-ea"/>
              </a:rPr>
              <a:t>&gt;</a:t>
            </a:r>
          </a:p>
        </p:txBody>
      </p:sp>
      <p:sp>
        <p:nvSpPr>
          <p:cNvPr id="123909" name="Text Box 5"/>
          <p:cNvSpPr txBox="1">
            <a:spLocks noChangeArrowheads="1"/>
          </p:cNvSpPr>
          <p:nvPr/>
        </p:nvSpPr>
        <p:spPr bwMode="auto">
          <a:xfrm>
            <a:off x="532701" y="1919080"/>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pPr>
            <a:r>
              <a:rPr lang="en-US" sz="1600" b="0" dirty="0">
                <a:solidFill>
                  <a:srgbClr val="000000"/>
                </a:solidFill>
                <a:latin typeface="Courier New" pitchFamily="49" charset="0"/>
                <a:cs typeface="Courier New" pitchFamily="49" charset="0"/>
              </a:rPr>
              <a:t>R</a:t>
            </a:r>
            <a:r>
              <a:rPr lang="en-US" sz="1600" b="0" dirty="0" smtClean="0">
                <a:solidFill>
                  <a:srgbClr val="000000"/>
                </a:solidFill>
                <a:latin typeface="Courier New" pitchFamily="49" charset="0"/>
                <a:cs typeface="Courier New" pitchFamily="49" charset="0"/>
              </a:rPr>
              <a:t>outer</a:t>
            </a:r>
            <a:r>
              <a:rPr lang="en-US" sz="1600" b="0" dirty="0">
                <a:solidFill>
                  <a:srgbClr val="000000"/>
                </a:solidFill>
                <a:latin typeface="Courier New" pitchFamily="49" charset="0"/>
                <a:cs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Policy</a:t>
            </a:r>
            <a:endParaRPr lang="en-US" dirty="0"/>
          </a:p>
        </p:txBody>
      </p:sp>
      <p:sp>
        <p:nvSpPr>
          <p:cNvPr id="1571843" name="Rectangle 3"/>
          <p:cNvSpPr>
            <a:spLocks noChangeArrowheads="1"/>
          </p:cNvSpPr>
          <p:nvPr/>
        </p:nvSpPr>
        <p:spPr bwMode="auto">
          <a:xfrm>
            <a:off x="457200" y="3287713"/>
            <a:ext cx="8201025" cy="2884123"/>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400" b="0" dirty="0" err="1">
                <a:solidFill>
                  <a:srgbClr val="000000"/>
                </a:solidFill>
                <a:latin typeface="Courier New" pitchFamily="49" charset="0"/>
                <a:ea typeface="+mn-ea"/>
              </a:rPr>
              <a:t>RouterA</a:t>
            </a:r>
            <a:r>
              <a:rPr lang="en-US" sz="1400" b="0" dirty="0">
                <a:solidFill>
                  <a:srgbClr val="000000"/>
                </a:solidFill>
                <a:latin typeface="Courier New" pitchFamily="49" charset="0"/>
                <a:ea typeface="+mn-ea"/>
              </a:rPr>
              <a:t># </a:t>
            </a:r>
            <a:r>
              <a:rPr lang="en-US" sz="1400" dirty="0">
                <a:solidFill>
                  <a:srgbClr val="000000"/>
                </a:solidFill>
                <a:latin typeface="Courier New" pitchFamily="49" charset="0"/>
                <a:ea typeface="+mn-ea"/>
              </a:rPr>
              <a:t>show crypto </a:t>
            </a:r>
            <a:r>
              <a:rPr lang="en-US" sz="1400" dirty="0" err="1">
                <a:solidFill>
                  <a:srgbClr val="000000"/>
                </a:solidFill>
                <a:latin typeface="Courier New" pitchFamily="49" charset="0"/>
                <a:ea typeface="+mn-ea"/>
              </a:rPr>
              <a:t>isakmp</a:t>
            </a:r>
            <a:r>
              <a:rPr lang="en-US" sz="1400" dirty="0">
                <a:solidFill>
                  <a:srgbClr val="000000"/>
                </a:solidFill>
                <a:latin typeface="Courier New" pitchFamily="49" charset="0"/>
                <a:ea typeface="+mn-ea"/>
              </a:rPr>
              <a:t> policy </a:t>
            </a:r>
          </a:p>
          <a:p>
            <a:pPr defTabSz="725488">
              <a:lnSpc>
                <a:spcPct val="100000"/>
              </a:lnSpc>
            </a:pPr>
            <a:r>
              <a:rPr lang="en-US" sz="1400" b="0" dirty="0">
                <a:solidFill>
                  <a:srgbClr val="000000"/>
                </a:solidFill>
                <a:latin typeface="Courier New" pitchFamily="49" charset="0"/>
                <a:ea typeface="+mn-ea"/>
              </a:rPr>
              <a:t>Protection suite of priority 110</a:t>
            </a:r>
          </a:p>
          <a:p>
            <a:pPr defTabSz="725488">
              <a:lnSpc>
                <a:spcPct val="100000"/>
              </a:lnSpc>
            </a:pPr>
            <a:r>
              <a:rPr lang="en-US" sz="1400" b="0" dirty="0">
                <a:solidFill>
                  <a:srgbClr val="000000"/>
                </a:solidFill>
                <a:latin typeface="Courier New" pitchFamily="49" charset="0"/>
                <a:ea typeface="+mn-ea"/>
              </a:rPr>
              <a:t>      encryption algorithm:   DES - Data Encryption Standard (56 bit keys).</a:t>
            </a:r>
          </a:p>
          <a:p>
            <a:pPr defTabSz="725488">
              <a:lnSpc>
                <a:spcPct val="100000"/>
              </a:lnSpc>
            </a:pPr>
            <a:r>
              <a:rPr lang="en-US" sz="1400" b="0" dirty="0">
                <a:solidFill>
                  <a:srgbClr val="000000"/>
                </a:solidFill>
                <a:latin typeface="Courier New" pitchFamily="49" charset="0"/>
                <a:ea typeface="+mn-ea"/>
              </a:rPr>
              <a:t>      hash algorithm:         Message Digest 5</a:t>
            </a:r>
          </a:p>
          <a:p>
            <a:pPr defTabSz="725488">
              <a:lnSpc>
                <a:spcPct val="100000"/>
              </a:lnSpc>
            </a:pPr>
            <a:r>
              <a:rPr lang="en-US" sz="1400" b="0" dirty="0">
                <a:solidFill>
                  <a:srgbClr val="000000"/>
                </a:solidFill>
                <a:latin typeface="Courier New" pitchFamily="49" charset="0"/>
                <a:ea typeface="+mn-ea"/>
              </a:rPr>
              <a:t>      authentication method:  pre-share</a:t>
            </a:r>
          </a:p>
          <a:p>
            <a:pPr defTabSz="725488">
              <a:lnSpc>
                <a:spcPct val="100000"/>
              </a:lnSpc>
            </a:pPr>
            <a:r>
              <a:rPr lang="en-US" sz="1400" b="0" dirty="0">
                <a:solidFill>
                  <a:srgbClr val="000000"/>
                </a:solidFill>
                <a:latin typeface="Courier New" pitchFamily="49" charset="0"/>
                <a:ea typeface="+mn-ea"/>
              </a:rPr>
              <a:t>      </a:t>
            </a:r>
            <a:r>
              <a:rPr lang="en-US" sz="1400" b="0" dirty="0" err="1">
                <a:solidFill>
                  <a:srgbClr val="000000"/>
                </a:solidFill>
                <a:latin typeface="Courier New" pitchFamily="49" charset="0"/>
                <a:ea typeface="+mn-ea"/>
              </a:rPr>
              <a:t>Diffie</a:t>
            </a:r>
            <a:r>
              <a:rPr lang="en-US" sz="1400" b="0" dirty="0">
                <a:solidFill>
                  <a:srgbClr val="000000"/>
                </a:solidFill>
                <a:latin typeface="Courier New" pitchFamily="49" charset="0"/>
                <a:ea typeface="+mn-ea"/>
              </a:rPr>
              <a:t>-Hellman group:   #1 (768 bit)</a:t>
            </a:r>
          </a:p>
          <a:p>
            <a:pPr defTabSz="725488">
              <a:lnSpc>
                <a:spcPct val="100000"/>
              </a:lnSpc>
            </a:pPr>
            <a:r>
              <a:rPr lang="en-US" sz="1400" b="0" dirty="0">
                <a:solidFill>
                  <a:srgbClr val="000000"/>
                </a:solidFill>
                <a:latin typeface="Courier New" pitchFamily="49" charset="0"/>
                <a:ea typeface="+mn-ea"/>
              </a:rPr>
              <a:t>      lifetime:               86400 seconds, no volume limit</a:t>
            </a:r>
          </a:p>
          <a:p>
            <a:pPr defTabSz="725488">
              <a:lnSpc>
                <a:spcPct val="100000"/>
              </a:lnSpc>
            </a:pPr>
            <a:r>
              <a:rPr lang="en-US" sz="1400" b="0" dirty="0">
                <a:solidFill>
                  <a:srgbClr val="000000"/>
                </a:solidFill>
                <a:latin typeface="Courier New" pitchFamily="49" charset="0"/>
                <a:ea typeface="+mn-ea"/>
              </a:rPr>
              <a:t>Default protection suite</a:t>
            </a:r>
          </a:p>
          <a:p>
            <a:pPr defTabSz="725488">
              <a:lnSpc>
                <a:spcPct val="100000"/>
              </a:lnSpc>
            </a:pPr>
            <a:r>
              <a:rPr lang="en-US" sz="1400" b="0" dirty="0">
                <a:solidFill>
                  <a:srgbClr val="000000"/>
                </a:solidFill>
                <a:latin typeface="Courier New" pitchFamily="49" charset="0"/>
                <a:ea typeface="+mn-ea"/>
              </a:rPr>
              <a:t>      encryption algorithm:   DES - Data Encryption Standard (56 bit keys).</a:t>
            </a:r>
          </a:p>
          <a:p>
            <a:pPr defTabSz="725488">
              <a:lnSpc>
                <a:spcPct val="100000"/>
              </a:lnSpc>
            </a:pPr>
            <a:r>
              <a:rPr lang="en-US" sz="1400" b="0" dirty="0">
                <a:solidFill>
                  <a:srgbClr val="000000"/>
                </a:solidFill>
                <a:latin typeface="Courier New" pitchFamily="49" charset="0"/>
                <a:ea typeface="+mn-ea"/>
              </a:rPr>
              <a:t>      hash algorithm:         Secure Hash Standard</a:t>
            </a:r>
          </a:p>
          <a:p>
            <a:pPr defTabSz="725488">
              <a:lnSpc>
                <a:spcPct val="100000"/>
              </a:lnSpc>
            </a:pPr>
            <a:r>
              <a:rPr lang="en-US" sz="1400" b="0" dirty="0">
                <a:solidFill>
                  <a:srgbClr val="000000"/>
                </a:solidFill>
                <a:latin typeface="Courier New" pitchFamily="49" charset="0"/>
                <a:ea typeface="+mn-ea"/>
              </a:rPr>
              <a:t>      authentication method:  </a:t>
            </a:r>
            <a:r>
              <a:rPr lang="en-US" sz="1400" b="0" dirty="0" err="1">
                <a:solidFill>
                  <a:srgbClr val="000000"/>
                </a:solidFill>
                <a:latin typeface="Courier New" pitchFamily="49" charset="0"/>
                <a:ea typeface="+mn-ea"/>
              </a:rPr>
              <a:t>Rivest</a:t>
            </a:r>
            <a:r>
              <a:rPr lang="en-US" sz="1400" b="0" dirty="0">
                <a:solidFill>
                  <a:srgbClr val="000000"/>
                </a:solidFill>
                <a:latin typeface="Courier New" pitchFamily="49" charset="0"/>
                <a:ea typeface="+mn-ea"/>
              </a:rPr>
              <a:t>-Shamir-</a:t>
            </a:r>
            <a:r>
              <a:rPr lang="en-US" sz="1400" b="0" dirty="0" err="1">
                <a:solidFill>
                  <a:srgbClr val="000000"/>
                </a:solidFill>
                <a:latin typeface="Courier New" pitchFamily="49" charset="0"/>
                <a:ea typeface="+mn-ea"/>
              </a:rPr>
              <a:t>Adleman</a:t>
            </a:r>
            <a:r>
              <a:rPr lang="en-US" sz="1400" b="0" dirty="0">
                <a:solidFill>
                  <a:srgbClr val="000000"/>
                </a:solidFill>
                <a:latin typeface="Courier New" pitchFamily="49" charset="0"/>
                <a:ea typeface="+mn-ea"/>
              </a:rPr>
              <a:t> Signature</a:t>
            </a:r>
          </a:p>
          <a:p>
            <a:pPr defTabSz="725488">
              <a:lnSpc>
                <a:spcPct val="100000"/>
              </a:lnSpc>
            </a:pPr>
            <a:r>
              <a:rPr lang="en-US" sz="1400" b="0" dirty="0">
                <a:solidFill>
                  <a:srgbClr val="000000"/>
                </a:solidFill>
                <a:latin typeface="Courier New" pitchFamily="49" charset="0"/>
                <a:ea typeface="+mn-ea"/>
              </a:rPr>
              <a:t>      </a:t>
            </a:r>
            <a:r>
              <a:rPr lang="en-US" sz="1400" b="0" dirty="0" err="1">
                <a:solidFill>
                  <a:srgbClr val="000000"/>
                </a:solidFill>
                <a:latin typeface="Courier New" pitchFamily="49" charset="0"/>
                <a:ea typeface="+mn-ea"/>
              </a:rPr>
              <a:t>Diffie</a:t>
            </a:r>
            <a:r>
              <a:rPr lang="en-US" sz="1400" b="0" dirty="0">
                <a:solidFill>
                  <a:srgbClr val="000000"/>
                </a:solidFill>
                <a:latin typeface="Courier New" pitchFamily="49" charset="0"/>
                <a:ea typeface="+mn-ea"/>
              </a:rPr>
              <a:t>-Hellman group:   #1 (768 bit)</a:t>
            </a:r>
          </a:p>
          <a:p>
            <a:pPr defTabSz="725488">
              <a:lnSpc>
                <a:spcPct val="100000"/>
              </a:lnSpc>
            </a:pPr>
            <a:r>
              <a:rPr lang="en-US" sz="1400" b="0" dirty="0">
                <a:solidFill>
                  <a:srgbClr val="000000"/>
                </a:solidFill>
                <a:latin typeface="Courier New" pitchFamily="49" charset="0"/>
                <a:ea typeface="+mn-ea"/>
              </a:rPr>
              <a:t>      lifetime:               86400 seconds, no volume limit</a:t>
            </a:r>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1295400"/>
            <a:ext cx="73358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smtClean="0"/>
              <a:t>View Defined Sets</a:t>
            </a:r>
            <a:endParaRPr lang="en-US" dirty="0"/>
          </a:p>
        </p:txBody>
      </p:sp>
      <p:sp>
        <p:nvSpPr>
          <p:cNvPr id="125956" name="Rectangle 4"/>
          <p:cNvSpPr>
            <a:spLocks noChangeArrowheads="1"/>
          </p:cNvSpPr>
          <p:nvPr/>
        </p:nvSpPr>
        <p:spPr bwMode="auto">
          <a:xfrm>
            <a:off x="2819400" y="2752725"/>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a:t>E0/1 172.30.1.2</a:t>
            </a:r>
          </a:p>
        </p:txBody>
      </p:sp>
      <p:sp>
        <p:nvSpPr>
          <p:cNvPr id="125957" name="Rectangle 5"/>
          <p:cNvSpPr>
            <a:spLocks noChangeArrowheads="1"/>
          </p:cNvSpPr>
          <p:nvPr/>
        </p:nvSpPr>
        <p:spPr bwMode="auto">
          <a:xfrm>
            <a:off x="4699000" y="2752725"/>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a:t>E0/1 172.30.2.2</a:t>
            </a:r>
          </a:p>
        </p:txBody>
      </p:sp>
      <p:sp>
        <p:nvSpPr>
          <p:cNvPr id="125958" name="Rectangle 6"/>
          <p:cNvSpPr>
            <a:spLocks noChangeArrowheads="1"/>
          </p:cNvSpPr>
          <p:nvPr/>
        </p:nvSpPr>
        <p:spPr bwMode="auto">
          <a:xfrm>
            <a:off x="3079750" y="2441575"/>
            <a:ext cx="2047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738" tIns="28575" rIns="58738" bIns="28575">
            <a:spAutoFit/>
          </a:bodyPr>
          <a:lstStyle/>
          <a:p>
            <a:pPr defTabSz="363538">
              <a:lnSpc>
                <a:spcPct val="100000"/>
              </a:lnSpc>
            </a:pPr>
            <a:r>
              <a:rPr lang="en-US" sz="1000">
                <a:latin typeface="Helvetica" charset="0"/>
              </a:rPr>
              <a:t>A</a:t>
            </a:r>
          </a:p>
        </p:txBody>
      </p:sp>
      <p:pic>
        <p:nvPicPr>
          <p:cNvPr id="1259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6988"/>
            <a:ext cx="7335838"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573896" name="Rectangle 8"/>
          <p:cNvSpPr>
            <a:spLocks noChangeArrowheads="1"/>
          </p:cNvSpPr>
          <p:nvPr/>
        </p:nvSpPr>
        <p:spPr bwMode="auto">
          <a:xfrm>
            <a:off x="381000" y="3733800"/>
            <a:ext cx="8229600" cy="838200"/>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600" b="0" dirty="0" err="1" smtClean="0">
                <a:solidFill>
                  <a:srgbClr val="000000"/>
                </a:solidFill>
                <a:latin typeface="Courier New" pitchFamily="49" charset="0"/>
                <a:ea typeface="+mn-ea"/>
              </a:rPr>
              <a:t>RouterA</a:t>
            </a:r>
            <a:r>
              <a:rPr lang="en-US" sz="1600" b="0" dirty="0">
                <a:solidFill>
                  <a:srgbClr val="000000"/>
                </a:solidFill>
                <a:latin typeface="Courier New" pitchFamily="49" charset="0"/>
                <a:ea typeface="+mn-ea"/>
              </a:rPr>
              <a:t># </a:t>
            </a:r>
            <a:r>
              <a:rPr lang="en-US" sz="1600" dirty="0">
                <a:solidFill>
                  <a:srgbClr val="000000"/>
                </a:solidFill>
                <a:latin typeface="Courier New" pitchFamily="49" charset="0"/>
                <a:ea typeface="+mn-ea"/>
              </a:rPr>
              <a:t>show crypto </a:t>
            </a:r>
            <a:r>
              <a:rPr lang="en-US" sz="1600" dirty="0" err="1">
                <a:solidFill>
                  <a:srgbClr val="000000"/>
                </a:solidFill>
                <a:latin typeface="Courier New" pitchFamily="49" charset="0"/>
                <a:ea typeface="+mn-ea"/>
              </a:rPr>
              <a:t>ipsec</a:t>
            </a:r>
            <a:r>
              <a:rPr lang="en-US" sz="1600" dirty="0">
                <a:solidFill>
                  <a:srgbClr val="000000"/>
                </a:solidFill>
                <a:latin typeface="Courier New" pitchFamily="49" charset="0"/>
                <a:ea typeface="+mn-ea"/>
              </a:rPr>
              <a:t> transform-set MY-SET </a:t>
            </a:r>
            <a:r>
              <a:rPr lang="en-US" sz="1600" b="0" dirty="0">
                <a:solidFill>
                  <a:srgbClr val="000000"/>
                </a:solidFill>
                <a:latin typeface="Courier New" pitchFamily="49" charset="0"/>
                <a:ea typeface="+mn-ea"/>
              </a:rPr>
              <a:t/>
            </a:r>
            <a:br>
              <a:rPr lang="en-US" sz="1600" b="0" dirty="0">
                <a:solidFill>
                  <a:srgbClr val="000000"/>
                </a:solidFill>
                <a:latin typeface="Courier New" pitchFamily="49" charset="0"/>
                <a:ea typeface="+mn-ea"/>
              </a:rPr>
            </a:br>
            <a:r>
              <a:rPr lang="en-US" sz="1600" b="0" dirty="0">
                <a:solidFill>
                  <a:srgbClr val="000000"/>
                </a:solidFill>
                <a:latin typeface="Courier New" pitchFamily="49" charset="0"/>
                <a:ea typeface="+mn-ea"/>
              </a:rPr>
              <a:t>Transform set MY-SET: { </a:t>
            </a:r>
            <a:r>
              <a:rPr lang="en-US" sz="1600" b="0" dirty="0" err="1">
                <a:solidFill>
                  <a:srgbClr val="000000"/>
                </a:solidFill>
                <a:latin typeface="Courier New" pitchFamily="49" charset="0"/>
                <a:ea typeface="+mn-ea"/>
              </a:rPr>
              <a:t>esp</a:t>
            </a:r>
            <a:r>
              <a:rPr lang="en-US" sz="1600" b="0" dirty="0">
                <a:solidFill>
                  <a:srgbClr val="000000"/>
                </a:solidFill>
                <a:latin typeface="Courier New" pitchFamily="49" charset="0"/>
                <a:ea typeface="+mn-ea"/>
              </a:rPr>
              <a:t>-des }</a:t>
            </a:r>
            <a:br>
              <a:rPr lang="en-US" sz="1600" b="0" dirty="0">
                <a:solidFill>
                  <a:srgbClr val="000000"/>
                </a:solidFill>
                <a:latin typeface="Courier New" pitchFamily="49" charset="0"/>
                <a:ea typeface="+mn-ea"/>
              </a:rPr>
            </a:br>
            <a:r>
              <a:rPr lang="en-US" sz="1600" b="0" dirty="0">
                <a:solidFill>
                  <a:srgbClr val="000000"/>
                </a:solidFill>
                <a:latin typeface="Courier New" pitchFamily="49" charset="0"/>
                <a:ea typeface="+mn-ea"/>
              </a:rPr>
              <a:t>will negotiate = { Tunnel,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3896"/>
                                        </p:tgtEl>
                                        <p:attrNameLst>
                                          <p:attrName>style.visibility</p:attrName>
                                        </p:attrNameLst>
                                      </p:cBhvr>
                                      <p:to>
                                        <p:strVal val="visible"/>
                                      </p:to>
                                    </p:set>
                                    <p:animEffect transition="in" filter="wipe(left)">
                                      <p:cBhvr>
                                        <p:cTn id="7" dur="500"/>
                                        <p:tgtEl>
                                          <p:spTgt spid="1573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3896"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nSpc>
                <a:spcPct val="100000"/>
              </a:lnSpc>
              <a:buClr>
                <a:schemeClr val="folHlink"/>
              </a:buClr>
              <a:buFontTx/>
              <a:buChar char="•"/>
            </a:pPr>
            <a:r>
              <a:rPr lang="en-US" sz="2400" dirty="0">
                <a:cs typeface="Times New Roman" charset="0"/>
              </a:rPr>
              <a:t>QM_IDLE (quiescent state) indicates that an ISAKMP SA exists but is idle. </a:t>
            </a:r>
          </a:p>
          <a:p>
            <a:pPr>
              <a:lnSpc>
                <a:spcPct val="100000"/>
              </a:lnSpc>
              <a:buClr>
                <a:schemeClr val="folHlink"/>
              </a:buClr>
              <a:buFontTx/>
              <a:buChar char="•"/>
            </a:pPr>
            <a:r>
              <a:rPr lang="en-US" sz="2400" dirty="0">
                <a:cs typeface="Times New Roman" charset="0"/>
              </a:rPr>
              <a:t>The router will remain authenticated with its peer and may be used for subsequent quick mode (QM) exchanges</a:t>
            </a:r>
            <a:r>
              <a:rPr lang="en-US" sz="2400" dirty="0" smtClean="0">
                <a:cs typeface="Times New Roman" charset="0"/>
              </a:rPr>
              <a:t>.</a:t>
            </a:r>
            <a:endParaRPr lang="en-US" sz="2400" dirty="0">
              <a:cs typeface="Times New Roman" charset="0"/>
            </a:endParaRPr>
          </a:p>
        </p:txBody>
      </p:sp>
      <p:sp>
        <p:nvSpPr>
          <p:cNvPr id="126978" name="Rectangle 2"/>
          <p:cNvSpPr>
            <a:spLocks noGrp="1" noChangeArrowheads="1"/>
          </p:cNvSpPr>
          <p:nvPr>
            <p:ph type="title"/>
          </p:nvPr>
        </p:nvSpPr>
        <p:spPr/>
        <p:txBody>
          <a:bodyPr/>
          <a:lstStyle/>
          <a:p>
            <a:r>
              <a:rPr lang="en-US" dirty="0" smtClean="0"/>
              <a:t>Display Phase 1 SA</a:t>
            </a:r>
            <a:endParaRPr lang="en-US" dirty="0"/>
          </a:p>
        </p:txBody>
      </p:sp>
      <p:sp>
        <p:nvSpPr>
          <p:cNvPr id="1575940" name="Rectangle 4"/>
          <p:cNvSpPr>
            <a:spLocks noChangeArrowheads="1"/>
          </p:cNvSpPr>
          <p:nvPr/>
        </p:nvSpPr>
        <p:spPr bwMode="auto">
          <a:xfrm>
            <a:off x="609600" y="5106042"/>
            <a:ext cx="7467600" cy="1069975"/>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600" b="0" dirty="0" err="1">
                <a:solidFill>
                  <a:srgbClr val="000000"/>
                </a:solidFill>
                <a:latin typeface="Courier New" pitchFamily="49" charset="0"/>
                <a:ea typeface="+mn-ea"/>
              </a:rPr>
              <a:t>RouterA</a:t>
            </a:r>
            <a:r>
              <a:rPr lang="en-US" sz="1600" b="0" dirty="0">
                <a:solidFill>
                  <a:srgbClr val="000000"/>
                </a:solidFill>
                <a:latin typeface="Courier New" pitchFamily="49" charset="0"/>
                <a:ea typeface="+mn-ea"/>
              </a:rPr>
              <a:t># </a:t>
            </a:r>
            <a:r>
              <a:rPr lang="en-US" sz="1600" dirty="0">
                <a:solidFill>
                  <a:srgbClr val="000000"/>
                </a:solidFill>
                <a:latin typeface="Courier New" pitchFamily="49" charset="0"/>
                <a:ea typeface="+mn-ea"/>
              </a:rPr>
              <a:t>show crypto </a:t>
            </a:r>
            <a:r>
              <a:rPr lang="en-US" sz="1600" dirty="0" err="1">
                <a:solidFill>
                  <a:srgbClr val="000000"/>
                </a:solidFill>
                <a:latin typeface="Courier New" pitchFamily="49" charset="0"/>
                <a:ea typeface="+mn-ea"/>
              </a:rPr>
              <a:t>isakmp</a:t>
            </a:r>
            <a:r>
              <a:rPr lang="en-US" sz="1600" dirty="0">
                <a:solidFill>
                  <a:srgbClr val="000000"/>
                </a:solidFill>
                <a:latin typeface="Courier New" pitchFamily="49" charset="0"/>
                <a:ea typeface="+mn-ea"/>
              </a:rPr>
              <a:t> </a:t>
            </a:r>
            <a:r>
              <a:rPr lang="en-US" sz="1600" dirty="0" err="1">
                <a:solidFill>
                  <a:srgbClr val="000000"/>
                </a:solidFill>
                <a:latin typeface="Courier New" pitchFamily="49" charset="0"/>
                <a:ea typeface="+mn-ea"/>
              </a:rPr>
              <a:t>sa</a:t>
            </a:r>
            <a:endParaRPr lang="en-US" sz="1600" dirty="0">
              <a:solidFill>
                <a:srgbClr val="000000"/>
              </a:solidFill>
              <a:latin typeface="Courier New" pitchFamily="49" charset="0"/>
              <a:ea typeface="+mn-ea"/>
            </a:endParaRPr>
          </a:p>
          <a:p>
            <a:pPr defTabSz="725488">
              <a:lnSpc>
                <a:spcPct val="100000"/>
              </a:lnSpc>
            </a:pPr>
            <a:endParaRPr lang="en-US" sz="1600" b="0" dirty="0">
              <a:solidFill>
                <a:srgbClr val="000000"/>
              </a:solidFill>
              <a:latin typeface="Courier New" pitchFamily="49" charset="0"/>
              <a:ea typeface="+mn-ea"/>
            </a:endParaRPr>
          </a:p>
          <a:p>
            <a:pPr defTabSz="725488">
              <a:lnSpc>
                <a:spcPct val="100000"/>
              </a:lnSpc>
            </a:pPr>
            <a:r>
              <a:rPr lang="en-US" sz="1600" b="0" dirty="0" err="1">
                <a:solidFill>
                  <a:srgbClr val="000000"/>
                </a:solidFill>
                <a:latin typeface="Courier New" pitchFamily="49" charset="0"/>
                <a:ea typeface="+mn-ea"/>
              </a:rPr>
              <a:t>dst</a:t>
            </a:r>
            <a:r>
              <a:rPr lang="en-US" sz="1600" b="0" dirty="0">
                <a:solidFill>
                  <a:srgbClr val="000000"/>
                </a:solidFill>
                <a:latin typeface="Courier New" pitchFamily="49" charset="0"/>
                <a:ea typeface="+mn-ea"/>
              </a:rPr>
              <a:t>		</a:t>
            </a:r>
            <a:r>
              <a:rPr lang="en-US" sz="1600" b="0" dirty="0" err="1">
                <a:solidFill>
                  <a:srgbClr val="000000"/>
                </a:solidFill>
                <a:latin typeface="Courier New" pitchFamily="49" charset="0"/>
                <a:ea typeface="+mn-ea"/>
              </a:rPr>
              <a:t>src</a:t>
            </a:r>
            <a:r>
              <a:rPr lang="en-US" sz="1600" b="0" dirty="0">
                <a:solidFill>
                  <a:srgbClr val="000000"/>
                </a:solidFill>
                <a:latin typeface="Courier New" pitchFamily="49" charset="0"/>
                <a:ea typeface="+mn-ea"/>
              </a:rPr>
              <a:t>		state		conn-id		slot</a:t>
            </a:r>
          </a:p>
          <a:p>
            <a:pPr defTabSz="725488">
              <a:lnSpc>
                <a:spcPct val="100000"/>
              </a:lnSpc>
            </a:pPr>
            <a:r>
              <a:rPr lang="en-US" sz="1600" b="0" dirty="0">
                <a:solidFill>
                  <a:srgbClr val="000000"/>
                </a:solidFill>
                <a:latin typeface="Courier New" pitchFamily="49" charset="0"/>
                <a:ea typeface="+mn-ea"/>
              </a:rPr>
              <a:t>172.30.2.2	172.30.1.2	QM_IDLE	47			5</a:t>
            </a:r>
          </a:p>
        </p:txBody>
      </p:sp>
      <p:sp>
        <p:nvSpPr>
          <p:cNvPr id="126982" name="Rectangle 11"/>
          <p:cNvSpPr>
            <a:spLocks noChangeArrowheads="1"/>
          </p:cNvSpPr>
          <p:nvPr/>
        </p:nvSpPr>
        <p:spPr bwMode="auto">
          <a:xfrm>
            <a:off x="2819400" y="444730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a:solidFill>
                  <a:srgbClr val="000000"/>
                </a:solidFill>
              </a:rPr>
              <a:t>E0/1 172.30.1.2</a:t>
            </a:r>
          </a:p>
        </p:txBody>
      </p:sp>
      <p:sp>
        <p:nvSpPr>
          <p:cNvPr id="126983" name="Rectangle 12"/>
          <p:cNvSpPr>
            <a:spLocks noChangeArrowheads="1"/>
          </p:cNvSpPr>
          <p:nvPr/>
        </p:nvSpPr>
        <p:spPr bwMode="auto">
          <a:xfrm>
            <a:off x="4699000" y="444730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a:solidFill>
                  <a:srgbClr val="000000"/>
                </a:solidFill>
              </a:rPr>
              <a:t>E0/1 172.30.2.2</a:t>
            </a:r>
          </a:p>
        </p:txBody>
      </p:sp>
      <p:sp>
        <p:nvSpPr>
          <p:cNvPr id="126984" name="Rectangle 13"/>
          <p:cNvSpPr>
            <a:spLocks noChangeArrowheads="1"/>
          </p:cNvSpPr>
          <p:nvPr/>
        </p:nvSpPr>
        <p:spPr bwMode="auto">
          <a:xfrm>
            <a:off x="3079750" y="3515367"/>
            <a:ext cx="2047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738" tIns="28575" rIns="58738" bIns="28575">
            <a:spAutoFit/>
          </a:bodyPr>
          <a:lstStyle/>
          <a:p>
            <a:pPr defTabSz="363538">
              <a:lnSpc>
                <a:spcPct val="100000"/>
              </a:lnSpc>
            </a:pPr>
            <a:r>
              <a:rPr lang="en-US" sz="1000">
                <a:latin typeface="Helvetica" charset="0"/>
              </a:rPr>
              <a:t>A</a:t>
            </a:r>
          </a:p>
        </p:txBody>
      </p:sp>
      <p:pic>
        <p:nvPicPr>
          <p:cNvPr id="12698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91566"/>
            <a:ext cx="7335838"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dirty="0" smtClean="0"/>
              <a:t>View Crypto IPsec SA</a:t>
            </a:r>
            <a:endParaRPr lang="en-US" dirty="0"/>
          </a:p>
        </p:txBody>
      </p:sp>
      <p:sp>
        <p:nvSpPr>
          <p:cNvPr id="1577987" name="Rectangle 3"/>
          <p:cNvSpPr>
            <a:spLocks noChangeArrowheads="1"/>
          </p:cNvSpPr>
          <p:nvPr/>
        </p:nvSpPr>
        <p:spPr bwMode="auto">
          <a:xfrm>
            <a:off x="478872" y="2957794"/>
            <a:ext cx="8174038" cy="2647135"/>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400" b="0" dirty="0" err="1">
                <a:solidFill>
                  <a:srgbClr val="000000"/>
                </a:solidFill>
                <a:latin typeface="Courier New" pitchFamily="49" charset="0"/>
                <a:ea typeface="+mn-ea"/>
                <a:cs typeface="Courier New" pitchFamily="49" charset="0"/>
              </a:rPr>
              <a:t>RouterA</a:t>
            </a:r>
            <a:r>
              <a:rPr lang="en-US" sz="1400" b="0" dirty="0">
                <a:solidFill>
                  <a:srgbClr val="000000"/>
                </a:solidFill>
                <a:latin typeface="Courier New" pitchFamily="49" charset="0"/>
                <a:ea typeface="+mn-ea"/>
                <a:cs typeface="Courier New" pitchFamily="49" charset="0"/>
              </a:rPr>
              <a:t># </a:t>
            </a:r>
            <a:r>
              <a:rPr lang="en-US" sz="1400" dirty="0">
                <a:solidFill>
                  <a:srgbClr val="000000"/>
                </a:solidFill>
                <a:latin typeface="Courier New" pitchFamily="49" charset="0"/>
                <a:ea typeface="+mn-ea"/>
                <a:cs typeface="Courier New" pitchFamily="49" charset="0"/>
              </a:rPr>
              <a:t>show crypto </a:t>
            </a:r>
            <a:r>
              <a:rPr lang="en-US" sz="1400" dirty="0" err="1">
                <a:solidFill>
                  <a:srgbClr val="000000"/>
                </a:solidFill>
                <a:latin typeface="Courier New" pitchFamily="49" charset="0"/>
                <a:ea typeface="+mn-ea"/>
                <a:cs typeface="Courier New" pitchFamily="49" charset="0"/>
              </a:rPr>
              <a:t>ipsec</a:t>
            </a:r>
            <a:r>
              <a:rPr lang="en-US" sz="1400" dirty="0">
                <a:solidFill>
                  <a:srgbClr val="000000"/>
                </a:solidFill>
                <a:latin typeface="Courier New" pitchFamily="49" charset="0"/>
                <a:ea typeface="+mn-ea"/>
                <a:cs typeface="Courier New" pitchFamily="49" charset="0"/>
              </a:rPr>
              <a:t> </a:t>
            </a:r>
            <a:r>
              <a:rPr lang="en-US" sz="1400" dirty="0" err="1">
                <a:solidFill>
                  <a:srgbClr val="000000"/>
                </a:solidFill>
                <a:latin typeface="Courier New" pitchFamily="49" charset="0"/>
                <a:ea typeface="+mn-ea"/>
                <a:cs typeface="Courier New" pitchFamily="49" charset="0"/>
              </a:rPr>
              <a:t>sa</a:t>
            </a:r>
            <a:endParaRPr lang="en-US" sz="1400" dirty="0">
              <a:solidFill>
                <a:srgbClr val="000000"/>
              </a:solidFill>
              <a:latin typeface="Courier New" pitchFamily="49" charset="0"/>
              <a:ea typeface="+mn-ea"/>
              <a:cs typeface="Courier New" pitchFamily="49" charset="0"/>
            </a:endParaRPr>
          </a:p>
          <a:p>
            <a:pPr defTabSz="725488">
              <a:lnSpc>
                <a:spcPct val="100000"/>
              </a:lnSpc>
            </a:pPr>
            <a:r>
              <a:rPr lang="en-US" sz="1400" b="0" dirty="0">
                <a:solidFill>
                  <a:srgbClr val="000000"/>
                </a:solidFill>
                <a:latin typeface="Courier New" pitchFamily="49" charset="0"/>
                <a:ea typeface="+mn-ea"/>
                <a:cs typeface="Courier New" pitchFamily="49" charset="0"/>
              </a:rPr>
              <a:t>interface: </a:t>
            </a:r>
            <a:r>
              <a:rPr lang="en-US" sz="1400" b="0" dirty="0" err="1">
                <a:solidFill>
                  <a:srgbClr val="000000"/>
                </a:solidFill>
                <a:latin typeface="Courier New" pitchFamily="49" charset="0"/>
                <a:ea typeface="+mn-ea"/>
                <a:cs typeface="Courier New" pitchFamily="49" charset="0"/>
              </a:rPr>
              <a:t>Ethernet0</a:t>
            </a:r>
            <a:r>
              <a:rPr lang="en-US" sz="1400" b="0" dirty="0">
                <a:solidFill>
                  <a:srgbClr val="000000"/>
                </a:solidFill>
                <a:latin typeface="Courier New" pitchFamily="49" charset="0"/>
                <a:ea typeface="+mn-ea"/>
                <a:cs typeface="Courier New" pitchFamily="49" charset="0"/>
              </a:rPr>
              <a:t>/1</a:t>
            </a:r>
          </a:p>
          <a:p>
            <a:pPr lvl="1"/>
            <a:r>
              <a:rPr lang="en-US" sz="1400" b="0" dirty="0">
                <a:solidFill>
                  <a:srgbClr val="000000"/>
                </a:solidFill>
                <a:latin typeface="Courier New" pitchFamily="49" charset="0"/>
                <a:cs typeface="Courier New" pitchFamily="49" charset="0"/>
              </a:rPr>
              <a:t> Crypto map tag: </a:t>
            </a:r>
            <a:r>
              <a:rPr lang="en-US" sz="1400" b="0" dirty="0" err="1">
                <a:solidFill>
                  <a:srgbClr val="000000"/>
                </a:solidFill>
                <a:latin typeface="Courier New" pitchFamily="49" charset="0"/>
                <a:cs typeface="Courier New" pitchFamily="49" charset="0"/>
              </a:rPr>
              <a:t>MYMAP</a:t>
            </a:r>
            <a:r>
              <a:rPr lang="en-US" sz="1400" b="0" dirty="0">
                <a:solidFill>
                  <a:srgbClr val="000000"/>
                </a:solidFill>
                <a:latin typeface="Courier New" pitchFamily="49" charset="0"/>
                <a:cs typeface="Courier New" pitchFamily="49" charset="0"/>
              </a:rPr>
              <a:t>, local </a:t>
            </a:r>
            <a:r>
              <a:rPr lang="en-US" sz="1400" b="0" dirty="0" err="1">
                <a:solidFill>
                  <a:srgbClr val="000000"/>
                </a:solidFill>
                <a:latin typeface="Courier New" pitchFamily="49" charset="0"/>
                <a:cs typeface="Courier New" pitchFamily="49" charset="0"/>
              </a:rPr>
              <a:t>addr</a:t>
            </a:r>
            <a:r>
              <a:rPr lang="en-US" sz="1400" b="0" dirty="0">
                <a:solidFill>
                  <a:srgbClr val="000000"/>
                </a:solidFill>
                <a:latin typeface="Courier New" pitchFamily="49" charset="0"/>
                <a:cs typeface="Courier New" pitchFamily="49" charset="0"/>
              </a:rPr>
              <a:t>. 172.30.1.2</a:t>
            </a:r>
          </a:p>
          <a:p>
            <a:pPr lvl="1"/>
            <a:r>
              <a:rPr lang="en-US" sz="1400" b="0" dirty="0">
                <a:solidFill>
                  <a:srgbClr val="000000"/>
                </a:solidFill>
                <a:latin typeface="Courier New" pitchFamily="49" charset="0"/>
                <a:cs typeface="Courier New" pitchFamily="49" charset="0"/>
              </a:rPr>
              <a:t> local  </a:t>
            </a:r>
            <a:r>
              <a:rPr lang="en-US" sz="1400" b="0" dirty="0" err="1">
                <a:solidFill>
                  <a:srgbClr val="000000"/>
                </a:solidFill>
                <a:latin typeface="Courier New" pitchFamily="49" charset="0"/>
                <a:cs typeface="Courier New" pitchFamily="49" charset="0"/>
              </a:rPr>
              <a:t>ident</a:t>
            </a:r>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addr</a:t>
            </a:r>
            <a:r>
              <a:rPr lang="en-US" sz="1400" b="0" dirty="0">
                <a:solidFill>
                  <a:srgbClr val="000000"/>
                </a:solidFill>
                <a:latin typeface="Courier New" pitchFamily="49" charset="0"/>
                <a:cs typeface="Courier New" pitchFamily="49" charset="0"/>
              </a:rPr>
              <a:t>/mask/</a:t>
            </a:r>
            <a:r>
              <a:rPr lang="en-US" sz="1400" b="0" dirty="0" err="1">
                <a:solidFill>
                  <a:srgbClr val="000000"/>
                </a:solidFill>
                <a:latin typeface="Courier New" pitchFamily="49" charset="0"/>
                <a:cs typeface="Courier New" pitchFamily="49" charset="0"/>
              </a:rPr>
              <a:t>prot</a:t>
            </a:r>
            <a:r>
              <a:rPr lang="en-US" sz="1400" b="0" dirty="0">
                <a:solidFill>
                  <a:srgbClr val="000000"/>
                </a:solidFill>
                <a:latin typeface="Courier New" pitchFamily="49" charset="0"/>
                <a:cs typeface="Courier New" pitchFamily="49" charset="0"/>
              </a:rPr>
              <a:t>/port): (172.30.1.2/255.255.255.255/0/0)</a:t>
            </a:r>
          </a:p>
          <a:p>
            <a:pPr lvl="1"/>
            <a:r>
              <a:rPr lang="en-US" sz="1400" b="0" dirty="0">
                <a:solidFill>
                  <a:srgbClr val="000000"/>
                </a:solidFill>
                <a:latin typeface="Courier New" pitchFamily="49" charset="0"/>
                <a:cs typeface="Courier New" pitchFamily="49" charset="0"/>
              </a:rPr>
              <a:t> remote </a:t>
            </a:r>
            <a:r>
              <a:rPr lang="en-US" sz="1400" b="0" dirty="0" err="1">
                <a:solidFill>
                  <a:srgbClr val="000000"/>
                </a:solidFill>
                <a:latin typeface="Courier New" pitchFamily="49" charset="0"/>
                <a:cs typeface="Courier New" pitchFamily="49" charset="0"/>
              </a:rPr>
              <a:t>ident</a:t>
            </a:r>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addr</a:t>
            </a:r>
            <a:r>
              <a:rPr lang="en-US" sz="1400" b="0" dirty="0">
                <a:solidFill>
                  <a:srgbClr val="000000"/>
                </a:solidFill>
                <a:latin typeface="Courier New" pitchFamily="49" charset="0"/>
                <a:cs typeface="Courier New" pitchFamily="49" charset="0"/>
              </a:rPr>
              <a:t>/mask/</a:t>
            </a:r>
            <a:r>
              <a:rPr lang="en-US" sz="1400" b="0" dirty="0" err="1">
                <a:solidFill>
                  <a:srgbClr val="000000"/>
                </a:solidFill>
                <a:latin typeface="Courier New" pitchFamily="49" charset="0"/>
                <a:cs typeface="Courier New" pitchFamily="49" charset="0"/>
              </a:rPr>
              <a:t>prot</a:t>
            </a:r>
            <a:r>
              <a:rPr lang="en-US" sz="1400" b="0" dirty="0">
                <a:solidFill>
                  <a:srgbClr val="000000"/>
                </a:solidFill>
                <a:latin typeface="Courier New" pitchFamily="49" charset="0"/>
                <a:cs typeface="Courier New" pitchFamily="49" charset="0"/>
              </a:rPr>
              <a:t>/port): (172.30.2.2/255.255.255.255/0/0)</a:t>
            </a:r>
          </a:p>
          <a:p>
            <a:pPr lvl="1"/>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current_peer</a:t>
            </a:r>
            <a:r>
              <a:rPr lang="en-US" sz="1400" b="0" dirty="0">
                <a:solidFill>
                  <a:srgbClr val="000000"/>
                </a:solidFill>
                <a:latin typeface="Courier New" pitchFamily="49" charset="0"/>
                <a:cs typeface="Courier New" pitchFamily="49" charset="0"/>
              </a:rPr>
              <a:t>: 172.30.2.2</a:t>
            </a:r>
          </a:p>
          <a:p>
            <a:pPr lvl="1"/>
            <a:r>
              <a:rPr lang="en-US" sz="1400" b="0" dirty="0">
                <a:solidFill>
                  <a:srgbClr val="000000"/>
                </a:solidFill>
                <a:latin typeface="Courier New" pitchFamily="49" charset="0"/>
                <a:cs typeface="Courier New" pitchFamily="49" charset="0"/>
              </a:rPr>
              <a:t>  PERMIT, flags={</a:t>
            </a:r>
            <a:r>
              <a:rPr lang="en-US" sz="1400" b="0" dirty="0" err="1">
                <a:solidFill>
                  <a:srgbClr val="000000"/>
                </a:solidFill>
                <a:latin typeface="Courier New" pitchFamily="49" charset="0"/>
                <a:cs typeface="Courier New" pitchFamily="49" charset="0"/>
              </a:rPr>
              <a:t>origin_is_acl</a:t>
            </a:r>
            <a:r>
              <a:rPr lang="en-US" sz="1400" b="0" dirty="0">
                <a:solidFill>
                  <a:srgbClr val="000000"/>
                </a:solidFill>
                <a:latin typeface="Courier New" pitchFamily="49" charset="0"/>
                <a:cs typeface="Courier New" pitchFamily="49" charset="0"/>
              </a:rPr>
              <a:t>,}</a:t>
            </a:r>
          </a:p>
          <a:p>
            <a:pPr lvl="1"/>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pkts</a:t>
            </a:r>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encaps</a:t>
            </a:r>
            <a:r>
              <a:rPr lang="en-US" sz="1400" b="0" dirty="0">
                <a:solidFill>
                  <a:srgbClr val="000000"/>
                </a:solidFill>
                <a:latin typeface="Courier New" pitchFamily="49" charset="0"/>
                <a:cs typeface="Courier New" pitchFamily="49" charset="0"/>
              </a:rPr>
              <a:t>: 21, #</a:t>
            </a:r>
            <a:r>
              <a:rPr lang="en-US" sz="1400" b="0" dirty="0" err="1">
                <a:solidFill>
                  <a:srgbClr val="000000"/>
                </a:solidFill>
                <a:latin typeface="Courier New" pitchFamily="49" charset="0"/>
                <a:cs typeface="Courier New" pitchFamily="49" charset="0"/>
              </a:rPr>
              <a:t>pkts</a:t>
            </a:r>
            <a:r>
              <a:rPr lang="en-US" sz="1400" b="0" dirty="0">
                <a:solidFill>
                  <a:srgbClr val="000000"/>
                </a:solidFill>
                <a:latin typeface="Courier New" pitchFamily="49" charset="0"/>
                <a:cs typeface="Courier New" pitchFamily="49" charset="0"/>
              </a:rPr>
              <a:t> encrypt: 21, #</a:t>
            </a:r>
            <a:r>
              <a:rPr lang="en-US" sz="1400" b="0" dirty="0" err="1">
                <a:solidFill>
                  <a:srgbClr val="000000"/>
                </a:solidFill>
                <a:latin typeface="Courier New" pitchFamily="49" charset="0"/>
                <a:cs typeface="Courier New" pitchFamily="49" charset="0"/>
              </a:rPr>
              <a:t>pkts</a:t>
            </a:r>
            <a:r>
              <a:rPr lang="en-US" sz="1400" b="0" dirty="0">
                <a:solidFill>
                  <a:srgbClr val="000000"/>
                </a:solidFill>
                <a:latin typeface="Courier New" pitchFamily="49" charset="0"/>
                <a:cs typeface="Courier New" pitchFamily="49" charset="0"/>
              </a:rPr>
              <a:t> digest 0</a:t>
            </a:r>
          </a:p>
          <a:p>
            <a:pPr lvl="1"/>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pkts</a:t>
            </a:r>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decaps</a:t>
            </a:r>
            <a:r>
              <a:rPr lang="en-US" sz="1400" b="0" dirty="0">
                <a:solidFill>
                  <a:srgbClr val="000000"/>
                </a:solidFill>
                <a:latin typeface="Courier New" pitchFamily="49" charset="0"/>
                <a:cs typeface="Courier New" pitchFamily="49" charset="0"/>
              </a:rPr>
              <a:t>: 21, #</a:t>
            </a:r>
            <a:r>
              <a:rPr lang="en-US" sz="1400" b="0" dirty="0" err="1">
                <a:solidFill>
                  <a:srgbClr val="000000"/>
                </a:solidFill>
                <a:latin typeface="Courier New" pitchFamily="49" charset="0"/>
                <a:cs typeface="Courier New" pitchFamily="49" charset="0"/>
              </a:rPr>
              <a:t>pkts</a:t>
            </a:r>
            <a:r>
              <a:rPr lang="en-US" sz="1400" b="0" dirty="0">
                <a:solidFill>
                  <a:srgbClr val="000000"/>
                </a:solidFill>
                <a:latin typeface="Courier New" pitchFamily="49" charset="0"/>
                <a:cs typeface="Courier New" pitchFamily="49" charset="0"/>
              </a:rPr>
              <a:t> decrypt: 21, #</a:t>
            </a:r>
            <a:r>
              <a:rPr lang="en-US" sz="1400" b="0" dirty="0" err="1">
                <a:solidFill>
                  <a:srgbClr val="000000"/>
                </a:solidFill>
                <a:latin typeface="Courier New" pitchFamily="49" charset="0"/>
                <a:cs typeface="Courier New" pitchFamily="49" charset="0"/>
              </a:rPr>
              <a:t>pkts</a:t>
            </a:r>
            <a:r>
              <a:rPr lang="en-US" sz="1400" b="0" dirty="0">
                <a:solidFill>
                  <a:srgbClr val="000000"/>
                </a:solidFill>
                <a:latin typeface="Courier New" pitchFamily="49" charset="0"/>
                <a:cs typeface="Courier New" pitchFamily="49" charset="0"/>
              </a:rPr>
              <a:t> verify 0</a:t>
            </a:r>
          </a:p>
          <a:p>
            <a:pPr lvl="1"/>
            <a:r>
              <a:rPr lang="en-US" sz="1400" b="0" dirty="0">
                <a:solidFill>
                  <a:srgbClr val="000000"/>
                </a:solidFill>
                <a:latin typeface="Courier New" pitchFamily="49" charset="0"/>
                <a:cs typeface="Courier New" pitchFamily="49" charset="0"/>
              </a:rPr>
              <a:t>    #send errors 0, #</a:t>
            </a:r>
            <a:r>
              <a:rPr lang="en-US" sz="1400" b="0" dirty="0" err="1">
                <a:solidFill>
                  <a:srgbClr val="000000"/>
                </a:solidFill>
                <a:latin typeface="Courier New" pitchFamily="49" charset="0"/>
                <a:cs typeface="Courier New" pitchFamily="49" charset="0"/>
              </a:rPr>
              <a:t>recv</a:t>
            </a:r>
            <a:r>
              <a:rPr lang="en-US" sz="1400" b="0" dirty="0">
                <a:solidFill>
                  <a:srgbClr val="000000"/>
                </a:solidFill>
                <a:latin typeface="Courier New" pitchFamily="49" charset="0"/>
                <a:cs typeface="Courier New" pitchFamily="49" charset="0"/>
              </a:rPr>
              <a:t> errors 0</a:t>
            </a:r>
          </a:p>
          <a:p>
            <a:pPr lvl="1"/>
            <a:r>
              <a:rPr lang="en-US" sz="1400" b="0" dirty="0">
                <a:solidFill>
                  <a:srgbClr val="000000"/>
                </a:solidFill>
                <a:latin typeface="Courier New" pitchFamily="49" charset="0"/>
                <a:cs typeface="Courier New" pitchFamily="49" charset="0"/>
              </a:rPr>
              <a:t>    local crypto </a:t>
            </a:r>
            <a:r>
              <a:rPr lang="en-US" sz="1400" b="0" dirty="0" err="1">
                <a:solidFill>
                  <a:srgbClr val="000000"/>
                </a:solidFill>
                <a:latin typeface="Courier New" pitchFamily="49" charset="0"/>
                <a:cs typeface="Courier New" pitchFamily="49" charset="0"/>
              </a:rPr>
              <a:t>endpt</a:t>
            </a:r>
            <a:r>
              <a:rPr lang="en-US" sz="1400" b="0" dirty="0">
                <a:solidFill>
                  <a:srgbClr val="000000"/>
                </a:solidFill>
                <a:latin typeface="Courier New" pitchFamily="49" charset="0"/>
                <a:cs typeface="Courier New" pitchFamily="49" charset="0"/>
              </a:rPr>
              <a:t>.: 172.30.1.2, remote crypto </a:t>
            </a:r>
            <a:r>
              <a:rPr lang="en-US" sz="1400" b="0" dirty="0" err="1">
                <a:solidFill>
                  <a:srgbClr val="000000"/>
                </a:solidFill>
                <a:latin typeface="Courier New" pitchFamily="49" charset="0"/>
                <a:cs typeface="Courier New" pitchFamily="49" charset="0"/>
              </a:rPr>
              <a:t>endpt</a:t>
            </a:r>
            <a:r>
              <a:rPr lang="en-US" sz="1400" b="0" dirty="0">
                <a:solidFill>
                  <a:srgbClr val="000000"/>
                </a:solidFill>
                <a:latin typeface="Courier New" pitchFamily="49" charset="0"/>
                <a:cs typeface="Courier New" pitchFamily="49" charset="0"/>
              </a:rPr>
              <a:t>.: 172.30.2.2</a:t>
            </a:r>
          </a:p>
          <a:p>
            <a:pPr lvl="1"/>
            <a:r>
              <a:rPr lang="en-US" sz="1400" b="0" dirty="0">
                <a:solidFill>
                  <a:srgbClr val="000000"/>
                </a:solidFill>
                <a:latin typeface="Courier New" pitchFamily="49" charset="0"/>
                <a:cs typeface="Courier New" pitchFamily="49" charset="0"/>
              </a:rPr>
              <a:t>    path </a:t>
            </a:r>
            <a:r>
              <a:rPr lang="en-US" sz="1400" b="0" dirty="0" err="1">
                <a:solidFill>
                  <a:srgbClr val="000000"/>
                </a:solidFill>
                <a:latin typeface="Courier New" pitchFamily="49" charset="0"/>
                <a:cs typeface="Courier New" pitchFamily="49" charset="0"/>
              </a:rPr>
              <a:t>mtu</a:t>
            </a:r>
            <a:r>
              <a:rPr lang="en-US" sz="1400" b="0" dirty="0">
                <a:solidFill>
                  <a:srgbClr val="000000"/>
                </a:solidFill>
                <a:latin typeface="Courier New" pitchFamily="49" charset="0"/>
                <a:cs typeface="Courier New" pitchFamily="49" charset="0"/>
              </a:rPr>
              <a:t> 1500, media </a:t>
            </a:r>
            <a:r>
              <a:rPr lang="en-US" sz="1400" b="0" dirty="0" err="1">
                <a:solidFill>
                  <a:srgbClr val="000000"/>
                </a:solidFill>
                <a:latin typeface="Courier New" pitchFamily="49" charset="0"/>
                <a:cs typeface="Courier New" pitchFamily="49" charset="0"/>
              </a:rPr>
              <a:t>mtu</a:t>
            </a:r>
            <a:r>
              <a:rPr lang="en-US" sz="1400" b="0" dirty="0">
                <a:solidFill>
                  <a:srgbClr val="000000"/>
                </a:solidFill>
                <a:latin typeface="Courier New" pitchFamily="49" charset="0"/>
                <a:cs typeface="Courier New" pitchFamily="49" charset="0"/>
              </a:rPr>
              <a:t> 1500</a:t>
            </a:r>
          </a:p>
          <a:p>
            <a:pPr lvl="1"/>
            <a:r>
              <a:rPr lang="en-US" sz="1400" b="0" dirty="0">
                <a:solidFill>
                  <a:srgbClr val="000000"/>
                </a:solidFill>
                <a:latin typeface="Courier New" pitchFamily="49" charset="0"/>
                <a:cs typeface="Courier New" pitchFamily="49" charset="0"/>
              </a:rPr>
              <a:t>    current outbound </a:t>
            </a:r>
            <a:r>
              <a:rPr lang="en-US" sz="1400" b="0" dirty="0" err="1">
                <a:solidFill>
                  <a:srgbClr val="000000"/>
                </a:solidFill>
                <a:latin typeface="Courier New" pitchFamily="49" charset="0"/>
                <a:cs typeface="Courier New" pitchFamily="49" charset="0"/>
              </a:rPr>
              <a:t>spi</a:t>
            </a:r>
            <a:r>
              <a:rPr lang="en-US" sz="1400" b="0" dirty="0">
                <a:solidFill>
                  <a:srgbClr val="000000"/>
                </a:solidFill>
                <a:latin typeface="Courier New" pitchFamily="49" charset="0"/>
                <a:cs typeface="Courier New" pitchFamily="49" charset="0"/>
              </a:rPr>
              <a:t>: </a:t>
            </a:r>
            <a:r>
              <a:rPr lang="en-US" sz="1400" b="0" dirty="0" err="1">
                <a:solidFill>
                  <a:srgbClr val="000000"/>
                </a:solidFill>
                <a:latin typeface="Courier New" pitchFamily="49" charset="0"/>
                <a:cs typeface="Courier New" pitchFamily="49" charset="0"/>
              </a:rPr>
              <a:t>8AE1C9C</a:t>
            </a:r>
            <a:endParaRPr lang="en-US" sz="1400" b="0" dirty="0">
              <a:solidFill>
                <a:srgbClr val="000000"/>
              </a:solidFill>
              <a:latin typeface="Courier New" pitchFamily="49" charset="0"/>
              <a:cs typeface="Courier New" pitchFamily="49" charset="0"/>
            </a:endParaRPr>
          </a:p>
        </p:txBody>
      </p:sp>
      <p:sp>
        <p:nvSpPr>
          <p:cNvPr id="128004" name="Rectangle 7"/>
          <p:cNvSpPr>
            <a:spLocks noChangeArrowheads="1"/>
          </p:cNvSpPr>
          <p:nvPr/>
        </p:nvSpPr>
        <p:spPr bwMode="auto">
          <a:xfrm>
            <a:off x="2819400" y="2510119"/>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dirty="0" err="1">
                <a:solidFill>
                  <a:srgbClr val="000000"/>
                </a:solidFill>
              </a:rPr>
              <a:t>E0</a:t>
            </a:r>
            <a:r>
              <a:rPr lang="en-US" sz="1600" dirty="0">
                <a:solidFill>
                  <a:srgbClr val="000000"/>
                </a:solidFill>
              </a:rPr>
              <a:t>/1 172.30.1.2</a:t>
            </a:r>
          </a:p>
        </p:txBody>
      </p:sp>
      <p:sp>
        <p:nvSpPr>
          <p:cNvPr id="128005" name="Rectangle 8"/>
          <p:cNvSpPr>
            <a:spLocks noChangeArrowheads="1"/>
          </p:cNvSpPr>
          <p:nvPr/>
        </p:nvSpPr>
        <p:spPr bwMode="auto">
          <a:xfrm>
            <a:off x="4699000" y="2510119"/>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a:solidFill>
                  <a:srgbClr val="000000"/>
                </a:solidFill>
              </a:rPr>
              <a:t>E0/1 172.30.2.2</a:t>
            </a:r>
          </a:p>
        </p:txBody>
      </p:sp>
      <p:sp>
        <p:nvSpPr>
          <p:cNvPr id="128006" name="Rectangle 9"/>
          <p:cNvSpPr>
            <a:spLocks noChangeArrowheads="1"/>
          </p:cNvSpPr>
          <p:nvPr/>
        </p:nvSpPr>
        <p:spPr bwMode="auto">
          <a:xfrm>
            <a:off x="3079750" y="2198969"/>
            <a:ext cx="2047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738" tIns="28575" rIns="58738" bIns="28575">
            <a:spAutoFit/>
          </a:bodyPr>
          <a:lstStyle/>
          <a:p>
            <a:pPr defTabSz="363538">
              <a:lnSpc>
                <a:spcPct val="100000"/>
              </a:lnSpc>
            </a:pPr>
            <a:r>
              <a:rPr lang="en-US" sz="1000">
                <a:latin typeface="Helvetica" charset="0"/>
              </a:rPr>
              <a:t>A</a:t>
            </a:r>
          </a:p>
        </p:txBody>
      </p:sp>
      <p:pic>
        <p:nvPicPr>
          <p:cNvPr id="1280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54382"/>
            <a:ext cx="7335838"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View Configured Crypto Maps</a:t>
            </a:r>
            <a:endParaRPr lang="en-US" dirty="0"/>
          </a:p>
        </p:txBody>
      </p:sp>
      <p:sp>
        <p:nvSpPr>
          <p:cNvPr id="1580036" name="Rectangle 4"/>
          <p:cNvSpPr>
            <a:spLocks noChangeArrowheads="1"/>
          </p:cNvSpPr>
          <p:nvPr/>
        </p:nvSpPr>
        <p:spPr bwMode="auto">
          <a:xfrm>
            <a:off x="404070" y="3854961"/>
            <a:ext cx="8253369" cy="1871538"/>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400" b="0" dirty="0" err="1">
                <a:solidFill>
                  <a:srgbClr val="000000"/>
                </a:solidFill>
                <a:latin typeface="Courier New" pitchFamily="49" charset="0"/>
                <a:ea typeface="+mn-ea"/>
                <a:cs typeface="Courier New" pitchFamily="49" charset="0"/>
              </a:rPr>
              <a:t>RouterA</a:t>
            </a:r>
            <a:r>
              <a:rPr lang="en-US" sz="1400" b="0" dirty="0">
                <a:solidFill>
                  <a:srgbClr val="000000"/>
                </a:solidFill>
                <a:latin typeface="Courier New" pitchFamily="49" charset="0"/>
                <a:ea typeface="+mn-ea"/>
                <a:cs typeface="Courier New" pitchFamily="49" charset="0"/>
              </a:rPr>
              <a:t># </a:t>
            </a:r>
            <a:r>
              <a:rPr lang="en-US" sz="1400" dirty="0">
                <a:solidFill>
                  <a:srgbClr val="000000"/>
                </a:solidFill>
                <a:latin typeface="Courier New" pitchFamily="49" charset="0"/>
                <a:ea typeface="+mn-ea"/>
                <a:cs typeface="Courier New" pitchFamily="49" charset="0"/>
              </a:rPr>
              <a:t>show crypto map</a:t>
            </a:r>
          </a:p>
          <a:p>
            <a:pPr defTabSz="725488">
              <a:lnSpc>
                <a:spcPct val="100000"/>
              </a:lnSpc>
            </a:pPr>
            <a:r>
              <a:rPr lang="en-US" sz="1400" b="0" dirty="0">
                <a:solidFill>
                  <a:srgbClr val="000000"/>
                </a:solidFill>
                <a:latin typeface="Courier New" pitchFamily="49" charset="0"/>
                <a:ea typeface="+mn-ea"/>
                <a:cs typeface="Courier New" pitchFamily="49" charset="0"/>
              </a:rPr>
              <a:t>Crypto Map </a:t>
            </a:r>
            <a:r>
              <a:rPr lang="ja-JP" altLang="en-US" sz="1400" b="0" dirty="0">
                <a:solidFill>
                  <a:srgbClr val="000000"/>
                </a:solidFill>
                <a:latin typeface="Courier New" pitchFamily="49" charset="0"/>
                <a:ea typeface="+mn-ea"/>
                <a:cs typeface="Courier New" pitchFamily="49" charset="0"/>
              </a:rPr>
              <a:t>“</a:t>
            </a:r>
            <a:r>
              <a:rPr lang="en-US" sz="1400" b="0" dirty="0">
                <a:solidFill>
                  <a:srgbClr val="000000"/>
                </a:solidFill>
                <a:latin typeface="Courier New" pitchFamily="49" charset="0"/>
                <a:ea typeface="+mn-ea"/>
                <a:cs typeface="Courier New" pitchFamily="49" charset="0"/>
              </a:rPr>
              <a:t>MYMAP" 10 </a:t>
            </a:r>
            <a:r>
              <a:rPr lang="en-US" sz="1400" b="0" dirty="0" err="1">
                <a:solidFill>
                  <a:srgbClr val="000000"/>
                </a:solidFill>
                <a:latin typeface="Courier New" pitchFamily="49" charset="0"/>
                <a:ea typeface="+mn-ea"/>
                <a:cs typeface="Courier New" pitchFamily="49" charset="0"/>
              </a:rPr>
              <a:t>ipsec-isakmp</a:t>
            </a:r>
            <a:endParaRPr lang="en-US" sz="1400" b="0" dirty="0">
              <a:solidFill>
                <a:srgbClr val="000000"/>
              </a:solidFill>
              <a:latin typeface="Courier New" pitchFamily="49" charset="0"/>
              <a:ea typeface="+mn-ea"/>
              <a:cs typeface="Courier New" pitchFamily="49" charset="0"/>
            </a:endParaRPr>
          </a:p>
          <a:p>
            <a:pPr lvl="1"/>
            <a:r>
              <a:rPr lang="en-US" sz="1400" b="0" dirty="0">
                <a:solidFill>
                  <a:srgbClr val="000000"/>
                </a:solidFill>
                <a:latin typeface="Courier New" pitchFamily="49" charset="0"/>
                <a:cs typeface="Courier New" pitchFamily="49" charset="0"/>
              </a:rPr>
              <a:t>      Peer = 172.30.2.2</a:t>
            </a:r>
          </a:p>
          <a:p>
            <a:pPr lvl="1"/>
            <a:r>
              <a:rPr lang="en-US" sz="1400" b="0" dirty="0">
                <a:solidFill>
                  <a:srgbClr val="000000"/>
                </a:solidFill>
                <a:latin typeface="Courier New" pitchFamily="49" charset="0"/>
                <a:cs typeface="Courier New" pitchFamily="49" charset="0"/>
              </a:rPr>
              <a:t>      Extended IP access list 102</a:t>
            </a:r>
          </a:p>
          <a:p>
            <a:pPr lvl="1"/>
            <a:r>
              <a:rPr lang="en-US" sz="1400" b="0" dirty="0">
                <a:solidFill>
                  <a:srgbClr val="000000"/>
                </a:solidFill>
                <a:latin typeface="Courier New" pitchFamily="49" charset="0"/>
                <a:cs typeface="Courier New" pitchFamily="49" charset="0"/>
              </a:rPr>
              <a:t>        access-list 102 permit </a:t>
            </a:r>
            <a:r>
              <a:rPr lang="en-US" sz="1400" b="0" dirty="0" err="1">
                <a:solidFill>
                  <a:srgbClr val="000000"/>
                </a:solidFill>
                <a:latin typeface="Courier New" pitchFamily="49" charset="0"/>
                <a:cs typeface="Courier New" pitchFamily="49" charset="0"/>
              </a:rPr>
              <a:t>ip</a:t>
            </a:r>
            <a:r>
              <a:rPr lang="en-US" sz="1400" b="0" dirty="0">
                <a:solidFill>
                  <a:srgbClr val="000000"/>
                </a:solidFill>
                <a:latin typeface="Courier New" pitchFamily="49" charset="0"/>
                <a:cs typeface="Courier New" pitchFamily="49" charset="0"/>
              </a:rPr>
              <a:t> host 172.30.1.2 host 172.30.2.2</a:t>
            </a:r>
          </a:p>
          <a:p>
            <a:pPr lvl="1"/>
            <a:r>
              <a:rPr lang="en-US" sz="1400" b="0" dirty="0">
                <a:solidFill>
                  <a:srgbClr val="000000"/>
                </a:solidFill>
                <a:latin typeface="Courier New" pitchFamily="49" charset="0"/>
                <a:cs typeface="Courier New" pitchFamily="49" charset="0"/>
              </a:rPr>
              <a:t>      Current peer: 172.30.2.2</a:t>
            </a:r>
          </a:p>
          <a:p>
            <a:pPr lvl="1"/>
            <a:r>
              <a:rPr lang="en-US" sz="1400" b="0" dirty="0">
                <a:solidFill>
                  <a:srgbClr val="000000"/>
                </a:solidFill>
                <a:latin typeface="Courier New" pitchFamily="49" charset="0"/>
                <a:cs typeface="Courier New" pitchFamily="49" charset="0"/>
              </a:rPr>
              <a:t>      Security association lifetime: 4608000 kilobytes/3600 seconds</a:t>
            </a:r>
          </a:p>
          <a:p>
            <a:pPr lvl="1"/>
            <a:r>
              <a:rPr lang="en-US" sz="1400" b="0" dirty="0">
                <a:solidFill>
                  <a:srgbClr val="000000"/>
                </a:solidFill>
                <a:latin typeface="Courier New" pitchFamily="49" charset="0"/>
                <a:cs typeface="Courier New" pitchFamily="49" charset="0"/>
              </a:rPr>
              <a:t>      PFS (Y/N): N</a:t>
            </a:r>
          </a:p>
          <a:p>
            <a:pPr lvl="1"/>
            <a:r>
              <a:rPr lang="en-US" sz="1400" b="0" dirty="0">
                <a:solidFill>
                  <a:srgbClr val="000000"/>
                </a:solidFill>
                <a:latin typeface="Courier New" pitchFamily="49" charset="0"/>
                <a:cs typeface="Courier New" pitchFamily="49" charset="0"/>
              </a:rPr>
              <a:t>      Transform sets={ MINE, } </a:t>
            </a:r>
          </a:p>
        </p:txBody>
      </p:sp>
      <p:sp>
        <p:nvSpPr>
          <p:cNvPr id="129029" name="Rectangle 10"/>
          <p:cNvSpPr>
            <a:spLocks noChangeArrowheads="1"/>
          </p:cNvSpPr>
          <p:nvPr/>
        </p:nvSpPr>
        <p:spPr bwMode="auto">
          <a:xfrm>
            <a:off x="2819400" y="2575436"/>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dirty="0" err="1">
                <a:solidFill>
                  <a:srgbClr val="000000"/>
                </a:solidFill>
              </a:rPr>
              <a:t>E0</a:t>
            </a:r>
            <a:r>
              <a:rPr lang="en-US" sz="1600" dirty="0">
                <a:solidFill>
                  <a:srgbClr val="000000"/>
                </a:solidFill>
              </a:rPr>
              <a:t>/1 172.30.1.2</a:t>
            </a:r>
          </a:p>
        </p:txBody>
      </p:sp>
      <p:sp>
        <p:nvSpPr>
          <p:cNvPr id="129030" name="Rectangle 11"/>
          <p:cNvSpPr>
            <a:spLocks noChangeArrowheads="1"/>
          </p:cNvSpPr>
          <p:nvPr/>
        </p:nvSpPr>
        <p:spPr bwMode="auto">
          <a:xfrm>
            <a:off x="4699000" y="2575436"/>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100000"/>
              </a:lnSpc>
            </a:pPr>
            <a:r>
              <a:rPr lang="en-US" sz="1600">
                <a:solidFill>
                  <a:srgbClr val="000000"/>
                </a:solidFill>
              </a:rPr>
              <a:t>E0/1 172.30.2.2</a:t>
            </a:r>
          </a:p>
        </p:txBody>
      </p:sp>
      <p:sp>
        <p:nvSpPr>
          <p:cNvPr id="129031" name="Rectangle 12"/>
          <p:cNvSpPr>
            <a:spLocks noChangeArrowheads="1"/>
          </p:cNvSpPr>
          <p:nvPr/>
        </p:nvSpPr>
        <p:spPr bwMode="auto">
          <a:xfrm>
            <a:off x="3079750" y="2264286"/>
            <a:ext cx="2047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738" tIns="28575" rIns="58738" bIns="28575">
            <a:spAutoFit/>
          </a:bodyPr>
          <a:lstStyle/>
          <a:p>
            <a:pPr defTabSz="363538">
              <a:lnSpc>
                <a:spcPct val="100000"/>
              </a:lnSpc>
            </a:pPr>
            <a:r>
              <a:rPr lang="en-US" sz="1000">
                <a:latin typeface="Helvetica" charset="0"/>
              </a:rPr>
              <a:t>A</a:t>
            </a:r>
          </a:p>
        </p:txBody>
      </p:sp>
      <p:pic>
        <p:nvPicPr>
          <p:cNvPr id="12903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19699"/>
            <a:ext cx="7335838"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To display debug messages about all IPsec actions, use the global command </a:t>
            </a:r>
            <a:r>
              <a:rPr lang="en-US" b="1" dirty="0">
                <a:latin typeface="Courier New" pitchFamily="49" charset="0"/>
                <a:cs typeface="Courier New" pitchFamily="49" charset="0"/>
              </a:rPr>
              <a:t>debug crypto </a:t>
            </a:r>
            <a:r>
              <a:rPr lang="en-US" b="1" dirty="0" err="1">
                <a:latin typeface="Courier New" pitchFamily="49" charset="0"/>
                <a:cs typeface="Courier New" pitchFamily="49" charset="0"/>
              </a:rPr>
              <a:t>ipsec</a:t>
            </a:r>
            <a:r>
              <a:rPr lang="en-US" dirty="0" smtClean="0">
                <a:cs typeface="Courier New" pitchFamily="49" charset="0"/>
              </a:rPr>
              <a:t>.</a:t>
            </a:r>
            <a:r>
              <a:rPr lang="en-US" dirty="0"/>
              <a:t> </a:t>
            </a:r>
            <a:endParaRPr lang="en-US" dirty="0" smtClean="0"/>
          </a:p>
          <a:p>
            <a:r>
              <a:rPr lang="en-US" dirty="0" smtClean="0"/>
              <a:t>To </a:t>
            </a:r>
            <a:r>
              <a:rPr lang="en-US" dirty="0"/>
              <a:t>display debug messages about all </a:t>
            </a:r>
            <a:r>
              <a:rPr lang="en-US" dirty="0" smtClean="0"/>
              <a:t>ISAKMP actions</a:t>
            </a:r>
            <a:r>
              <a:rPr lang="en-US" dirty="0"/>
              <a:t>, use the global command </a:t>
            </a:r>
            <a:r>
              <a:rPr lang="en-US" b="1" dirty="0">
                <a:latin typeface="Courier New" pitchFamily="49" charset="0"/>
                <a:cs typeface="Courier New" pitchFamily="49" charset="0"/>
              </a:rPr>
              <a:t>debug crypto </a:t>
            </a:r>
            <a:r>
              <a:rPr lang="en-US" b="1" dirty="0" err="1" smtClean="0">
                <a:latin typeface="Courier New" pitchFamily="49" charset="0"/>
                <a:cs typeface="Courier New" pitchFamily="49" charset="0"/>
              </a:rPr>
              <a:t>isakmp</a:t>
            </a:r>
            <a:r>
              <a:rPr lang="en-US" dirty="0" smtClean="0">
                <a:cs typeface="Courier New" pitchFamily="49" charset="0"/>
              </a:rPr>
              <a:t>.</a:t>
            </a:r>
            <a:endParaRPr lang="en-US" dirty="0"/>
          </a:p>
          <a:p>
            <a:endParaRPr lang="en-US" dirty="0"/>
          </a:p>
        </p:txBody>
      </p:sp>
      <p:sp>
        <p:nvSpPr>
          <p:cNvPr id="130050" name="Rectangle 2"/>
          <p:cNvSpPr>
            <a:spLocks noGrp="1" noChangeArrowheads="1"/>
          </p:cNvSpPr>
          <p:nvPr>
            <p:ph type="title"/>
          </p:nvPr>
        </p:nvSpPr>
        <p:spPr/>
        <p:txBody>
          <a:bodyPr/>
          <a:lstStyle/>
          <a:p>
            <a:pPr eaLnBrk="1" hangingPunct="1"/>
            <a:r>
              <a:rPr lang="en-US">
                <a:latin typeface="Arial" charset="0"/>
              </a:rPr>
              <a:t>Crypto System Error Messages for ISAKMP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ISAKMP SA with the remote peer was not authenticated</a:t>
            </a:r>
            <a:r>
              <a:rPr lang="en-US" sz="2400" dirty="0" smtClean="0"/>
              <a:t>.</a:t>
            </a:r>
          </a:p>
          <a:p>
            <a:endParaRPr lang="en-US" sz="2400" dirty="0"/>
          </a:p>
          <a:p>
            <a:endParaRPr lang="en-US" sz="2400" dirty="0" smtClean="0"/>
          </a:p>
          <a:p>
            <a:r>
              <a:rPr lang="en-US" sz="2400" dirty="0" smtClean="0"/>
              <a:t>ISAKMP peers failed protection suite negotiation for ISAKMP. </a:t>
            </a:r>
            <a:endParaRPr lang="en-US" sz="2400" dirty="0"/>
          </a:p>
        </p:txBody>
      </p:sp>
      <p:sp>
        <p:nvSpPr>
          <p:cNvPr id="131074" name="Rectangle 2"/>
          <p:cNvSpPr>
            <a:spLocks noGrp="1" noChangeArrowheads="1"/>
          </p:cNvSpPr>
          <p:nvPr>
            <p:ph type="title"/>
          </p:nvPr>
        </p:nvSpPr>
        <p:spPr/>
        <p:txBody>
          <a:bodyPr/>
          <a:lstStyle/>
          <a:p>
            <a:pPr eaLnBrk="1" hangingPunct="1"/>
            <a:r>
              <a:rPr lang="en-US">
                <a:latin typeface="Arial" charset="0"/>
              </a:rPr>
              <a:t>Crypto System Error Messages for ISAKMP</a:t>
            </a:r>
          </a:p>
        </p:txBody>
      </p:sp>
      <p:sp>
        <p:nvSpPr>
          <p:cNvPr id="1584131" name="Rectangle 3"/>
          <p:cNvSpPr>
            <a:spLocks noChangeArrowheads="1"/>
          </p:cNvSpPr>
          <p:nvPr/>
        </p:nvSpPr>
        <p:spPr bwMode="auto">
          <a:xfrm>
            <a:off x="514350" y="1461082"/>
            <a:ext cx="8210550" cy="581025"/>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600" b="0" dirty="0">
                <a:solidFill>
                  <a:srgbClr val="000000"/>
                </a:solidFill>
                <a:latin typeface="Courier New" pitchFamily="49" charset="0"/>
                <a:ea typeface="+mn-ea"/>
              </a:rPr>
              <a:t>%CRYPTO-6-IKMP_SA_NOT_AUTH: Cannot accept Quick Mode exchange from %</a:t>
            </a:r>
            <a:r>
              <a:rPr lang="en-US" sz="1600" b="0" dirty="0" err="1">
                <a:solidFill>
                  <a:srgbClr val="000000"/>
                </a:solidFill>
                <a:latin typeface="Courier New" pitchFamily="49" charset="0"/>
                <a:ea typeface="+mn-ea"/>
              </a:rPr>
              <a:t>15i</a:t>
            </a:r>
            <a:r>
              <a:rPr lang="en-US" sz="1600" b="0" dirty="0">
                <a:solidFill>
                  <a:srgbClr val="000000"/>
                </a:solidFill>
                <a:latin typeface="Courier New" pitchFamily="49" charset="0"/>
                <a:ea typeface="+mn-ea"/>
              </a:rPr>
              <a:t> if SA is not authenticated!</a:t>
            </a:r>
          </a:p>
        </p:txBody>
      </p:sp>
      <p:sp>
        <p:nvSpPr>
          <p:cNvPr id="1584133" name="Rectangle 5"/>
          <p:cNvSpPr>
            <a:spLocks noChangeArrowheads="1"/>
          </p:cNvSpPr>
          <p:nvPr/>
        </p:nvSpPr>
        <p:spPr bwMode="auto">
          <a:xfrm>
            <a:off x="514350" y="3377268"/>
            <a:ext cx="8229600" cy="581025"/>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600" b="0">
                <a:solidFill>
                  <a:srgbClr val="000000"/>
                </a:solidFill>
                <a:latin typeface="Courier New" pitchFamily="49" charset="0"/>
                <a:ea typeface="+mn-ea"/>
              </a:rPr>
              <a:t>%CRYPTO-6-IKMP_SA_NOT_OFFERED: Remote peer %15i responded with attribute [chars] not offered or changed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This is an example of the Main Mode error message. </a:t>
            </a:r>
          </a:p>
          <a:p>
            <a:r>
              <a:rPr lang="en-US" dirty="0" smtClean="0"/>
              <a:t>The failure of Main Mode suggests that the Phase I policy does not match on both sides. </a:t>
            </a:r>
          </a:p>
          <a:p>
            <a:pPr marL="0" indent="0">
              <a:buNone/>
            </a:pPr>
            <a:endParaRPr lang="en-US" dirty="0"/>
          </a:p>
          <a:p>
            <a:r>
              <a:rPr lang="en-US" dirty="0" smtClean="0"/>
              <a:t>Verify that the Phase I policy is on both peers and ensure that all the attributes match.</a:t>
            </a:r>
          </a:p>
          <a:p>
            <a:pPr lvl="1"/>
            <a:r>
              <a:rPr lang="en-US" dirty="0" smtClean="0"/>
              <a:t>Encryption: DES or 3DES </a:t>
            </a:r>
          </a:p>
          <a:p>
            <a:pPr lvl="1"/>
            <a:r>
              <a:rPr lang="en-US" dirty="0" smtClean="0"/>
              <a:t>Hash: MD5 or SHA </a:t>
            </a:r>
          </a:p>
          <a:p>
            <a:pPr lvl="1"/>
            <a:r>
              <a:rPr lang="en-US" dirty="0" err="1" smtClean="0"/>
              <a:t>Diffie</a:t>
            </a:r>
            <a:r>
              <a:rPr lang="en-US" dirty="0" smtClean="0"/>
              <a:t>-Hellman: Group 1 or 2 </a:t>
            </a:r>
          </a:p>
          <a:p>
            <a:pPr lvl="1"/>
            <a:r>
              <a:rPr lang="en-US" dirty="0" smtClean="0"/>
              <a:t>Authentication: </a:t>
            </a:r>
            <a:r>
              <a:rPr lang="en-US" dirty="0" err="1" smtClean="0"/>
              <a:t>rsa</a:t>
            </a:r>
            <a:r>
              <a:rPr lang="en-US" dirty="0" smtClean="0"/>
              <a:t>-sig, </a:t>
            </a:r>
            <a:r>
              <a:rPr lang="en-US" dirty="0" err="1" smtClean="0"/>
              <a:t>rsa-encr</a:t>
            </a:r>
            <a:r>
              <a:rPr lang="en-US" dirty="0" smtClean="0"/>
              <a:t> or pre-share</a:t>
            </a:r>
          </a:p>
        </p:txBody>
      </p:sp>
      <p:sp>
        <p:nvSpPr>
          <p:cNvPr id="132098" name="Rectangle 2"/>
          <p:cNvSpPr>
            <a:spLocks noGrp="1" noChangeArrowheads="1"/>
          </p:cNvSpPr>
          <p:nvPr>
            <p:ph type="title"/>
          </p:nvPr>
        </p:nvSpPr>
        <p:spPr/>
        <p:txBody>
          <a:bodyPr/>
          <a:lstStyle/>
          <a:p>
            <a:r>
              <a:rPr lang="en-US" smtClean="0"/>
              <a:t>Crypto System Error Messages for ISAKMP</a:t>
            </a:r>
            <a:endParaRPr lang="en-US"/>
          </a:p>
        </p:txBody>
      </p:sp>
      <p:sp>
        <p:nvSpPr>
          <p:cNvPr id="1586179" name="Rectangle 3"/>
          <p:cNvSpPr>
            <a:spLocks noChangeArrowheads="1"/>
          </p:cNvSpPr>
          <p:nvPr/>
        </p:nvSpPr>
        <p:spPr bwMode="auto">
          <a:xfrm>
            <a:off x="520117" y="2139927"/>
            <a:ext cx="8244281" cy="545021"/>
          </a:xfrm>
          <a:prstGeom prst="rect">
            <a:avLst/>
          </a:prstGeom>
          <a:solidFill>
            <a:schemeClr val="bg1">
              <a:lumMod val="85000"/>
            </a:schemeClr>
          </a:solidFill>
          <a:ln w="12700">
            <a:solidFill>
              <a:srgbClr val="000000"/>
            </a:solidFill>
            <a:miter lim="800000"/>
            <a:headEnd/>
            <a:tailEnd/>
          </a:ln>
          <a:effectLst>
            <a:outerShdw dist="35921" dir="2700000" algn="ctr" rotWithShape="0">
              <a:schemeClr val="bg2"/>
            </a:outerShdw>
          </a:effectLst>
        </p:spPr>
        <p:txBody>
          <a:bodyPr wrap="square" lIns="82550" tIns="41275" rIns="82550" bIns="41275">
            <a:spAutoFit/>
          </a:bodyPr>
          <a:lstStyle/>
          <a:p>
            <a:pPr defTabSz="725488">
              <a:lnSpc>
                <a:spcPct val="100000"/>
              </a:lnSpc>
            </a:pPr>
            <a:r>
              <a:rPr lang="en-US" sz="1000" b="0" dirty="0" err="1">
                <a:solidFill>
                  <a:srgbClr val="000000"/>
                </a:solidFill>
                <a:latin typeface="Courier New" pitchFamily="49" charset="0"/>
                <a:ea typeface="+mn-ea"/>
              </a:rPr>
              <a:t>1d00h</a:t>
            </a:r>
            <a:r>
              <a:rPr lang="en-US" sz="1000" b="0" dirty="0">
                <a:solidFill>
                  <a:srgbClr val="000000"/>
                </a:solidFill>
                <a:latin typeface="Courier New" pitchFamily="49" charset="0"/>
                <a:ea typeface="+mn-ea"/>
              </a:rPr>
              <a:t>: ISAKMP (0:1): </a:t>
            </a:r>
            <a:r>
              <a:rPr lang="en-US" sz="1000" b="0" dirty="0" err="1">
                <a:solidFill>
                  <a:srgbClr val="000000"/>
                </a:solidFill>
                <a:latin typeface="Courier New" pitchFamily="49" charset="0"/>
                <a:ea typeface="+mn-ea"/>
              </a:rPr>
              <a:t>atts</a:t>
            </a:r>
            <a:r>
              <a:rPr lang="en-US" sz="1000" b="0" dirty="0">
                <a:solidFill>
                  <a:srgbClr val="000000"/>
                </a:solidFill>
                <a:latin typeface="Courier New" pitchFamily="49" charset="0"/>
                <a:ea typeface="+mn-ea"/>
              </a:rPr>
              <a:t> are not acceptable. Next payload is 0 </a:t>
            </a:r>
            <a:r>
              <a:rPr lang="en-US" sz="1000" b="0" dirty="0" err="1">
                <a:solidFill>
                  <a:srgbClr val="000000"/>
                </a:solidFill>
                <a:latin typeface="Courier New" pitchFamily="49" charset="0"/>
                <a:ea typeface="+mn-ea"/>
              </a:rPr>
              <a:t>1d00h</a:t>
            </a:r>
            <a:r>
              <a:rPr lang="en-US" sz="1000" b="0" dirty="0">
                <a:solidFill>
                  <a:srgbClr val="000000"/>
                </a:solidFill>
                <a:latin typeface="Courier New" pitchFamily="49" charset="0"/>
                <a:ea typeface="+mn-ea"/>
              </a:rPr>
              <a:t>: ISAKMP (0:1); no offers accepted! </a:t>
            </a:r>
          </a:p>
          <a:p>
            <a:pPr defTabSz="725488">
              <a:lnSpc>
                <a:spcPct val="100000"/>
              </a:lnSpc>
            </a:pPr>
            <a:r>
              <a:rPr lang="en-US" sz="1000" b="0" dirty="0" err="1">
                <a:solidFill>
                  <a:srgbClr val="000000"/>
                </a:solidFill>
                <a:latin typeface="Courier New" pitchFamily="49" charset="0"/>
                <a:ea typeface="+mn-ea"/>
              </a:rPr>
              <a:t>1d00h</a:t>
            </a:r>
            <a:r>
              <a:rPr lang="en-US" sz="1000" b="0" dirty="0">
                <a:solidFill>
                  <a:srgbClr val="000000"/>
                </a:solidFill>
                <a:latin typeface="Courier New" pitchFamily="49" charset="0"/>
                <a:ea typeface="+mn-ea"/>
              </a:rPr>
              <a:t>: ISAKMP (0:1): SA not acceptable! </a:t>
            </a:r>
          </a:p>
          <a:p>
            <a:pPr defTabSz="725488">
              <a:lnSpc>
                <a:spcPct val="100000"/>
              </a:lnSpc>
            </a:pPr>
            <a:r>
              <a:rPr lang="en-US" sz="1000" b="0" dirty="0" err="1">
                <a:solidFill>
                  <a:srgbClr val="000000"/>
                </a:solidFill>
                <a:latin typeface="Courier New" pitchFamily="49" charset="0"/>
                <a:ea typeface="+mn-ea"/>
              </a:rPr>
              <a:t>1d00h</a:t>
            </a:r>
            <a:r>
              <a:rPr lang="en-US" sz="1000" b="0" dirty="0">
                <a:solidFill>
                  <a:srgbClr val="000000"/>
                </a:solidFill>
                <a:latin typeface="Courier New" pitchFamily="49" charset="0"/>
                <a:ea typeface="+mn-ea"/>
              </a:rPr>
              <a:t>: %CRYPTO-6-IKMP_MODE_FAILURE: Processing of Main Mode failed with peer at 150.150.150.1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ctrTitle"/>
          </p:nvPr>
        </p:nvSpPr>
        <p:spPr/>
        <p:txBody>
          <a:bodyPr/>
          <a:lstStyle/>
          <a:p>
            <a:r>
              <a:rPr lang="en-US" smtClean="0"/>
              <a:t>VPN Lab</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3699" name="Rectangle 3"/>
          <p:cNvSpPr>
            <a:spLocks noGrp="1" noChangeArrowheads="1"/>
          </p:cNvSpPr>
          <p:nvPr>
            <p:ph type="body" sz="quarter" idx="10"/>
          </p:nvPr>
        </p:nvSpPr>
        <p:spPr/>
        <p:txBody>
          <a:bodyPr/>
          <a:lstStyle/>
          <a:p>
            <a:r>
              <a:rPr lang="en-US" dirty="0" smtClean="0"/>
              <a:t>Is a contract between two parties indicating what security parameters, such as keys and algorithms will be used.</a:t>
            </a:r>
          </a:p>
          <a:p>
            <a:r>
              <a:rPr lang="en-US" dirty="0" smtClean="0"/>
              <a:t>A Security Parameter Index (SPI) identifies each established SA.</a:t>
            </a:r>
            <a:endParaRPr lang="en-US" dirty="0"/>
          </a:p>
        </p:txBody>
      </p:sp>
      <p:sp>
        <p:nvSpPr>
          <p:cNvPr id="21506" name="Rectangle 2"/>
          <p:cNvSpPr>
            <a:spLocks noGrp="1" noChangeArrowheads="1"/>
          </p:cNvSpPr>
          <p:nvPr>
            <p:ph type="title"/>
          </p:nvPr>
        </p:nvSpPr>
        <p:spPr/>
        <p:txBody>
          <a:bodyPr/>
          <a:lstStyle/>
          <a:p>
            <a:r>
              <a:rPr lang="en-US" smtClean="0"/>
              <a:t>SA - Security Association</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en-US" dirty="0" smtClean="0"/>
              <a:t>Configuring a Site-to-Site IPsec VPN Using Pre-Shared Keys</a:t>
            </a:r>
            <a:endParaRPr lang="en-US" dirty="0"/>
          </a:p>
        </p:txBody>
      </p:sp>
      <p:sp>
        <p:nvSpPr>
          <p:cNvPr id="134146" name="Rectangle 2"/>
          <p:cNvSpPr>
            <a:spLocks noGrp="1" noChangeArrowheads="1"/>
          </p:cNvSpPr>
          <p:nvPr>
            <p:ph type="title"/>
          </p:nvPr>
        </p:nvSpPr>
        <p:spPr/>
        <p:txBody>
          <a:bodyPr/>
          <a:lstStyle/>
          <a:p>
            <a:pPr eaLnBrk="1" hangingPunct="1"/>
            <a:r>
              <a:rPr lang="en-US">
                <a:latin typeface="Arial" charset="0"/>
              </a:rPr>
              <a:t>VPN Lab Example</a:t>
            </a:r>
          </a:p>
        </p:txBody>
      </p:sp>
      <p:pic>
        <p:nvPicPr>
          <p:cNvPr id="13414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7397"/>
          <a:stretch/>
        </p:blipFill>
        <p:spPr bwMode="auto">
          <a:xfrm>
            <a:off x="1066800" y="1460500"/>
            <a:ext cx="7591425" cy="454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atin typeface="Arial" charset="0"/>
              </a:rPr>
              <a:t>ISP Router</a:t>
            </a:r>
          </a:p>
        </p:txBody>
      </p:sp>
      <p:sp>
        <p:nvSpPr>
          <p:cNvPr id="1593347" name="Text Box 3"/>
          <p:cNvSpPr txBox="1">
            <a:spLocks noChangeArrowheads="1"/>
          </p:cNvSpPr>
          <p:nvPr/>
        </p:nvSpPr>
        <p:spPr bwMode="auto">
          <a:xfrm>
            <a:off x="1892565" y="3637897"/>
            <a:ext cx="5486400" cy="2443617"/>
          </a:xfrm>
          <a:prstGeom prst="rect">
            <a:avLst/>
          </a:prstGeom>
          <a:solidFill>
            <a:schemeClr val="bg1">
              <a:lumMod val="85000"/>
            </a:schemeClr>
          </a:solidFill>
          <a:ln w="12700">
            <a:solidFill>
              <a:srgbClr val="000000"/>
            </a:solidFill>
            <a:miter lim="800000"/>
            <a:headEnd type="none" w="sm" len="sm"/>
            <a:tailEnd type="none" w="sm" len="sm"/>
          </a:ln>
          <a:extLst/>
        </p:spPr>
        <p:txBody>
          <a:bodyPr lIns="73025" tIns="36512" rIns="73025" bIns="36512">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pPr>
            <a:r>
              <a:rPr lang="en-US" sz="1400" dirty="0">
                <a:solidFill>
                  <a:srgbClr val="000000"/>
                </a:solidFill>
                <a:latin typeface="Courier New" charset="0"/>
              </a:rPr>
              <a:t>hostname </a:t>
            </a:r>
            <a:r>
              <a:rPr lang="en-US" sz="1400" dirty="0" err="1">
                <a:solidFill>
                  <a:srgbClr val="000000"/>
                </a:solidFill>
                <a:latin typeface="Courier New" charset="0"/>
              </a:rPr>
              <a:t>R1</a:t>
            </a:r>
            <a:endParaRPr lang="en-US" sz="1400" dirty="0">
              <a:solidFill>
                <a:srgbClr val="000000"/>
              </a:solidFill>
              <a:latin typeface="Courier New" charset="0"/>
            </a:endParaRPr>
          </a:p>
          <a:p>
            <a:pPr>
              <a:lnSpc>
                <a:spcPct val="100000"/>
              </a:lnSpc>
            </a:pPr>
            <a:r>
              <a:rPr lang="en-US" sz="1400" dirty="0">
                <a:solidFill>
                  <a:srgbClr val="000000"/>
                </a:solidFill>
                <a:latin typeface="Courier New" charset="0"/>
              </a:rPr>
              <a:t>!</a:t>
            </a:r>
          </a:p>
          <a:p>
            <a:pPr>
              <a:lnSpc>
                <a:spcPct val="100000"/>
              </a:lnSpc>
            </a:pPr>
            <a:r>
              <a:rPr lang="en-US" sz="1400" dirty="0">
                <a:solidFill>
                  <a:srgbClr val="000000"/>
                </a:solidFill>
                <a:latin typeface="Courier New" charset="0"/>
              </a:rPr>
              <a:t>interface </a:t>
            </a:r>
            <a:r>
              <a:rPr lang="en-US" sz="1400" dirty="0" err="1">
                <a:solidFill>
                  <a:srgbClr val="000000"/>
                </a:solidFill>
                <a:latin typeface="Courier New" charset="0"/>
              </a:rPr>
              <a:t>Serial0</a:t>
            </a:r>
            <a:r>
              <a:rPr lang="en-US" sz="1400" dirty="0">
                <a:solidFill>
                  <a:srgbClr val="000000"/>
                </a:solidFill>
                <a:latin typeface="Courier New" charset="0"/>
              </a:rPr>
              <a:t>/0</a:t>
            </a:r>
          </a:p>
          <a:p>
            <a:pPr>
              <a:lnSpc>
                <a:spcPct val="100000"/>
              </a:lnSpc>
            </a:pPr>
            <a:r>
              <a:rPr lang="en-US" sz="1400" dirty="0">
                <a:solidFill>
                  <a:srgbClr val="000000"/>
                </a:solidFill>
                <a:latin typeface="Courier New" charset="0"/>
              </a:rPr>
              <a:t> </a:t>
            </a:r>
            <a:r>
              <a:rPr lang="en-US" sz="1400" dirty="0" err="1">
                <a:solidFill>
                  <a:srgbClr val="000000"/>
                </a:solidFill>
                <a:latin typeface="Courier New" charset="0"/>
              </a:rPr>
              <a:t>ip</a:t>
            </a:r>
            <a:r>
              <a:rPr lang="en-US" sz="1400" dirty="0">
                <a:solidFill>
                  <a:srgbClr val="000000"/>
                </a:solidFill>
                <a:latin typeface="Courier New" charset="0"/>
              </a:rPr>
              <a:t> address 192.168.191.1 255.255.255.0</a:t>
            </a:r>
          </a:p>
          <a:p>
            <a:pPr>
              <a:lnSpc>
                <a:spcPct val="100000"/>
              </a:lnSpc>
            </a:pPr>
            <a:r>
              <a:rPr lang="en-US" sz="1400" dirty="0">
                <a:solidFill>
                  <a:srgbClr val="000000"/>
                </a:solidFill>
                <a:latin typeface="Courier New" charset="0"/>
              </a:rPr>
              <a:t> encapsulation frame-relay</a:t>
            </a:r>
          </a:p>
          <a:p>
            <a:pPr>
              <a:lnSpc>
                <a:spcPct val="100000"/>
              </a:lnSpc>
            </a:pPr>
            <a:r>
              <a:rPr lang="en-US" sz="1400" dirty="0">
                <a:solidFill>
                  <a:srgbClr val="000000"/>
                </a:solidFill>
                <a:latin typeface="Courier New" charset="0"/>
              </a:rPr>
              <a:t>!</a:t>
            </a:r>
          </a:p>
          <a:p>
            <a:pPr>
              <a:lnSpc>
                <a:spcPct val="100000"/>
              </a:lnSpc>
            </a:pPr>
            <a:r>
              <a:rPr lang="en-US" sz="1400" dirty="0">
                <a:solidFill>
                  <a:srgbClr val="000000"/>
                </a:solidFill>
                <a:latin typeface="Courier New" charset="0"/>
              </a:rPr>
              <a:t>interface </a:t>
            </a:r>
            <a:r>
              <a:rPr lang="en-US" sz="1400" dirty="0" err="1">
                <a:solidFill>
                  <a:srgbClr val="000000"/>
                </a:solidFill>
                <a:latin typeface="Courier New" charset="0"/>
              </a:rPr>
              <a:t>Serial0</a:t>
            </a:r>
            <a:r>
              <a:rPr lang="en-US" sz="1400" dirty="0">
                <a:solidFill>
                  <a:srgbClr val="000000"/>
                </a:solidFill>
                <a:latin typeface="Courier New" charset="0"/>
              </a:rPr>
              <a:t>/1</a:t>
            </a:r>
          </a:p>
          <a:p>
            <a:pPr>
              <a:lnSpc>
                <a:spcPct val="100000"/>
              </a:lnSpc>
            </a:pPr>
            <a:r>
              <a:rPr lang="en-US" sz="1400" dirty="0">
                <a:solidFill>
                  <a:srgbClr val="000000"/>
                </a:solidFill>
                <a:latin typeface="Courier New" charset="0"/>
              </a:rPr>
              <a:t> </a:t>
            </a:r>
            <a:r>
              <a:rPr lang="en-US" sz="1400" dirty="0" err="1">
                <a:solidFill>
                  <a:srgbClr val="000000"/>
                </a:solidFill>
                <a:latin typeface="Courier New" charset="0"/>
              </a:rPr>
              <a:t>ip</a:t>
            </a:r>
            <a:r>
              <a:rPr lang="en-US" sz="1400" dirty="0">
                <a:solidFill>
                  <a:srgbClr val="000000"/>
                </a:solidFill>
                <a:latin typeface="Courier New" charset="0"/>
              </a:rPr>
              <a:t> address 192.168.192.1 255.255.255.0</a:t>
            </a:r>
          </a:p>
          <a:p>
            <a:pPr>
              <a:lnSpc>
                <a:spcPct val="100000"/>
              </a:lnSpc>
            </a:pPr>
            <a:r>
              <a:rPr lang="en-US" sz="1400" dirty="0">
                <a:solidFill>
                  <a:srgbClr val="000000"/>
                </a:solidFill>
                <a:latin typeface="Courier New" charset="0"/>
              </a:rPr>
              <a:t>!</a:t>
            </a:r>
          </a:p>
          <a:p>
            <a:pPr>
              <a:lnSpc>
                <a:spcPct val="100000"/>
              </a:lnSpc>
            </a:pPr>
            <a:r>
              <a:rPr lang="en-US" sz="1400" dirty="0" err="1">
                <a:solidFill>
                  <a:srgbClr val="000000"/>
                </a:solidFill>
                <a:latin typeface="Courier New" charset="0"/>
              </a:rPr>
              <a:t>ip</a:t>
            </a:r>
            <a:r>
              <a:rPr lang="en-US" sz="1400" dirty="0">
                <a:solidFill>
                  <a:srgbClr val="000000"/>
                </a:solidFill>
                <a:latin typeface="Courier New" charset="0"/>
              </a:rPr>
              <a:t> route 192.168.0.0 255.255.255.0 192.168.191.2</a:t>
            </a:r>
          </a:p>
          <a:p>
            <a:pPr>
              <a:lnSpc>
                <a:spcPct val="100000"/>
              </a:lnSpc>
            </a:pPr>
            <a:r>
              <a:rPr lang="en-US" sz="1400" dirty="0" err="1">
                <a:solidFill>
                  <a:srgbClr val="000000"/>
                </a:solidFill>
                <a:latin typeface="Courier New" charset="0"/>
              </a:rPr>
              <a:t>ip</a:t>
            </a:r>
            <a:r>
              <a:rPr lang="en-US" sz="1400" dirty="0">
                <a:solidFill>
                  <a:srgbClr val="000000"/>
                </a:solidFill>
                <a:latin typeface="Courier New" charset="0"/>
              </a:rPr>
              <a:t> route 192.168.200.0 255.255.255.0 192.168.192.2</a:t>
            </a:r>
          </a:p>
        </p:txBody>
      </p:sp>
      <p:pic>
        <p:nvPicPr>
          <p:cNvPr id="13517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43100" y="1520825"/>
            <a:ext cx="51165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93347"/>
                                        </p:tgtEl>
                                        <p:attrNameLst>
                                          <p:attrName>style.visibility</p:attrName>
                                        </p:attrNameLst>
                                      </p:cBhvr>
                                      <p:to>
                                        <p:strVal val="visible"/>
                                      </p:to>
                                    </p:set>
                                    <p:animEffect transition="in" filter="wipe(up)">
                                      <p:cBhvr>
                                        <p:cTn id="7" dur="500"/>
                                        <p:tgtEl>
                                          <p:spTgt spid="159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7"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6" name="Text Box 8"/>
          <p:cNvSpPr txBox="1">
            <a:spLocks noChangeArrowheads="1"/>
          </p:cNvSpPr>
          <p:nvPr/>
        </p:nvSpPr>
        <p:spPr bwMode="auto">
          <a:xfrm>
            <a:off x="533400" y="1450975"/>
            <a:ext cx="7924800" cy="4598053"/>
          </a:xfrm>
          <a:prstGeom prst="rect">
            <a:avLst/>
          </a:prstGeom>
          <a:solidFill>
            <a:schemeClr val="bg1">
              <a:lumMod val="85000"/>
            </a:schemeClr>
          </a:solidFill>
          <a:ln w="12700">
            <a:solidFill>
              <a:srgbClr val="000000"/>
            </a:solidFill>
            <a:miter lim="800000"/>
            <a:headEnd type="none" w="sm" len="sm"/>
            <a:tailEnd type="none" w="sm" len="sm"/>
          </a:ln>
          <a:effectLst/>
        </p:spPr>
        <p:txBody>
          <a:bodyPr lIns="73025" tIns="36512" rIns="73025" bIns="36512">
            <a:spAutoFit/>
          </a:bodyPr>
          <a:lstStyle/>
          <a:p>
            <a:pPr>
              <a:lnSpc>
                <a:spcPct val="100000"/>
              </a:lnSpc>
              <a:defRPr/>
            </a:pPr>
            <a:r>
              <a:rPr lang="en-US" sz="1400" dirty="0">
                <a:solidFill>
                  <a:srgbClr val="000000"/>
                </a:solidFill>
                <a:latin typeface="Courier New" pitchFamily="49" charset="0"/>
                <a:ea typeface="+mn-ea"/>
              </a:rPr>
              <a:t>hostname </a:t>
            </a:r>
            <a:r>
              <a:rPr lang="en-US" sz="1400" dirty="0" err="1">
                <a:solidFill>
                  <a:srgbClr val="000000"/>
                </a:solidFill>
                <a:latin typeface="Courier New" pitchFamily="49" charset="0"/>
                <a:ea typeface="+mn-ea"/>
              </a:rPr>
              <a:t>R2</a:t>
            </a:r>
            <a:endParaRPr lang="en-US" sz="1400" dirty="0">
              <a:solidFill>
                <a:srgbClr val="000000"/>
              </a:solidFill>
              <a:latin typeface="Courier New" pitchFamily="49" charset="0"/>
              <a:ea typeface="+mn-ea"/>
            </a:endParaRPr>
          </a:p>
          <a:p>
            <a:pPr>
              <a:lnSpc>
                <a:spcPct val="100000"/>
              </a:lnSpc>
              <a:defRPr/>
            </a:pPr>
            <a:r>
              <a:rPr lang="en-US" sz="1400" dirty="0">
                <a:solidFill>
                  <a:srgbClr val="000000"/>
                </a:solidFill>
                <a:latin typeface="Courier New" pitchFamily="49" charset="0"/>
                <a:ea typeface="+mn-ea"/>
              </a:rPr>
              <a:t>!</a:t>
            </a:r>
          </a:p>
          <a:p>
            <a:pPr>
              <a:lnSpc>
                <a:spcPct val="100000"/>
              </a:lnSpc>
              <a:defRPr/>
            </a:pPr>
            <a:r>
              <a:rPr lang="en-US" sz="1400" dirty="0">
                <a:solidFill>
                  <a:srgbClr val="000000"/>
                </a:solidFill>
                <a:latin typeface="Courier New" pitchFamily="49" charset="0"/>
                <a:ea typeface="+mn-ea"/>
              </a:rPr>
              <a:t>crypto </a:t>
            </a:r>
            <a:r>
              <a:rPr lang="en-US" sz="1400" dirty="0" err="1">
                <a:solidFill>
                  <a:srgbClr val="000000"/>
                </a:solidFill>
                <a:latin typeface="Courier New" pitchFamily="49" charset="0"/>
                <a:ea typeface="+mn-ea"/>
              </a:rPr>
              <a:t>isakmp</a:t>
            </a:r>
            <a:r>
              <a:rPr lang="en-US" sz="1400" dirty="0">
                <a:solidFill>
                  <a:srgbClr val="000000"/>
                </a:solidFill>
                <a:latin typeface="Courier New" pitchFamily="49" charset="0"/>
                <a:ea typeface="+mn-ea"/>
              </a:rPr>
              <a:t> policy 100</a:t>
            </a:r>
          </a:p>
          <a:p>
            <a:pPr>
              <a:lnSpc>
                <a:spcPct val="100000"/>
              </a:lnSpc>
              <a:defRPr/>
            </a:pPr>
            <a:r>
              <a:rPr lang="en-US" sz="1400" dirty="0">
                <a:solidFill>
                  <a:srgbClr val="000000"/>
                </a:solidFill>
                <a:latin typeface="Courier New" pitchFamily="49" charset="0"/>
                <a:ea typeface="+mn-ea"/>
              </a:rPr>
              <a:t> authentication pre-share</a:t>
            </a:r>
          </a:p>
          <a:p>
            <a:pPr>
              <a:lnSpc>
                <a:spcPct val="100000"/>
              </a:lnSpc>
              <a:defRPr/>
            </a:pPr>
            <a:r>
              <a:rPr lang="en-US" sz="1400" dirty="0">
                <a:solidFill>
                  <a:srgbClr val="000000"/>
                </a:solidFill>
                <a:latin typeface="Courier New" pitchFamily="49" charset="0"/>
                <a:ea typeface="+mn-ea"/>
              </a:rPr>
              <a:t>crypto </a:t>
            </a:r>
            <a:r>
              <a:rPr lang="en-US" sz="1400" dirty="0" err="1">
                <a:solidFill>
                  <a:srgbClr val="000000"/>
                </a:solidFill>
                <a:latin typeface="Courier New" pitchFamily="49" charset="0"/>
                <a:ea typeface="+mn-ea"/>
              </a:rPr>
              <a:t>isakmp</a:t>
            </a:r>
            <a:r>
              <a:rPr lang="en-US" sz="1400" dirty="0">
                <a:solidFill>
                  <a:srgbClr val="000000"/>
                </a:solidFill>
                <a:latin typeface="Courier New" pitchFamily="49" charset="0"/>
                <a:ea typeface="+mn-ea"/>
              </a:rPr>
              <a:t> key CISCO1234 address 192.168.192.2</a:t>
            </a:r>
          </a:p>
          <a:p>
            <a:pPr>
              <a:lnSpc>
                <a:spcPct val="100000"/>
              </a:lnSpc>
              <a:defRPr/>
            </a:pPr>
            <a:r>
              <a:rPr lang="en-US" sz="1400" dirty="0">
                <a:solidFill>
                  <a:srgbClr val="000000"/>
                </a:solidFill>
                <a:latin typeface="Courier New" pitchFamily="49" charset="0"/>
                <a:ea typeface="+mn-ea"/>
              </a:rPr>
              <a:t>!</a:t>
            </a:r>
          </a:p>
          <a:p>
            <a:pPr>
              <a:lnSpc>
                <a:spcPct val="100000"/>
              </a:lnSpc>
              <a:defRPr/>
            </a:pPr>
            <a:r>
              <a:rPr lang="en-US" sz="1400" dirty="0">
                <a:solidFill>
                  <a:srgbClr val="000000"/>
                </a:solidFill>
                <a:latin typeface="Courier New" pitchFamily="49" charset="0"/>
                <a:ea typeface="+mn-ea"/>
              </a:rPr>
              <a:t>crypto </a:t>
            </a:r>
            <a:r>
              <a:rPr lang="en-US" sz="1400" dirty="0" err="1">
                <a:solidFill>
                  <a:srgbClr val="000000"/>
                </a:solidFill>
                <a:latin typeface="Courier New" pitchFamily="49" charset="0"/>
                <a:ea typeface="+mn-ea"/>
              </a:rPr>
              <a:t>ipsec</a:t>
            </a:r>
            <a:r>
              <a:rPr lang="en-US" sz="1400" dirty="0">
                <a:solidFill>
                  <a:srgbClr val="000000"/>
                </a:solidFill>
                <a:latin typeface="Courier New" pitchFamily="49" charset="0"/>
                <a:ea typeface="+mn-ea"/>
              </a:rPr>
              <a:t> transform-set MYSET </a:t>
            </a:r>
            <a:r>
              <a:rPr lang="en-US" sz="1400" dirty="0" err="1">
                <a:solidFill>
                  <a:srgbClr val="000000"/>
                </a:solidFill>
                <a:latin typeface="Courier New" pitchFamily="49" charset="0"/>
                <a:ea typeface="+mn-ea"/>
              </a:rPr>
              <a:t>esp</a:t>
            </a:r>
            <a:r>
              <a:rPr lang="en-US" sz="1400" dirty="0">
                <a:solidFill>
                  <a:srgbClr val="000000"/>
                </a:solidFill>
                <a:latin typeface="Courier New" pitchFamily="49" charset="0"/>
                <a:ea typeface="+mn-ea"/>
              </a:rPr>
              <a:t>-des</a:t>
            </a:r>
          </a:p>
          <a:p>
            <a:pPr>
              <a:lnSpc>
                <a:spcPct val="100000"/>
              </a:lnSpc>
              <a:defRPr/>
            </a:pPr>
            <a:r>
              <a:rPr lang="en-US" sz="1400" dirty="0">
                <a:solidFill>
                  <a:srgbClr val="000000"/>
                </a:solidFill>
                <a:latin typeface="Courier New" pitchFamily="49" charset="0"/>
                <a:ea typeface="+mn-ea"/>
              </a:rPr>
              <a:t>!</a:t>
            </a:r>
          </a:p>
          <a:p>
            <a:pPr>
              <a:lnSpc>
                <a:spcPct val="100000"/>
              </a:lnSpc>
              <a:defRPr/>
            </a:pPr>
            <a:r>
              <a:rPr lang="en-US" sz="1400" dirty="0">
                <a:solidFill>
                  <a:srgbClr val="000000"/>
                </a:solidFill>
                <a:latin typeface="Courier New" pitchFamily="49" charset="0"/>
                <a:ea typeface="+mn-ea"/>
              </a:rPr>
              <a:t>crypto map MYMAP 110 </a:t>
            </a:r>
            <a:r>
              <a:rPr lang="en-US" sz="1400" dirty="0" err="1">
                <a:solidFill>
                  <a:srgbClr val="000000"/>
                </a:solidFill>
                <a:latin typeface="Courier New" pitchFamily="49" charset="0"/>
                <a:ea typeface="+mn-ea"/>
              </a:rPr>
              <a:t>ipsec-isakmp</a:t>
            </a:r>
            <a:endParaRPr lang="en-US" sz="1400" dirty="0">
              <a:solidFill>
                <a:srgbClr val="000000"/>
              </a:solidFill>
              <a:latin typeface="Courier New" pitchFamily="49" charset="0"/>
              <a:ea typeface="+mn-ea"/>
            </a:endParaRPr>
          </a:p>
          <a:p>
            <a:pPr>
              <a:lnSpc>
                <a:spcPct val="100000"/>
              </a:lnSpc>
              <a:defRPr/>
            </a:pPr>
            <a:r>
              <a:rPr lang="en-US" sz="1400" dirty="0">
                <a:solidFill>
                  <a:srgbClr val="000000"/>
                </a:solidFill>
                <a:latin typeface="Courier New" pitchFamily="49" charset="0"/>
                <a:ea typeface="+mn-ea"/>
              </a:rPr>
              <a:t> set peer 192.168.192.2</a:t>
            </a:r>
          </a:p>
          <a:p>
            <a:pPr>
              <a:lnSpc>
                <a:spcPct val="100000"/>
              </a:lnSpc>
              <a:defRPr/>
            </a:pPr>
            <a:r>
              <a:rPr lang="en-US" sz="1400" dirty="0">
                <a:solidFill>
                  <a:srgbClr val="000000"/>
                </a:solidFill>
                <a:latin typeface="Courier New" pitchFamily="49" charset="0"/>
                <a:ea typeface="+mn-ea"/>
              </a:rPr>
              <a:t> set transform-set MYSET</a:t>
            </a:r>
          </a:p>
          <a:p>
            <a:pPr>
              <a:lnSpc>
                <a:spcPct val="100000"/>
              </a:lnSpc>
              <a:defRPr/>
            </a:pPr>
            <a:r>
              <a:rPr lang="en-US" sz="1400" dirty="0">
                <a:solidFill>
                  <a:srgbClr val="000000"/>
                </a:solidFill>
                <a:latin typeface="Courier New" pitchFamily="49" charset="0"/>
                <a:ea typeface="+mn-ea"/>
              </a:rPr>
              <a:t> match address 120</a:t>
            </a:r>
          </a:p>
          <a:p>
            <a:pPr>
              <a:lnSpc>
                <a:spcPct val="100000"/>
              </a:lnSpc>
              <a:defRPr/>
            </a:pPr>
            <a:r>
              <a:rPr lang="en-US" sz="1400" dirty="0">
                <a:solidFill>
                  <a:srgbClr val="000000"/>
                </a:solidFill>
                <a:latin typeface="Courier New" pitchFamily="49" charset="0"/>
                <a:ea typeface="+mn-ea"/>
              </a:rPr>
              <a:t>!</a:t>
            </a:r>
          </a:p>
          <a:p>
            <a:pPr>
              <a:lnSpc>
                <a:spcPct val="100000"/>
              </a:lnSpc>
              <a:defRPr/>
            </a:pPr>
            <a:r>
              <a:rPr lang="en-US" sz="1400" dirty="0">
                <a:solidFill>
                  <a:srgbClr val="000000"/>
                </a:solidFill>
                <a:latin typeface="Courier New" pitchFamily="49" charset="0"/>
                <a:ea typeface="+mn-ea"/>
              </a:rPr>
              <a:t>interface </a:t>
            </a:r>
            <a:r>
              <a:rPr lang="en-US" sz="1400" dirty="0" err="1">
                <a:solidFill>
                  <a:srgbClr val="000000"/>
                </a:solidFill>
                <a:latin typeface="Courier New" pitchFamily="49" charset="0"/>
                <a:ea typeface="+mn-ea"/>
              </a:rPr>
              <a:t>Serial0</a:t>
            </a:r>
            <a:r>
              <a:rPr lang="en-US" sz="1400" dirty="0">
                <a:solidFill>
                  <a:srgbClr val="000000"/>
                </a:solidFill>
                <a:latin typeface="Courier New" pitchFamily="49" charset="0"/>
                <a:ea typeface="+mn-ea"/>
              </a:rPr>
              <a:t>/0</a:t>
            </a:r>
          </a:p>
          <a:p>
            <a:pPr>
              <a:lnSpc>
                <a:spcPct val="100000"/>
              </a:lnSpc>
              <a:defRPr/>
            </a:pPr>
            <a:r>
              <a:rPr lang="en-US" sz="1400" dirty="0">
                <a:solidFill>
                  <a:srgbClr val="000000"/>
                </a:solidFill>
                <a:latin typeface="Courier New" pitchFamily="49" charset="0"/>
                <a:ea typeface="+mn-ea"/>
              </a:rPr>
              <a:t> </a:t>
            </a:r>
            <a:r>
              <a:rPr lang="en-US" sz="1400" dirty="0" err="1">
                <a:solidFill>
                  <a:srgbClr val="000000"/>
                </a:solidFill>
                <a:latin typeface="Courier New" pitchFamily="49" charset="0"/>
                <a:ea typeface="+mn-ea"/>
              </a:rPr>
              <a:t>ip</a:t>
            </a:r>
            <a:r>
              <a:rPr lang="en-US" sz="1400" dirty="0">
                <a:solidFill>
                  <a:srgbClr val="000000"/>
                </a:solidFill>
                <a:latin typeface="Courier New" pitchFamily="49" charset="0"/>
                <a:ea typeface="+mn-ea"/>
              </a:rPr>
              <a:t> address 192.168.191.2 255.255.255.0</a:t>
            </a:r>
          </a:p>
          <a:p>
            <a:pPr>
              <a:lnSpc>
                <a:spcPct val="100000"/>
              </a:lnSpc>
              <a:defRPr/>
            </a:pPr>
            <a:r>
              <a:rPr lang="en-US" sz="1400" dirty="0">
                <a:solidFill>
                  <a:srgbClr val="000000"/>
                </a:solidFill>
                <a:latin typeface="Courier New" pitchFamily="49" charset="0"/>
                <a:ea typeface="+mn-ea"/>
              </a:rPr>
              <a:t> encapsulation frame-relay</a:t>
            </a:r>
          </a:p>
          <a:p>
            <a:pPr>
              <a:lnSpc>
                <a:spcPct val="100000"/>
              </a:lnSpc>
              <a:defRPr/>
            </a:pPr>
            <a:r>
              <a:rPr lang="en-US" sz="1400" dirty="0" smtClean="0">
                <a:solidFill>
                  <a:srgbClr val="000000"/>
                </a:solidFill>
                <a:latin typeface="Courier New" pitchFamily="49" charset="0"/>
                <a:ea typeface="+mn-ea"/>
              </a:rPr>
              <a:t> crypto </a:t>
            </a:r>
            <a:r>
              <a:rPr lang="en-US" sz="1400" dirty="0">
                <a:solidFill>
                  <a:srgbClr val="000000"/>
                </a:solidFill>
                <a:latin typeface="Courier New" pitchFamily="49" charset="0"/>
                <a:ea typeface="+mn-ea"/>
              </a:rPr>
              <a:t>map MYMAP</a:t>
            </a:r>
          </a:p>
          <a:p>
            <a:pPr>
              <a:lnSpc>
                <a:spcPct val="100000"/>
              </a:lnSpc>
              <a:defRPr/>
            </a:pPr>
            <a:endParaRPr lang="en-US" sz="1400" dirty="0">
              <a:solidFill>
                <a:srgbClr val="000000"/>
              </a:solidFill>
              <a:latin typeface="Courier New" pitchFamily="49" charset="0"/>
              <a:ea typeface="+mn-ea"/>
            </a:endParaRPr>
          </a:p>
          <a:p>
            <a:pPr>
              <a:lnSpc>
                <a:spcPct val="100000"/>
              </a:lnSpc>
              <a:defRPr/>
            </a:pPr>
            <a:r>
              <a:rPr lang="en-US" sz="1400" dirty="0" err="1">
                <a:solidFill>
                  <a:srgbClr val="000000"/>
                </a:solidFill>
                <a:latin typeface="Courier New" pitchFamily="49" charset="0"/>
                <a:ea typeface="+mn-ea"/>
              </a:rPr>
              <a:t>ip</a:t>
            </a:r>
            <a:r>
              <a:rPr lang="en-US" sz="1400" dirty="0">
                <a:solidFill>
                  <a:srgbClr val="000000"/>
                </a:solidFill>
                <a:latin typeface="Courier New" pitchFamily="49" charset="0"/>
                <a:ea typeface="+mn-ea"/>
              </a:rPr>
              <a:t> route 0.0.0.0 0.0.0.0 192.168.191.1</a:t>
            </a:r>
          </a:p>
          <a:p>
            <a:pPr>
              <a:lnSpc>
                <a:spcPct val="100000"/>
              </a:lnSpc>
              <a:defRPr/>
            </a:pPr>
            <a:r>
              <a:rPr lang="en-US" sz="1400" dirty="0">
                <a:solidFill>
                  <a:srgbClr val="000000"/>
                </a:solidFill>
                <a:latin typeface="Courier New" pitchFamily="49" charset="0"/>
                <a:ea typeface="+mn-ea"/>
              </a:rPr>
              <a:t>!</a:t>
            </a:r>
          </a:p>
          <a:p>
            <a:pPr>
              <a:lnSpc>
                <a:spcPct val="100000"/>
              </a:lnSpc>
              <a:defRPr/>
            </a:pPr>
            <a:r>
              <a:rPr lang="en-US" sz="1400" dirty="0">
                <a:solidFill>
                  <a:srgbClr val="000000"/>
                </a:solidFill>
                <a:latin typeface="Courier New" pitchFamily="49" charset="0"/>
                <a:ea typeface="+mn-ea"/>
              </a:rPr>
              <a:t>access-list 120 permit </a:t>
            </a:r>
            <a:r>
              <a:rPr lang="en-US" sz="1400" dirty="0" err="1">
                <a:solidFill>
                  <a:srgbClr val="000000"/>
                </a:solidFill>
                <a:latin typeface="Courier New" pitchFamily="49" charset="0"/>
                <a:ea typeface="+mn-ea"/>
              </a:rPr>
              <a:t>ip</a:t>
            </a:r>
            <a:r>
              <a:rPr lang="en-US" sz="1400" dirty="0">
                <a:solidFill>
                  <a:srgbClr val="000000"/>
                </a:solidFill>
                <a:latin typeface="Courier New" pitchFamily="49" charset="0"/>
                <a:ea typeface="+mn-ea"/>
              </a:rPr>
              <a:t> 192.168.0.0 0.0.0.255 192.168.200.0 0.0.0.255</a:t>
            </a:r>
          </a:p>
        </p:txBody>
      </p:sp>
      <p:sp>
        <p:nvSpPr>
          <p:cNvPr id="1594370" name="Rectangle 2"/>
          <p:cNvSpPr>
            <a:spLocks noChangeArrowheads="1"/>
          </p:cNvSpPr>
          <p:nvPr/>
        </p:nvSpPr>
        <p:spPr bwMode="auto">
          <a:xfrm>
            <a:off x="570452" y="4889500"/>
            <a:ext cx="2057400" cy="228600"/>
          </a:xfrm>
          <a:prstGeom prst="rect">
            <a:avLst/>
          </a:prstGeom>
          <a:noFill/>
          <a:ln w="28575">
            <a:solidFill>
              <a:schemeClr val="tx1"/>
            </a:solidFill>
            <a:miter lim="800000"/>
            <a:headEnd type="none" w="sm" len="sm"/>
            <a:tailEnd type="none" w="sm" len="sm"/>
          </a:ln>
          <a:extLst/>
        </p:spPr>
        <p:txBody>
          <a:bodyPr wrap="none" lIns="73025" tIns="36512" rIns="73025" bIns="36512" anchor="ctr"/>
          <a:lstStyle/>
          <a:p>
            <a:pPr algn="ctr" defTabSz="814388"/>
            <a:endParaRPr lang="en-US" sz="3000"/>
          </a:p>
        </p:txBody>
      </p:sp>
      <p:sp>
        <p:nvSpPr>
          <p:cNvPr id="1594371" name="Rectangle 3"/>
          <p:cNvSpPr>
            <a:spLocks noChangeArrowheads="1"/>
          </p:cNvSpPr>
          <p:nvPr/>
        </p:nvSpPr>
        <p:spPr bwMode="auto">
          <a:xfrm>
            <a:off x="570452" y="3203575"/>
            <a:ext cx="3733800" cy="838200"/>
          </a:xfrm>
          <a:prstGeom prst="rect">
            <a:avLst/>
          </a:prstGeom>
          <a:noFill/>
          <a:ln w="28575">
            <a:solidFill>
              <a:schemeClr val="tx1"/>
            </a:solidFill>
            <a:miter lim="800000"/>
            <a:headEnd type="none" w="sm" len="sm"/>
            <a:tailEnd type="none" w="sm" len="sm"/>
          </a:ln>
          <a:extLst/>
        </p:spPr>
        <p:txBody>
          <a:bodyPr wrap="none" lIns="73025" tIns="36512" rIns="73025" bIns="36512" anchor="ctr"/>
          <a:lstStyle/>
          <a:p>
            <a:pPr algn="ctr" defTabSz="814388"/>
            <a:endParaRPr lang="en-US" sz="3000"/>
          </a:p>
        </p:txBody>
      </p:sp>
      <p:sp>
        <p:nvSpPr>
          <p:cNvPr id="1594372" name="Rectangle 4"/>
          <p:cNvSpPr>
            <a:spLocks noChangeArrowheads="1"/>
          </p:cNvSpPr>
          <p:nvPr/>
        </p:nvSpPr>
        <p:spPr bwMode="auto">
          <a:xfrm>
            <a:off x="570452" y="1891397"/>
            <a:ext cx="5410200" cy="685800"/>
          </a:xfrm>
          <a:prstGeom prst="rect">
            <a:avLst/>
          </a:prstGeom>
          <a:noFill/>
          <a:ln w="28575">
            <a:solidFill>
              <a:schemeClr val="tx1"/>
            </a:solidFill>
            <a:miter lim="800000"/>
            <a:headEnd type="none" w="sm" len="sm"/>
            <a:tailEnd type="none" w="sm" len="sm"/>
          </a:ln>
          <a:extLst/>
        </p:spPr>
        <p:txBody>
          <a:bodyPr wrap="none" lIns="73025" tIns="36512" rIns="73025" bIns="36512" anchor="ctr"/>
          <a:lstStyle/>
          <a:p>
            <a:endParaRPr lang="en-US"/>
          </a:p>
        </p:txBody>
      </p:sp>
      <p:sp>
        <p:nvSpPr>
          <p:cNvPr id="1594373" name="Rectangle 5"/>
          <p:cNvSpPr>
            <a:spLocks noChangeArrowheads="1"/>
          </p:cNvSpPr>
          <p:nvPr/>
        </p:nvSpPr>
        <p:spPr bwMode="auto">
          <a:xfrm>
            <a:off x="570452" y="2760663"/>
            <a:ext cx="4572000" cy="228600"/>
          </a:xfrm>
          <a:prstGeom prst="rect">
            <a:avLst/>
          </a:prstGeom>
          <a:noFill/>
          <a:ln w="28575">
            <a:solidFill>
              <a:schemeClr val="tx1"/>
            </a:solidFill>
            <a:miter lim="800000"/>
            <a:headEnd type="none" w="sm" len="sm"/>
            <a:tailEnd type="none" w="sm" len="sm"/>
          </a:ln>
          <a:extLst/>
        </p:spPr>
        <p:txBody>
          <a:bodyPr wrap="none" lIns="73025" tIns="36512" rIns="73025" bIns="36512" anchor="ctr"/>
          <a:lstStyle/>
          <a:p>
            <a:endParaRPr lang="en-US"/>
          </a:p>
        </p:txBody>
      </p:sp>
      <p:sp>
        <p:nvSpPr>
          <p:cNvPr id="1594374" name="Rectangle 6"/>
          <p:cNvSpPr>
            <a:spLocks noChangeArrowheads="1"/>
          </p:cNvSpPr>
          <p:nvPr/>
        </p:nvSpPr>
        <p:spPr bwMode="auto">
          <a:xfrm>
            <a:off x="570452" y="5727700"/>
            <a:ext cx="7772400" cy="228600"/>
          </a:xfrm>
          <a:prstGeom prst="rect">
            <a:avLst/>
          </a:prstGeom>
          <a:noFill/>
          <a:ln w="28575">
            <a:solidFill>
              <a:schemeClr val="tx1"/>
            </a:solidFill>
            <a:miter lim="800000"/>
            <a:headEnd type="none" w="sm" len="sm"/>
            <a:tailEnd type="none" w="sm" len="sm"/>
          </a:ln>
          <a:extLst/>
        </p:spPr>
        <p:txBody>
          <a:bodyPr wrap="none" lIns="73025" tIns="36512" rIns="73025" bIns="36512" anchor="ctr"/>
          <a:lstStyle/>
          <a:p>
            <a:endParaRPr lang="en-US"/>
          </a:p>
        </p:txBody>
      </p:sp>
      <p:sp>
        <p:nvSpPr>
          <p:cNvPr id="136199" name="Rectangle 7"/>
          <p:cNvSpPr>
            <a:spLocks noGrp="1" noChangeArrowheads="1"/>
          </p:cNvSpPr>
          <p:nvPr>
            <p:ph type="title"/>
          </p:nvPr>
        </p:nvSpPr>
        <p:spPr/>
        <p:txBody>
          <a:bodyPr/>
          <a:lstStyle/>
          <a:p>
            <a:pPr eaLnBrk="1" hangingPunct="1"/>
            <a:r>
              <a:rPr lang="en-US">
                <a:latin typeface="Arial" charset="0"/>
              </a:rPr>
              <a:t>Lab Example</a:t>
            </a:r>
          </a:p>
        </p:txBody>
      </p:sp>
      <p:pic>
        <p:nvPicPr>
          <p:cNvPr id="136201"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68505" y="3660775"/>
            <a:ext cx="3081337" cy="1752600"/>
          </a:xfrm>
          <a:prstGeom prst="rect">
            <a:avLst/>
          </a:prstGeom>
          <a:solidFill>
            <a:srgbClr val="FFFF66"/>
          </a:solidFill>
          <a:ln w="9525">
            <a:solidFill>
              <a:srgbClr val="000000"/>
            </a:solidFill>
            <a:miter lim="800000"/>
            <a:headEnd type="none" w="sm" len="sm"/>
            <a:tailEnd type="none" w="sm" len="sm"/>
          </a:ln>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4376"/>
                                        </p:tgtEl>
                                        <p:attrNameLst>
                                          <p:attrName>style.visibility</p:attrName>
                                        </p:attrNameLst>
                                      </p:cBhvr>
                                      <p:to>
                                        <p:strVal val="visible"/>
                                      </p:to>
                                    </p:set>
                                    <p:animEffect transition="in" filter="wipe(left)">
                                      <p:cBhvr>
                                        <p:cTn id="7" dur="500"/>
                                        <p:tgtEl>
                                          <p:spTgt spid="159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4372"/>
                                        </p:tgtEl>
                                        <p:attrNameLst>
                                          <p:attrName>style.visibility</p:attrName>
                                        </p:attrNameLst>
                                      </p:cBhvr>
                                      <p:to>
                                        <p:strVal val="visible"/>
                                      </p:to>
                                    </p:set>
                                    <p:animEffect transition="in" filter="wipe(left)">
                                      <p:cBhvr>
                                        <p:cTn id="12" dur="500"/>
                                        <p:tgtEl>
                                          <p:spTgt spid="1594372"/>
                                        </p:tgtEl>
                                      </p:cBhvr>
                                    </p:animEffect>
                                  </p:childTnLst>
                                  <p:subTnLst>
                                    <p:set>
                                      <p:cBhvr override="childStyle">
                                        <p:cTn dur="1" fill="hold" display="0" masterRel="nextClick" afterEffect="1"/>
                                        <p:tgtEl>
                                          <p:spTgt spid="159437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4373"/>
                                        </p:tgtEl>
                                        <p:attrNameLst>
                                          <p:attrName>style.visibility</p:attrName>
                                        </p:attrNameLst>
                                      </p:cBhvr>
                                      <p:to>
                                        <p:strVal val="visible"/>
                                      </p:to>
                                    </p:set>
                                    <p:animEffect transition="in" filter="wipe(left)">
                                      <p:cBhvr>
                                        <p:cTn id="17" dur="500"/>
                                        <p:tgtEl>
                                          <p:spTgt spid="1594373"/>
                                        </p:tgtEl>
                                      </p:cBhvr>
                                    </p:animEffect>
                                  </p:childTnLst>
                                  <p:subTnLst>
                                    <p:set>
                                      <p:cBhvr override="childStyle">
                                        <p:cTn dur="1" fill="hold" display="0" masterRel="nextClick" afterEffect="1"/>
                                        <p:tgtEl>
                                          <p:spTgt spid="159437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4371"/>
                                        </p:tgtEl>
                                        <p:attrNameLst>
                                          <p:attrName>style.visibility</p:attrName>
                                        </p:attrNameLst>
                                      </p:cBhvr>
                                      <p:to>
                                        <p:strVal val="visible"/>
                                      </p:to>
                                    </p:set>
                                    <p:animEffect transition="in" filter="wipe(left)">
                                      <p:cBhvr>
                                        <p:cTn id="22" dur="500"/>
                                        <p:tgtEl>
                                          <p:spTgt spid="1594371"/>
                                        </p:tgtEl>
                                      </p:cBhvr>
                                    </p:animEffect>
                                  </p:childTnLst>
                                  <p:subTnLst>
                                    <p:set>
                                      <p:cBhvr override="childStyle">
                                        <p:cTn dur="1" fill="hold" display="0" masterRel="nextClick" afterEffect="1"/>
                                        <p:tgtEl>
                                          <p:spTgt spid="159437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94374"/>
                                        </p:tgtEl>
                                        <p:attrNameLst>
                                          <p:attrName>style.visibility</p:attrName>
                                        </p:attrNameLst>
                                      </p:cBhvr>
                                      <p:to>
                                        <p:strVal val="visible"/>
                                      </p:to>
                                    </p:set>
                                    <p:animEffect transition="in" filter="wipe(left)">
                                      <p:cBhvr>
                                        <p:cTn id="27" dur="500"/>
                                        <p:tgtEl>
                                          <p:spTgt spid="1594374"/>
                                        </p:tgtEl>
                                      </p:cBhvr>
                                    </p:animEffect>
                                  </p:childTnLst>
                                  <p:subTnLst>
                                    <p:set>
                                      <p:cBhvr override="childStyle">
                                        <p:cTn dur="1" fill="hold" display="0" masterRel="nextClick" afterEffect="1"/>
                                        <p:tgtEl>
                                          <p:spTgt spid="1594374"/>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94370"/>
                                        </p:tgtEl>
                                        <p:attrNameLst>
                                          <p:attrName>style.visibility</p:attrName>
                                        </p:attrNameLst>
                                      </p:cBhvr>
                                      <p:to>
                                        <p:strVal val="visible"/>
                                      </p:to>
                                    </p:set>
                                    <p:animEffect transition="in" filter="wipe(left)">
                                      <p:cBhvr>
                                        <p:cTn id="32" dur="500"/>
                                        <p:tgtEl>
                                          <p:spTgt spid="1594370"/>
                                        </p:tgtEl>
                                      </p:cBhvr>
                                    </p:animEffect>
                                  </p:childTnLst>
                                  <p:subTnLst>
                                    <p:set>
                                      <p:cBhvr override="childStyle">
                                        <p:cTn dur="1" fill="hold" display="0" masterRel="nextClick" afterEffect="1"/>
                                        <p:tgtEl>
                                          <p:spTgt spid="15943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76" grpId="0" animBg="1" autoUpdateAnimBg="0"/>
      <p:bldP spid="1594370" grpId="0" animBg="1"/>
      <p:bldP spid="1594371" grpId="0" animBg="1"/>
      <p:bldP spid="1594372" grpId="0" animBg="1"/>
      <p:bldP spid="1594373" grpId="0" animBg="1"/>
      <p:bldP spid="159437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400" name="Text Box 8"/>
          <p:cNvSpPr txBox="1">
            <a:spLocks noChangeArrowheads="1"/>
          </p:cNvSpPr>
          <p:nvPr/>
        </p:nvSpPr>
        <p:spPr bwMode="auto">
          <a:xfrm>
            <a:off x="533400" y="1295400"/>
            <a:ext cx="7924800" cy="4598053"/>
          </a:xfrm>
          <a:prstGeom prst="rect">
            <a:avLst/>
          </a:prstGeom>
          <a:solidFill>
            <a:schemeClr val="bg1">
              <a:lumMod val="85000"/>
            </a:schemeClr>
          </a:solidFill>
          <a:ln w="28575">
            <a:solidFill>
              <a:srgbClr val="000000"/>
            </a:solidFill>
            <a:miter lim="800000"/>
            <a:headEnd type="none" w="sm" len="sm"/>
            <a:tailEnd type="none" w="sm" len="sm"/>
          </a:ln>
          <a:effectLst/>
        </p:spPr>
        <p:txBody>
          <a:bodyPr lIns="73025" tIns="36512" rIns="73025" bIns="36512">
            <a:spAutoFit/>
          </a:bodyPr>
          <a:lstStyle>
            <a:defPPr>
              <a:defRPr lang="en-US"/>
            </a:defPPr>
            <a:lvl1pPr>
              <a:lnSpc>
                <a:spcPct val="100000"/>
              </a:lnSpc>
              <a:defRPr sz="1400">
                <a:solidFill>
                  <a:srgbClr val="000000"/>
                </a:solidFill>
                <a:latin typeface="Courier New" pitchFamily="49" charset="0"/>
                <a:ea typeface="+mn-ea"/>
              </a:defRPr>
            </a:lvl1pPr>
          </a:lstStyle>
          <a:p>
            <a:r>
              <a:rPr lang="en-US" dirty="0"/>
              <a:t>hostname </a:t>
            </a:r>
            <a:r>
              <a:rPr lang="en-US" dirty="0" err="1"/>
              <a:t>R3</a:t>
            </a:r>
            <a:endParaRPr lang="en-US" dirty="0"/>
          </a:p>
          <a:p>
            <a:r>
              <a:rPr lang="en-US" dirty="0"/>
              <a:t>!</a:t>
            </a:r>
          </a:p>
          <a:p>
            <a:r>
              <a:rPr lang="en-US" dirty="0"/>
              <a:t>crypto </a:t>
            </a:r>
            <a:r>
              <a:rPr lang="en-US" dirty="0" err="1"/>
              <a:t>isakmp</a:t>
            </a:r>
            <a:r>
              <a:rPr lang="en-US" dirty="0"/>
              <a:t> policy 100</a:t>
            </a:r>
          </a:p>
          <a:p>
            <a:r>
              <a:rPr lang="en-US" dirty="0"/>
              <a:t> authentication pre-share</a:t>
            </a:r>
          </a:p>
          <a:p>
            <a:r>
              <a:rPr lang="en-US" dirty="0"/>
              <a:t>crypto </a:t>
            </a:r>
            <a:r>
              <a:rPr lang="en-US" dirty="0" err="1"/>
              <a:t>isakmp</a:t>
            </a:r>
            <a:r>
              <a:rPr lang="en-US" dirty="0"/>
              <a:t> key CISCO1234 address 192.168.191.2</a:t>
            </a:r>
          </a:p>
          <a:p>
            <a:r>
              <a:rPr lang="en-US" dirty="0"/>
              <a:t>!</a:t>
            </a:r>
          </a:p>
          <a:p>
            <a:r>
              <a:rPr lang="en-US" dirty="0"/>
              <a:t>crypto </a:t>
            </a:r>
            <a:r>
              <a:rPr lang="en-US" dirty="0" err="1"/>
              <a:t>ipsec</a:t>
            </a:r>
            <a:r>
              <a:rPr lang="en-US" dirty="0"/>
              <a:t> transform-set MYSET </a:t>
            </a:r>
            <a:r>
              <a:rPr lang="en-US" dirty="0" err="1"/>
              <a:t>esp</a:t>
            </a:r>
            <a:r>
              <a:rPr lang="en-US" dirty="0"/>
              <a:t>-des</a:t>
            </a:r>
          </a:p>
          <a:p>
            <a:r>
              <a:rPr lang="en-US" dirty="0"/>
              <a:t>!</a:t>
            </a:r>
          </a:p>
          <a:p>
            <a:r>
              <a:rPr lang="en-US" dirty="0"/>
              <a:t>crypto map MYMAP 110 </a:t>
            </a:r>
            <a:r>
              <a:rPr lang="en-US" dirty="0" err="1"/>
              <a:t>ipsec-isakmp</a:t>
            </a:r>
            <a:endParaRPr lang="en-US" dirty="0"/>
          </a:p>
          <a:p>
            <a:r>
              <a:rPr lang="en-US" dirty="0"/>
              <a:t> set peer 192.168.191.2</a:t>
            </a:r>
          </a:p>
          <a:p>
            <a:r>
              <a:rPr lang="en-US" dirty="0"/>
              <a:t> set transform-set MYSET</a:t>
            </a:r>
          </a:p>
          <a:p>
            <a:r>
              <a:rPr lang="en-US" dirty="0"/>
              <a:t> match address 120</a:t>
            </a:r>
          </a:p>
          <a:p>
            <a:endParaRPr lang="en-US" dirty="0"/>
          </a:p>
          <a:p>
            <a:r>
              <a:rPr lang="en-US" dirty="0"/>
              <a:t>interface </a:t>
            </a:r>
            <a:r>
              <a:rPr lang="en-US" dirty="0" err="1"/>
              <a:t>Serial0</a:t>
            </a:r>
            <a:r>
              <a:rPr lang="en-US" dirty="0"/>
              <a:t>/1</a:t>
            </a:r>
          </a:p>
          <a:p>
            <a:r>
              <a:rPr lang="en-US" dirty="0"/>
              <a:t> </a:t>
            </a:r>
            <a:r>
              <a:rPr lang="en-US" dirty="0" err="1"/>
              <a:t>ip</a:t>
            </a:r>
            <a:r>
              <a:rPr lang="en-US" dirty="0"/>
              <a:t> address 192.168.192.2 255.255.255.0</a:t>
            </a:r>
          </a:p>
          <a:p>
            <a:r>
              <a:rPr lang="en-US" dirty="0"/>
              <a:t> </a:t>
            </a:r>
            <a:r>
              <a:rPr lang="en-US" dirty="0" err="1"/>
              <a:t>clockrate</a:t>
            </a:r>
            <a:r>
              <a:rPr lang="en-US" dirty="0"/>
              <a:t> 56000</a:t>
            </a:r>
          </a:p>
          <a:p>
            <a:r>
              <a:rPr lang="en-US" dirty="0"/>
              <a:t> crypto map MYMAP</a:t>
            </a:r>
          </a:p>
          <a:p>
            <a:r>
              <a:rPr lang="en-US" dirty="0"/>
              <a:t>!</a:t>
            </a:r>
          </a:p>
          <a:p>
            <a:r>
              <a:rPr lang="en-US" dirty="0" err="1"/>
              <a:t>ip</a:t>
            </a:r>
            <a:r>
              <a:rPr lang="en-US" dirty="0"/>
              <a:t> route 0.0.0.0 0.0.0.0 192.168.192.1</a:t>
            </a:r>
          </a:p>
          <a:p>
            <a:r>
              <a:rPr lang="en-US" dirty="0"/>
              <a:t>!</a:t>
            </a:r>
          </a:p>
          <a:p>
            <a:r>
              <a:rPr lang="en-US" dirty="0"/>
              <a:t>access-list 120 permit </a:t>
            </a:r>
            <a:r>
              <a:rPr lang="en-US" dirty="0" err="1"/>
              <a:t>ip</a:t>
            </a:r>
            <a:r>
              <a:rPr lang="en-US" dirty="0"/>
              <a:t> 192.168.200.0 0.0.0.255 192.168.0.0 0.0.0.255</a:t>
            </a:r>
          </a:p>
        </p:txBody>
      </p:sp>
      <p:sp>
        <p:nvSpPr>
          <p:cNvPr id="1595394" name="Rectangle 2"/>
          <p:cNvSpPr>
            <a:spLocks noChangeArrowheads="1"/>
          </p:cNvSpPr>
          <p:nvPr/>
        </p:nvSpPr>
        <p:spPr bwMode="auto">
          <a:xfrm>
            <a:off x="578841" y="4752975"/>
            <a:ext cx="2057400" cy="228600"/>
          </a:xfrm>
          <a:prstGeom prst="rect">
            <a:avLst/>
          </a:prstGeom>
          <a:noFill/>
          <a:ln w="28575">
            <a:solidFill>
              <a:schemeClr val="tx1"/>
            </a:solidFill>
          </a:ln>
          <a:extLst/>
        </p:spPr>
        <p:txBody>
          <a:bodyPr wrap="none" lIns="73025" tIns="36512" rIns="73025" bIns="36512" anchor="ctr"/>
          <a:lstStyle/>
          <a:p>
            <a:endParaRPr lang="en-US"/>
          </a:p>
        </p:txBody>
      </p:sp>
      <p:sp>
        <p:nvSpPr>
          <p:cNvPr id="1595395" name="Rectangle 3"/>
          <p:cNvSpPr>
            <a:spLocks noChangeArrowheads="1"/>
          </p:cNvSpPr>
          <p:nvPr/>
        </p:nvSpPr>
        <p:spPr bwMode="auto">
          <a:xfrm>
            <a:off x="578841" y="3048000"/>
            <a:ext cx="3733800" cy="838200"/>
          </a:xfrm>
          <a:prstGeom prst="rect">
            <a:avLst/>
          </a:prstGeom>
          <a:noFill/>
          <a:ln w="28575">
            <a:solidFill>
              <a:schemeClr val="tx1"/>
            </a:solidFill>
          </a:ln>
          <a:extLst/>
        </p:spPr>
        <p:txBody>
          <a:bodyPr wrap="none" lIns="73025" tIns="36512" rIns="73025" bIns="36512" anchor="ctr"/>
          <a:lstStyle/>
          <a:p>
            <a:endParaRPr lang="en-US"/>
          </a:p>
        </p:txBody>
      </p:sp>
      <p:sp>
        <p:nvSpPr>
          <p:cNvPr id="1595396" name="Rectangle 4"/>
          <p:cNvSpPr>
            <a:spLocks noChangeArrowheads="1"/>
          </p:cNvSpPr>
          <p:nvPr/>
        </p:nvSpPr>
        <p:spPr bwMode="auto">
          <a:xfrm>
            <a:off x="578841" y="1727433"/>
            <a:ext cx="5410200" cy="685800"/>
          </a:xfrm>
          <a:prstGeom prst="rect">
            <a:avLst/>
          </a:prstGeom>
          <a:noFill/>
          <a:ln w="28575">
            <a:solidFill>
              <a:schemeClr val="tx1"/>
            </a:solidFill>
          </a:ln>
          <a:extLst/>
        </p:spPr>
        <p:txBody>
          <a:bodyPr wrap="none" lIns="73025" tIns="36512" rIns="73025" bIns="36512" anchor="ctr"/>
          <a:lstStyle/>
          <a:p>
            <a:endParaRPr lang="en-US"/>
          </a:p>
        </p:txBody>
      </p:sp>
      <p:sp>
        <p:nvSpPr>
          <p:cNvPr id="1595397" name="Rectangle 5"/>
          <p:cNvSpPr>
            <a:spLocks noChangeArrowheads="1"/>
          </p:cNvSpPr>
          <p:nvPr/>
        </p:nvSpPr>
        <p:spPr bwMode="auto">
          <a:xfrm>
            <a:off x="578841" y="2605088"/>
            <a:ext cx="4572000" cy="228600"/>
          </a:xfrm>
          <a:prstGeom prst="rect">
            <a:avLst/>
          </a:prstGeom>
          <a:noFill/>
          <a:ln w="28575">
            <a:solidFill>
              <a:schemeClr val="tx1"/>
            </a:solidFill>
          </a:ln>
          <a:extLst/>
        </p:spPr>
        <p:txBody>
          <a:bodyPr wrap="none" lIns="73025" tIns="36512" rIns="73025" bIns="36512" anchor="ctr"/>
          <a:lstStyle/>
          <a:p>
            <a:endParaRPr lang="en-US"/>
          </a:p>
        </p:txBody>
      </p:sp>
      <p:sp>
        <p:nvSpPr>
          <p:cNvPr id="1595398" name="Rectangle 6"/>
          <p:cNvSpPr>
            <a:spLocks noChangeArrowheads="1"/>
          </p:cNvSpPr>
          <p:nvPr/>
        </p:nvSpPr>
        <p:spPr bwMode="auto">
          <a:xfrm>
            <a:off x="578841" y="5605463"/>
            <a:ext cx="7772400" cy="228600"/>
          </a:xfrm>
          <a:prstGeom prst="rect">
            <a:avLst/>
          </a:prstGeom>
          <a:noFill/>
          <a:ln w="28575">
            <a:solidFill>
              <a:schemeClr val="tx1"/>
            </a:solidFill>
          </a:ln>
          <a:extLst/>
        </p:spPr>
        <p:txBody>
          <a:bodyPr wrap="none" lIns="73025" tIns="36512" rIns="73025" bIns="36512" anchor="ctr"/>
          <a:lstStyle/>
          <a:p>
            <a:endParaRPr lang="en-US"/>
          </a:p>
        </p:txBody>
      </p:sp>
      <p:sp>
        <p:nvSpPr>
          <p:cNvPr id="137223" name="Rectangle 7"/>
          <p:cNvSpPr>
            <a:spLocks noGrp="1" noChangeArrowheads="1"/>
          </p:cNvSpPr>
          <p:nvPr>
            <p:ph type="title"/>
          </p:nvPr>
        </p:nvSpPr>
        <p:spPr/>
        <p:txBody>
          <a:bodyPr/>
          <a:lstStyle/>
          <a:p>
            <a:pPr eaLnBrk="1" hangingPunct="1"/>
            <a:r>
              <a:rPr lang="en-US">
                <a:latin typeface="Arial" charset="0"/>
              </a:rPr>
              <a:t>Lab Example</a:t>
            </a:r>
          </a:p>
        </p:txBody>
      </p:sp>
      <p:pic>
        <p:nvPicPr>
          <p:cNvPr id="137225"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78115" y="3271008"/>
            <a:ext cx="2830512"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95400"/>
                                        </p:tgtEl>
                                        <p:attrNameLst>
                                          <p:attrName>style.visibility</p:attrName>
                                        </p:attrNameLst>
                                      </p:cBhvr>
                                      <p:to>
                                        <p:strVal val="visible"/>
                                      </p:to>
                                    </p:set>
                                    <p:animEffect transition="in" filter="wipe(up)">
                                      <p:cBhvr>
                                        <p:cTn id="7" dur="500"/>
                                        <p:tgtEl>
                                          <p:spTgt spid="1595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5396"/>
                                        </p:tgtEl>
                                        <p:attrNameLst>
                                          <p:attrName>style.visibility</p:attrName>
                                        </p:attrNameLst>
                                      </p:cBhvr>
                                      <p:to>
                                        <p:strVal val="visible"/>
                                      </p:to>
                                    </p:set>
                                    <p:animEffect transition="in" filter="wipe(left)">
                                      <p:cBhvr>
                                        <p:cTn id="12" dur="500"/>
                                        <p:tgtEl>
                                          <p:spTgt spid="1595396"/>
                                        </p:tgtEl>
                                      </p:cBhvr>
                                    </p:animEffect>
                                  </p:childTnLst>
                                  <p:subTnLst>
                                    <p:set>
                                      <p:cBhvr override="childStyle">
                                        <p:cTn dur="1" fill="hold" display="0" masterRel="nextClick" afterEffect="1"/>
                                        <p:tgtEl>
                                          <p:spTgt spid="159539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5397"/>
                                        </p:tgtEl>
                                        <p:attrNameLst>
                                          <p:attrName>style.visibility</p:attrName>
                                        </p:attrNameLst>
                                      </p:cBhvr>
                                      <p:to>
                                        <p:strVal val="visible"/>
                                      </p:to>
                                    </p:set>
                                    <p:animEffect transition="in" filter="wipe(left)">
                                      <p:cBhvr>
                                        <p:cTn id="17" dur="500"/>
                                        <p:tgtEl>
                                          <p:spTgt spid="1595397"/>
                                        </p:tgtEl>
                                      </p:cBhvr>
                                    </p:animEffect>
                                  </p:childTnLst>
                                  <p:subTnLst>
                                    <p:set>
                                      <p:cBhvr override="childStyle">
                                        <p:cTn dur="1" fill="hold" display="0" masterRel="nextClick" afterEffect="1"/>
                                        <p:tgtEl>
                                          <p:spTgt spid="1595397"/>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5395"/>
                                        </p:tgtEl>
                                        <p:attrNameLst>
                                          <p:attrName>style.visibility</p:attrName>
                                        </p:attrNameLst>
                                      </p:cBhvr>
                                      <p:to>
                                        <p:strVal val="visible"/>
                                      </p:to>
                                    </p:set>
                                    <p:animEffect transition="in" filter="wipe(left)">
                                      <p:cBhvr>
                                        <p:cTn id="22" dur="500"/>
                                        <p:tgtEl>
                                          <p:spTgt spid="1595395"/>
                                        </p:tgtEl>
                                      </p:cBhvr>
                                    </p:animEffect>
                                  </p:childTnLst>
                                  <p:subTnLst>
                                    <p:set>
                                      <p:cBhvr override="childStyle">
                                        <p:cTn dur="1" fill="hold" display="0" masterRel="nextClick" afterEffect="1"/>
                                        <p:tgtEl>
                                          <p:spTgt spid="15953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95398"/>
                                        </p:tgtEl>
                                        <p:attrNameLst>
                                          <p:attrName>style.visibility</p:attrName>
                                        </p:attrNameLst>
                                      </p:cBhvr>
                                      <p:to>
                                        <p:strVal val="visible"/>
                                      </p:to>
                                    </p:set>
                                    <p:animEffect transition="in" filter="wipe(left)">
                                      <p:cBhvr>
                                        <p:cTn id="27" dur="500"/>
                                        <p:tgtEl>
                                          <p:spTgt spid="1595398"/>
                                        </p:tgtEl>
                                      </p:cBhvr>
                                    </p:animEffect>
                                  </p:childTnLst>
                                  <p:subTnLst>
                                    <p:set>
                                      <p:cBhvr override="childStyle">
                                        <p:cTn dur="1" fill="hold" display="0" masterRel="nextClick" afterEffect="1"/>
                                        <p:tgtEl>
                                          <p:spTgt spid="1595398"/>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95394"/>
                                        </p:tgtEl>
                                        <p:attrNameLst>
                                          <p:attrName>style.visibility</p:attrName>
                                        </p:attrNameLst>
                                      </p:cBhvr>
                                      <p:to>
                                        <p:strVal val="visible"/>
                                      </p:to>
                                    </p:set>
                                    <p:animEffect transition="in" filter="wipe(left)">
                                      <p:cBhvr>
                                        <p:cTn id="32" dur="500"/>
                                        <p:tgtEl>
                                          <p:spTgt spid="1595394"/>
                                        </p:tgtEl>
                                      </p:cBhvr>
                                    </p:animEffect>
                                  </p:childTnLst>
                                  <p:subTnLst>
                                    <p:set>
                                      <p:cBhvr override="childStyle">
                                        <p:cTn dur="1" fill="hold" display="0" masterRel="nextClick" afterEffect="1"/>
                                        <p:tgtEl>
                                          <p:spTgt spid="15953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400" grpId="0" animBg="1" autoUpdateAnimBg="0"/>
      <p:bldP spid="1595394" grpId="0" animBg="1"/>
      <p:bldP spid="1595395" grpId="0" animBg="1"/>
      <p:bldP spid="1595396" grpId="0" animBg="1"/>
      <p:bldP spid="1595397" grpId="0" animBg="1"/>
      <p:bldP spid="159539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5"/>
          <p:cNvSpPr>
            <a:spLocks noGrp="1" noChangeArrowheads="1"/>
          </p:cNvSpPr>
          <p:nvPr>
            <p:ph type="body" sz="quarter" idx="10"/>
          </p:nvPr>
        </p:nvSpPr>
        <p:spPr/>
        <p:txBody>
          <a:bodyPr/>
          <a:lstStyle/>
          <a:p>
            <a:r>
              <a:rPr lang="en-US" dirty="0" smtClean="0"/>
              <a:t>Clear the crypto security associations.</a:t>
            </a:r>
          </a:p>
          <a:p>
            <a:pPr lvl="1"/>
            <a:r>
              <a:rPr lang="en-US" dirty="0" err="1" smtClean="0">
                <a:latin typeface="Courier New" pitchFamily="49" charset="0"/>
                <a:cs typeface="Courier New" pitchFamily="49" charset="0"/>
              </a:rPr>
              <a:t>R2</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clear crypto </a:t>
            </a:r>
            <a:r>
              <a:rPr lang="en-US" b="1" dirty="0" err="1" smtClean="0">
                <a:latin typeface="Courier New" pitchFamily="49" charset="0"/>
                <a:cs typeface="Courier New" pitchFamily="49" charset="0"/>
              </a:rPr>
              <a:t>sa</a:t>
            </a:r>
            <a:endParaRPr lang="en-US" b="1" dirty="0" smtClean="0">
              <a:latin typeface="Courier New" pitchFamily="49" charset="0"/>
              <a:cs typeface="Courier New" pitchFamily="49" charset="0"/>
            </a:endParaRPr>
          </a:p>
          <a:p>
            <a:pPr lvl="1"/>
            <a:r>
              <a:rPr lang="en-US" dirty="0" err="1" smtClean="0">
                <a:latin typeface="Courier New" pitchFamily="49" charset="0"/>
                <a:cs typeface="Courier New" pitchFamily="49" charset="0"/>
              </a:rPr>
              <a:t>R2</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clear crypto </a:t>
            </a:r>
            <a:r>
              <a:rPr lang="en-US" b="1" dirty="0" err="1" smtClean="0">
                <a:latin typeface="Courier New" pitchFamily="49" charset="0"/>
                <a:cs typeface="Courier New" pitchFamily="49" charset="0"/>
              </a:rPr>
              <a:t>isakmp</a:t>
            </a:r>
            <a:endParaRPr lang="en-US" b="1" dirty="0" smtClean="0">
              <a:latin typeface="Courier New" pitchFamily="49" charset="0"/>
              <a:cs typeface="Courier New" pitchFamily="49" charset="0"/>
            </a:endParaRPr>
          </a:p>
          <a:p>
            <a:endParaRPr lang="en-US" dirty="0"/>
          </a:p>
        </p:txBody>
      </p:sp>
      <p:sp>
        <p:nvSpPr>
          <p:cNvPr id="138242" name="Rectangle 4"/>
          <p:cNvSpPr>
            <a:spLocks noGrp="1" noChangeArrowheads="1"/>
          </p:cNvSpPr>
          <p:nvPr>
            <p:ph type="title"/>
          </p:nvPr>
        </p:nvSpPr>
        <p:spPr/>
        <p:txBody>
          <a:bodyPr/>
          <a:lstStyle/>
          <a:p>
            <a:r>
              <a:rPr lang="en-US" dirty="0" smtClean="0"/>
              <a:t>Verify the VPN </a:t>
            </a:r>
            <a:r>
              <a:rPr lang="en-US" dirty="0"/>
              <a:t>C</a:t>
            </a:r>
            <a:r>
              <a:rPr lang="en-US" dirty="0" smtClean="0"/>
              <a:t>onfiguration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6"/>
          <p:cNvSpPr>
            <a:spLocks noGrp="1" noChangeArrowheads="1"/>
          </p:cNvSpPr>
          <p:nvPr>
            <p:ph type="body" sz="quarter" idx="10"/>
          </p:nvPr>
        </p:nvSpPr>
        <p:spPr/>
        <p:txBody>
          <a:bodyPr/>
          <a:lstStyle/>
          <a:p>
            <a:r>
              <a:rPr lang="en-US" dirty="0" smtClean="0"/>
              <a:t>Verify that the IPSEC SAs have been cleared.</a:t>
            </a:r>
          </a:p>
        </p:txBody>
      </p:sp>
      <p:sp>
        <p:nvSpPr>
          <p:cNvPr id="139267" name="Rectangle 5"/>
          <p:cNvSpPr>
            <a:spLocks noGrp="1" noChangeArrowheads="1"/>
          </p:cNvSpPr>
          <p:nvPr>
            <p:ph type="title"/>
          </p:nvPr>
        </p:nvSpPr>
        <p:spPr/>
        <p:txBody>
          <a:bodyPr/>
          <a:lstStyle/>
          <a:p>
            <a:r>
              <a:rPr lang="en-US" dirty="0" smtClean="0"/>
              <a:t>Verify the VPN </a:t>
            </a:r>
            <a:r>
              <a:rPr lang="en-US" dirty="0"/>
              <a:t>C</a:t>
            </a:r>
            <a:r>
              <a:rPr lang="en-US" dirty="0" smtClean="0"/>
              <a:t>onfiguration</a:t>
            </a:r>
            <a:endParaRPr lang="en-US" dirty="0"/>
          </a:p>
        </p:txBody>
      </p:sp>
      <p:sp>
        <p:nvSpPr>
          <p:cNvPr id="4" name="TextBox 3"/>
          <p:cNvSpPr txBox="1"/>
          <p:nvPr/>
        </p:nvSpPr>
        <p:spPr>
          <a:xfrm>
            <a:off x="447025" y="1612786"/>
            <a:ext cx="8194180" cy="3065325"/>
          </a:xfrm>
          <a:prstGeom prst="rect">
            <a:avLst/>
          </a:prstGeom>
          <a:solidFill>
            <a:schemeClr val="bg1">
              <a:lumMod val="85000"/>
            </a:schemeClr>
          </a:solidFill>
          <a:ln w="12700">
            <a:solidFill>
              <a:srgbClr val="000000"/>
            </a:solidFill>
            <a:miter lim="800000"/>
            <a:headEnd type="none" w="sm" len="sm"/>
            <a:tailEnd type="none" w="sm" len="sm"/>
          </a:ln>
        </p:spPr>
        <p:txBody>
          <a:bodyPr wrap="square" lIns="73025" tIns="36512" rIns="73025" bIns="36512">
            <a:spAutoFit/>
          </a:bodyPr>
          <a:lstStyle>
            <a:defPPr>
              <a:defRPr lang="en-US"/>
            </a:defPPr>
            <a:lvl1pPr>
              <a:lnSpc>
                <a:spcPct val="100000"/>
              </a:lnSpc>
              <a:defRPr sz="1400">
                <a:solidFill>
                  <a:srgbClr val="000000"/>
                </a:solidFill>
                <a:latin typeface="Courier New" charset="0"/>
              </a:defRPr>
            </a:lvl1pPr>
            <a:lvl2pPr marL="742950" indent="-285750"/>
            <a:lvl3pPr marL="1143000" indent="-228600"/>
            <a:lvl4pPr marL="1600200" indent="-228600"/>
            <a:lvl5pPr marL="2057400" indent="-228600"/>
            <a:lvl6pPr marL="2514600" indent="-228600" eaLnBrk="0" fontAlgn="base" hangingPunct="0">
              <a:lnSpc>
                <a:spcPct val="90000"/>
              </a:lnSpc>
              <a:spcBef>
                <a:spcPct val="0"/>
              </a:spcBef>
              <a:spcAft>
                <a:spcPct val="0"/>
              </a:spcAft>
            </a:lvl6pPr>
            <a:lvl7pPr marL="2971800" indent="-228600" eaLnBrk="0" fontAlgn="base" hangingPunct="0">
              <a:lnSpc>
                <a:spcPct val="90000"/>
              </a:lnSpc>
              <a:spcBef>
                <a:spcPct val="0"/>
              </a:spcBef>
              <a:spcAft>
                <a:spcPct val="0"/>
              </a:spcAft>
            </a:lvl7pPr>
            <a:lvl8pPr marL="3429000" indent="-228600" eaLnBrk="0" fontAlgn="base" hangingPunct="0">
              <a:lnSpc>
                <a:spcPct val="90000"/>
              </a:lnSpc>
              <a:spcBef>
                <a:spcPct val="0"/>
              </a:spcBef>
              <a:spcAft>
                <a:spcPct val="0"/>
              </a:spcAft>
            </a:lvl8pPr>
            <a:lvl9pPr marL="3886200" indent="-228600" eaLnBrk="0" fontAlgn="base" hangingPunct="0">
              <a:lnSpc>
                <a:spcPct val="90000"/>
              </a:lnSpc>
              <a:spcBef>
                <a:spcPct val="0"/>
              </a:spcBef>
              <a:spcAft>
                <a:spcPct val="0"/>
              </a:spcAft>
            </a:lvl9pPr>
          </a:lstStyle>
          <a:p>
            <a:pPr marL="0" lvl="1" indent="0"/>
            <a:r>
              <a:rPr lang="en-US" sz="1200" b="0" dirty="0" err="1">
                <a:solidFill>
                  <a:srgbClr val="000000"/>
                </a:solidFill>
                <a:latin typeface="Courier New" pitchFamily="49" charset="0"/>
                <a:cs typeface="Courier New" pitchFamily="49" charset="0"/>
              </a:rPr>
              <a:t>R2</a:t>
            </a:r>
            <a:r>
              <a:rPr lang="en-US" sz="1200" b="0" dirty="0" smtClean="0">
                <a:solidFill>
                  <a:srgbClr val="000000"/>
                </a:solidFill>
                <a:latin typeface="Courier New" pitchFamily="49" charset="0"/>
                <a:cs typeface="Courier New" pitchFamily="49" charset="0"/>
              </a:rPr>
              <a:t># </a:t>
            </a:r>
            <a:r>
              <a:rPr lang="en-US" sz="1200" dirty="0" err="1" smtClean="0">
                <a:solidFill>
                  <a:srgbClr val="000000"/>
                </a:solidFill>
                <a:latin typeface="Courier New" pitchFamily="49" charset="0"/>
                <a:cs typeface="Courier New" pitchFamily="49" charset="0"/>
              </a:rPr>
              <a:t>sho</a:t>
            </a:r>
            <a:r>
              <a:rPr lang="en-US" sz="1200" dirty="0" smtClean="0">
                <a:solidFill>
                  <a:srgbClr val="000000"/>
                </a:solidFill>
                <a:latin typeface="Courier New" pitchFamily="49" charset="0"/>
                <a:cs typeface="Courier New" pitchFamily="49" charset="0"/>
              </a:rPr>
              <a:t> </a:t>
            </a:r>
            <a:r>
              <a:rPr lang="en-US" sz="1200" dirty="0">
                <a:solidFill>
                  <a:srgbClr val="000000"/>
                </a:solidFill>
                <a:latin typeface="Courier New" pitchFamily="49" charset="0"/>
                <a:cs typeface="Courier New" pitchFamily="49" charset="0"/>
              </a:rPr>
              <a:t>crypto </a:t>
            </a:r>
            <a:r>
              <a:rPr lang="en-US" sz="1200" dirty="0" err="1">
                <a:solidFill>
                  <a:srgbClr val="000000"/>
                </a:solidFill>
                <a:latin typeface="Courier New" pitchFamily="49" charset="0"/>
                <a:cs typeface="Courier New" pitchFamily="49" charset="0"/>
              </a:rPr>
              <a:t>ipsec</a:t>
            </a:r>
            <a:r>
              <a:rPr lang="en-US" sz="1200" dirty="0">
                <a:solidFill>
                  <a:srgbClr val="000000"/>
                </a:solidFill>
                <a:latin typeface="Courier New" pitchFamily="49" charset="0"/>
                <a:cs typeface="Courier New" pitchFamily="49" charset="0"/>
              </a:rPr>
              <a:t> </a:t>
            </a:r>
            <a:r>
              <a:rPr lang="en-US" sz="1200" dirty="0" err="1">
                <a:solidFill>
                  <a:srgbClr val="000000"/>
                </a:solidFill>
                <a:latin typeface="Courier New" pitchFamily="49" charset="0"/>
                <a:cs typeface="Courier New" pitchFamily="49" charset="0"/>
              </a:rPr>
              <a:t>sa</a:t>
            </a:r>
            <a:endParaRPr lang="en-US" sz="1200" dirty="0">
              <a:solidFill>
                <a:srgbClr val="000000"/>
              </a:solidFill>
              <a:latin typeface="Courier New" pitchFamily="49" charset="0"/>
              <a:cs typeface="Courier New" pitchFamily="49" charset="0"/>
            </a:endParaRPr>
          </a:p>
          <a:p>
            <a:pPr marL="0" lvl="1" indent="0"/>
            <a:endParaRPr lang="en-US" sz="1200" b="0" dirty="0">
              <a:solidFill>
                <a:srgbClr val="000000"/>
              </a:solidFill>
              <a:latin typeface="Courier New" pitchFamily="49" charset="0"/>
              <a:cs typeface="Courier New" pitchFamily="49" charset="0"/>
            </a:endParaRPr>
          </a:p>
          <a:p>
            <a:pPr marL="0" lvl="1" indent="0"/>
            <a:r>
              <a:rPr lang="en-US" sz="1200" b="0" dirty="0">
                <a:solidFill>
                  <a:srgbClr val="000000"/>
                </a:solidFill>
                <a:latin typeface="Courier New" pitchFamily="49" charset="0"/>
                <a:cs typeface="Courier New" pitchFamily="49" charset="0"/>
              </a:rPr>
              <a:t>interface: </a:t>
            </a:r>
            <a:r>
              <a:rPr lang="en-US" sz="1200" b="0" dirty="0" err="1">
                <a:solidFill>
                  <a:srgbClr val="000000"/>
                </a:solidFill>
                <a:latin typeface="Courier New" pitchFamily="49" charset="0"/>
                <a:cs typeface="Courier New" pitchFamily="49" charset="0"/>
              </a:rPr>
              <a:t>Serial0</a:t>
            </a:r>
            <a:r>
              <a:rPr lang="en-US" sz="1200" b="0" dirty="0">
                <a:solidFill>
                  <a:srgbClr val="000000"/>
                </a:solidFill>
                <a:latin typeface="Courier New" pitchFamily="49" charset="0"/>
                <a:cs typeface="Courier New" pitchFamily="49" charset="0"/>
              </a:rPr>
              <a:t>/0</a:t>
            </a:r>
          </a:p>
          <a:p>
            <a:pPr marL="0" lvl="1" indent="0"/>
            <a:r>
              <a:rPr lang="en-US" sz="1200" b="0" dirty="0">
                <a:solidFill>
                  <a:srgbClr val="000000"/>
                </a:solidFill>
                <a:latin typeface="Courier New" pitchFamily="49" charset="0"/>
                <a:cs typeface="Courier New" pitchFamily="49" charset="0"/>
              </a:rPr>
              <a:t>    Crypto map tag: MYMAP, local </a:t>
            </a:r>
            <a:r>
              <a:rPr lang="en-US" sz="1200" b="0" dirty="0" err="1">
                <a:solidFill>
                  <a:srgbClr val="000000"/>
                </a:solidFill>
                <a:latin typeface="Courier New" pitchFamily="49" charset="0"/>
                <a:cs typeface="Courier New" pitchFamily="49" charset="0"/>
              </a:rPr>
              <a:t>addr</a:t>
            </a:r>
            <a:r>
              <a:rPr lang="en-US" sz="1200" b="0" dirty="0">
                <a:solidFill>
                  <a:srgbClr val="000000"/>
                </a:solidFill>
                <a:latin typeface="Courier New" pitchFamily="49" charset="0"/>
                <a:cs typeface="Courier New" pitchFamily="49" charset="0"/>
              </a:rPr>
              <a:t>. 192.168.191.2</a:t>
            </a:r>
          </a:p>
          <a:p>
            <a:pPr marL="0" lvl="1" indent="0"/>
            <a:endParaRPr lang="en-US" sz="1200" b="0" dirty="0">
              <a:solidFill>
                <a:srgbClr val="000000"/>
              </a:solidFill>
              <a:latin typeface="Courier New" pitchFamily="49" charset="0"/>
              <a:cs typeface="Courier New" pitchFamily="49" charset="0"/>
            </a:endParaRPr>
          </a:p>
          <a:p>
            <a:pPr marL="0" lvl="1" indent="0"/>
            <a:r>
              <a:rPr lang="en-US" sz="1200" b="0" dirty="0">
                <a:solidFill>
                  <a:srgbClr val="000000"/>
                </a:solidFill>
                <a:latin typeface="Courier New" pitchFamily="49" charset="0"/>
                <a:cs typeface="Courier New" pitchFamily="49" charset="0"/>
              </a:rPr>
              <a:t>   local  </a:t>
            </a:r>
            <a:r>
              <a:rPr lang="en-US" sz="1200" b="0" dirty="0" err="1">
                <a:solidFill>
                  <a:srgbClr val="000000"/>
                </a:solidFill>
                <a:latin typeface="Courier New" pitchFamily="49" charset="0"/>
                <a:cs typeface="Courier New" pitchFamily="49" charset="0"/>
              </a:rPr>
              <a:t>ident</a:t>
            </a:r>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addr</a:t>
            </a:r>
            <a:r>
              <a:rPr lang="en-US" sz="1200" b="0" dirty="0">
                <a:solidFill>
                  <a:srgbClr val="000000"/>
                </a:solidFill>
                <a:latin typeface="Courier New" pitchFamily="49" charset="0"/>
                <a:cs typeface="Courier New" pitchFamily="49" charset="0"/>
              </a:rPr>
              <a:t>/mask/</a:t>
            </a:r>
            <a:r>
              <a:rPr lang="en-US" sz="1200" b="0" dirty="0" err="1">
                <a:solidFill>
                  <a:srgbClr val="000000"/>
                </a:solidFill>
                <a:latin typeface="Courier New" pitchFamily="49" charset="0"/>
                <a:cs typeface="Courier New" pitchFamily="49" charset="0"/>
              </a:rPr>
              <a:t>prot</a:t>
            </a:r>
            <a:r>
              <a:rPr lang="en-US" sz="1200" b="0" dirty="0">
                <a:solidFill>
                  <a:srgbClr val="000000"/>
                </a:solidFill>
                <a:latin typeface="Courier New" pitchFamily="49" charset="0"/>
                <a:cs typeface="Courier New" pitchFamily="49" charset="0"/>
              </a:rPr>
              <a:t>/port): (192.168.0.0/255.255.255.0/0/0)</a:t>
            </a:r>
          </a:p>
          <a:p>
            <a:pPr marL="0" lvl="1" indent="0"/>
            <a:r>
              <a:rPr lang="en-US" sz="1200" b="0" dirty="0">
                <a:solidFill>
                  <a:srgbClr val="000000"/>
                </a:solidFill>
                <a:latin typeface="Courier New" pitchFamily="49" charset="0"/>
                <a:cs typeface="Courier New" pitchFamily="49" charset="0"/>
              </a:rPr>
              <a:t>   remote </a:t>
            </a:r>
            <a:r>
              <a:rPr lang="en-US" sz="1200" b="0" dirty="0" err="1">
                <a:solidFill>
                  <a:srgbClr val="000000"/>
                </a:solidFill>
                <a:latin typeface="Courier New" pitchFamily="49" charset="0"/>
                <a:cs typeface="Courier New" pitchFamily="49" charset="0"/>
              </a:rPr>
              <a:t>ident</a:t>
            </a:r>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addr</a:t>
            </a:r>
            <a:r>
              <a:rPr lang="en-US" sz="1200" b="0" dirty="0">
                <a:solidFill>
                  <a:srgbClr val="000000"/>
                </a:solidFill>
                <a:latin typeface="Courier New" pitchFamily="49" charset="0"/>
                <a:cs typeface="Courier New" pitchFamily="49" charset="0"/>
              </a:rPr>
              <a:t>/mask/</a:t>
            </a:r>
            <a:r>
              <a:rPr lang="en-US" sz="1200" b="0" dirty="0" err="1">
                <a:solidFill>
                  <a:srgbClr val="000000"/>
                </a:solidFill>
                <a:latin typeface="Courier New" pitchFamily="49" charset="0"/>
                <a:cs typeface="Courier New" pitchFamily="49" charset="0"/>
              </a:rPr>
              <a:t>prot</a:t>
            </a:r>
            <a:r>
              <a:rPr lang="en-US" sz="1200" b="0" dirty="0">
                <a:solidFill>
                  <a:srgbClr val="000000"/>
                </a:solidFill>
                <a:latin typeface="Courier New" pitchFamily="49" charset="0"/>
                <a:cs typeface="Courier New" pitchFamily="49" charset="0"/>
              </a:rPr>
              <a:t>/port): (192.168.200.0/255.255.255.0/0/0)</a:t>
            </a:r>
          </a:p>
          <a:p>
            <a:pPr marL="0" lvl="1" indent="0"/>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current_peer</a:t>
            </a:r>
            <a:r>
              <a:rPr lang="en-US" sz="1200" b="0" dirty="0">
                <a:solidFill>
                  <a:srgbClr val="000000"/>
                </a:solidFill>
                <a:latin typeface="Courier New" pitchFamily="49" charset="0"/>
                <a:cs typeface="Courier New" pitchFamily="49" charset="0"/>
              </a:rPr>
              <a:t>: 192.168.192.2</a:t>
            </a:r>
          </a:p>
          <a:p>
            <a:pPr marL="0" lvl="1" indent="0"/>
            <a:r>
              <a:rPr lang="en-US" sz="1200" b="0" dirty="0">
                <a:solidFill>
                  <a:srgbClr val="000000"/>
                </a:solidFill>
                <a:latin typeface="Courier New" pitchFamily="49" charset="0"/>
                <a:cs typeface="Courier New" pitchFamily="49" charset="0"/>
              </a:rPr>
              <a:t>     PERMIT, flags={</a:t>
            </a:r>
            <a:r>
              <a:rPr lang="en-US" sz="1200" b="0" dirty="0" err="1">
                <a:solidFill>
                  <a:srgbClr val="000000"/>
                </a:solidFill>
                <a:latin typeface="Courier New" pitchFamily="49" charset="0"/>
                <a:cs typeface="Courier New" pitchFamily="49" charset="0"/>
              </a:rPr>
              <a:t>origin_is_acl</a:t>
            </a:r>
            <a:r>
              <a:rPr lang="en-US" sz="1200" b="0" dirty="0">
                <a:solidFill>
                  <a:srgbClr val="000000"/>
                </a:solidFill>
                <a:latin typeface="Courier New" pitchFamily="49" charset="0"/>
                <a:cs typeface="Courier New" pitchFamily="49" charset="0"/>
              </a:rPr>
              <a:t>,}</a:t>
            </a:r>
          </a:p>
          <a:p>
            <a:pPr marL="0" lvl="1" indent="0"/>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encaps</a:t>
            </a:r>
            <a:r>
              <a:rPr lang="en-US" sz="1200" b="0" dirty="0">
                <a:solidFill>
                  <a:srgbClr val="000000"/>
                </a:solidFill>
                <a:latin typeface="Courier New" pitchFamily="49" charset="0"/>
                <a:cs typeface="Courier New" pitchFamily="49" charset="0"/>
              </a:rPr>
              <a:t>: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encrypt: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digest 0</a:t>
            </a:r>
          </a:p>
          <a:p>
            <a:pPr marL="0" lvl="1" indent="0"/>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decaps</a:t>
            </a:r>
            <a:r>
              <a:rPr lang="en-US" sz="1200" b="0" dirty="0">
                <a:solidFill>
                  <a:srgbClr val="000000"/>
                </a:solidFill>
                <a:latin typeface="Courier New" pitchFamily="49" charset="0"/>
                <a:cs typeface="Courier New" pitchFamily="49" charset="0"/>
              </a:rPr>
              <a:t>: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decrypt: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verify 0</a:t>
            </a:r>
          </a:p>
          <a:p>
            <a:pPr marL="0" lvl="1" indent="0"/>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compressed: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decompressed: 0</a:t>
            </a:r>
          </a:p>
          <a:p>
            <a:pPr marL="0" lvl="1" indent="0"/>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not compressed: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a:t>
            </a:r>
            <a:r>
              <a:rPr lang="en-US" sz="1200" b="0" dirty="0" err="1">
                <a:solidFill>
                  <a:srgbClr val="000000"/>
                </a:solidFill>
                <a:latin typeface="Courier New" pitchFamily="49" charset="0"/>
                <a:cs typeface="Courier New" pitchFamily="49" charset="0"/>
              </a:rPr>
              <a:t>compr</a:t>
            </a:r>
            <a:r>
              <a:rPr lang="en-US" sz="1200" b="0" dirty="0">
                <a:solidFill>
                  <a:srgbClr val="000000"/>
                </a:solidFill>
                <a:latin typeface="Courier New" pitchFamily="49" charset="0"/>
                <a:cs typeface="Courier New" pitchFamily="49" charset="0"/>
              </a:rPr>
              <a:t>. failed: 0, #</a:t>
            </a:r>
            <a:r>
              <a:rPr lang="en-US" sz="1200" b="0" dirty="0" err="1">
                <a:solidFill>
                  <a:srgbClr val="000000"/>
                </a:solidFill>
                <a:latin typeface="Courier New" pitchFamily="49" charset="0"/>
                <a:cs typeface="Courier New" pitchFamily="49" charset="0"/>
              </a:rPr>
              <a:t>pkts</a:t>
            </a:r>
            <a:r>
              <a:rPr lang="en-US" sz="1200" b="0" dirty="0">
                <a:solidFill>
                  <a:srgbClr val="000000"/>
                </a:solidFill>
                <a:latin typeface="Courier New" pitchFamily="49" charset="0"/>
                <a:cs typeface="Courier New" pitchFamily="49" charset="0"/>
              </a:rPr>
              <a:t> decompress failed: 0</a:t>
            </a:r>
          </a:p>
          <a:p>
            <a:pPr marL="0" lvl="1" indent="0"/>
            <a:r>
              <a:rPr lang="en-US" sz="1200" b="0" dirty="0">
                <a:solidFill>
                  <a:srgbClr val="000000"/>
                </a:solidFill>
                <a:latin typeface="Courier New" pitchFamily="49" charset="0"/>
                <a:cs typeface="Courier New" pitchFamily="49" charset="0"/>
              </a:rPr>
              <a:t>    #send errors 0, #</a:t>
            </a:r>
            <a:r>
              <a:rPr lang="en-US" sz="1200" b="0" dirty="0" err="1">
                <a:solidFill>
                  <a:srgbClr val="000000"/>
                </a:solidFill>
                <a:latin typeface="Courier New" pitchFamily="49" charset="0"/>
                <a:cs typeface="Courier New" pitchFamily="49" charset="0"/>
              </a:rPr>
              <a:t>recv</a:t>
            </a:r>
            <a:r>
              <a:rPr lang="en-US" sz="1200" b="0" dirty="0">
                <a:solidFill>
                  <a:srgbClr val="000000"/>
                </a:solidFill>
                <a:latin typeface="Courier New" pitchFamily="49" charset="0"/>
                <a:cs typeface="Courier New" pitchFamily="49" charset="0"/>
              </a:rPr>
              <a:t> errors 0</a:t>
            </a:r>
          </a:p>
          <a:p>
            <a:pPr marL="0" lvl="1" indent="0"/>
            <a:endParaRPr lang="en-US" sz="1200" b="0" dirty="0">
              <a:solidFill>
                <a:srgbClr val="000000"/>
              </a:solidFill>
              <a:latin typeface="Courier New" pitchFamily="49" charset="0"/>
              <a:cs typeface="Courier New" pitchFamily="49" charset="0"/>
            </a:endParaRPr>
          </a:p>
          <a:p>
            <a:pPr marL="0" lvl="1" indent="0"/>
            <a:r>
              <a:rPr lang="en-US" sz="1200" b="0" dirty="0">
                <a:solidFill>
                  <a:srgbClr val="000000"/>
                </a:solidFill>
                <a:latin typeface="Courier New" pitchFamily="49" charset="0"/>
                <a:cs typeface="Courier New" pitchFamily="49" charset="0"/>
              </a:rPr>
              <a:t>     local crypto </a:t>
            </a:r>
            <a:r>
              <a:rPr lang="en-US" sz="1200" b="0" dirty="0" err="1">
                <a:solidFill>
                  <a:srgbClr val="000000"/>
                </a:solidFill>
                <a:latin typeface="Courier New" pitchFamily="49" charset="0"/>
                <a:cs typeface="Courier New" pitchFamily="49" charset="0"/>
              </a:rPr>
              <a:t>endpt</a:t>
            </a:r>
            <a:r>
              <a:rPr lang="en-US" sz="1200" b="0" dirty="0">
                <a:solidFill>
                  <a:srgbClr val="000000"/>
                </a:solidFill>
                <a:latin typeface="Courier New" pitchFamily="49" charset="0"/>
                <a:cs typeface="Courier New" pitchFamily="49" charset="0"/>
              </a:rPr>
              <a:t>.: 192.168.191.2, remote crypto </a:t>
            </a:r>
            <a:r>
              <a:rPr lang="en-US" sz="1200" b="0" dirty="0" err="1">
                <a:solidFill>
                  <a:srgbClr val="000000"/>
                </a:solidFill>
                <a:latin typeface="Courier New" pitchFamily="49" charset="0"/>
                <a:cs typeface="Courier New" pitchFamily="49" charset="0"/>
              </a:rPr>
              <a:t>endpt</a:t>
            </a:r>
            <a:r>
              <a:rPr lang="en-US" sz="1200" b="0" dirty="0">
                <a:solidFill>
                  <a:srgbClr val="000000"/>
                </a:solidFill>
                <a:latin typeface="Courier New" pitchFamily="49" charset="0"/>
                <a:cs typeface="Courier New" pitchFamily="49" charset="0"/>
              </a:rPr>
              <a:t>.: 192.168.192.2</a:t>
            </a:r>
          </a:p>
          <a:p>
            <a:pPr marL="0" lvl="1" indent="0"/>
            <a:r>
              <a:rPr lang="en-US" sz="1200" b="0" dirty="0">
                <a:solidFill>
                  <a:srgbClr val="000000"/>
                </a:solidFill>
                <a:latin typeface="Courier New" pitchFamily="49" charset="0"/>
                <a:cs typeface="Courier New" pitchFamily="49" charset="0"/>
              </a:rPr>
              <a:t>     path </a:t>
            </a:r>
            <a:r>
              <a:rPr lang="en-US" sz="1200" b="0" dirty="0" err="1">
                <a:solidFill>
                  <a:srgbClr val="000000"/>
                </a:solidFill>
                <a:latin typeface="Courier New" pitchFamily="49" charset="0"/>
                <a:cs typeface="Courier New" pitchFamily="49" charset="0"/>
              </a:rPr>
              <a:t>mtu</a:t>
            </a:r>
            <a:r>
              <a:rPr lang="en-US" sz="1200" b="0" dirty="0">
                <a:solidFill>
                  <a:srgbClr val="000000"/>
                </a:solidFill>
                <a:latin typeface="Courier New" pitchFamily="49" charset="0"/>
                <a:cs typeface="Courier New" pitchFamily="49" charset="0"/>
              </a:rPr>
              <a:t> 1500, media </a:t>
            </a:r>
            <a:r>
              <a:rPr lang="en-US" sz="1200" b="0" dirty="0" err="1">
                <a:solidFill>
                  <a:srgbClr val="000000"/>
                </a:solidFill>
                <a:latin typeface="Courier New" pitchFamily="49" charset="0"/>
                <a:cs typeface="Courier New" pitchFamily="49" charset="0"/>
              </a:rPr>
              <a:t>mtu</a:t>
            </a:r>
            <a:r>
              <a:rPr lang="en-US" sz="1200" b="0" dirty="0">
                <a:solidFill>
                  <a:srgbClr val="000000"/>
                </a:solidFill>
                <a:latin typeface="Courier New" pitchFamily="49" charset="0"/>
                <a:cs typeface="Courier New" pitchFamily="49" charset="0"/>
              </a:rPr>
              <a:t> 1500</a:t>
            </a:r>
          </a:p>
          <a:p>
            <a:pPr marL="0" lvl="1" indent="0"/>
            <a:r>
              <a:rPr lang="en-US" sz="1200" b="0" dirty="0">
                <a:solidFill>
                  <a:srgbClr val="000000"/>
                </a:solidFill>
                <a:latin typeface="Courier New" pitchFamily="49" charset="0"/>
                <a:cs typeface="Courier New" pitchFamily="49" charset="0"/>
              </a:rPr>
              <a:t>     current outbound </a:t>
            </a:r>
            <a:r>
              <a:rPr lang="en-US" sz="1200" b="0" dirty="0" err="1">
                <a:solidFill>
                  <a:srgbClr val="000000"/>
                </a:solidFill>
                <a:latin typeface="Courier New" pitchFamily="49" charset="0"/>
                <a:cs typeface="Courier New" pitchFamily="49" charset="0"/>
              </a:rPr>
              <a:t>spi</a:t>
            </a:r>
            <a:r>
              <a:rPr lang="en-US" sz="1200" b="0" dirty="0">
                <a:solidFill>
                  <a:srgbClr val="000000"/>
                </a:solidFill>
                <a:latin typeface="Courier New" pitchFamily="49" charset="0"/>
                <a:cs typeface="Courier New" pitchFamily="49" charset="0"/>
              </a:rPr>
              <a:t>: 0</a:t>
            </a:r>
          </a:p>
        </p:txBody>
      </p:sp>
      <p:sp>
        <p:nvSpPr>
          <p:cNvPr id="1597442" name="Rectangle 2"/>
          <p:cNvSpPr>
            <a:spLocks noChangeArrowheads="1"/>
          </p:cNvSpPr>
          <p:nvPr/>
        </p:nvSpPr>
        <p:spPr bwMode="auto">
          <a:xfrm>
            <a:off x="830509" y="3139613"/>
            <a:ext cx="3179429" cy="341818"/>
          </a:xfrm>
          <a:prstGeom prst="rect">
            <a:avLst/>
          </a:prstGeom>
          <a:noFill/>
          <a:ln w="28575">
            <a:solidFill>
              <a:schemeClr val="tx1"/>
            </a:solidFill>
          </a:ln>
          <a:extLst/>
        </p:spPr>
        <p:txBody>
          <a:bodyPr wrap="none" lIns="73025" tIns="36512" rIns="73025" bIns="36512"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42"/>
                                        </p:tgtEl>
                                        <p:attrNameLst>
                                          <p:attrName>style.visibility</p:attrName>
                                        </p:attrNameLst>
                                      </p:cBhvr>
                                      <p:to>
                                        <p:strVal val="visible"/>
                                      </p:to>
                                    </p:set>
                                    <p:animEffect transition="in" filter="wipe(left)">
                                      <p:cBhvr>
                                        <p:cTn id="7" dur="500"/>
                                        <p:tgtEl>
                                          <p:spTgt spid="1597442"/>
                                        </p:tgtEl>
                                      </p:cBhvr>
                                    </p:animEffect>
                                  </p:childTnLst>
                                  <p:subTnLst>
                                    <p:set>
                                      <p:cBhvr override="childStyle">
                                        <p:cTn dur="1" fill="hold" display="0" masterRel="nextClick" afterEffect="1"/>
                                        <p:tgtEl>
                                          <p:spTgt spid="15974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8" name="Rectangle 4"/>
          <p:cNvSpPr>
            <a:spLocks noGrp="1" noChangeArrowheads="1"/>
          </p:cNvSpPr>
          <p:nvPr>
            <p:ph type="body" sz="quarter" idx="10"/>
          </p:nvPr>
        </p:nvSpPr>
        <p:spPr/>
        <p:txBody>
          <a:bodyPr/>
          <a:lstStyle/>
          <a:p>
            <a:r>
              <a:rPr lang="en-US" dirty="0" smtClean="0"/>
              <a:t>Initiate an extended ping from each respective LAN, to test the VPN configuration.</a:t>
            </a:r>
          </a:p>
        </p:txBody>
      </p:sp>
      <p:sp>
        <p:nvSpPr>
          <p:cNvPr id="140291" name="Rectangle 3"/>
          <p:cNvSpPr>
            <a:spLocks noGrp="1" noChangeArrowheads="1"/>
          </p:cNvSpPr>
          <p:nvPr>
            <p:ph type="title"/>
          </p:nvPr>
        </p:nvSpPr>
        <p:spPr/>
        <p:txBody>
          <a:bodyPr/>
          <a:lstStyle/>
          <a:p>
            <a:r>
              <a:rPr lang="en-US" dirty="0" smtClean="0"/>
              <a:t>Verify the VPN Configuration</a:t>
            </a:r>
            <a:endParaRPr lang="en-US" dirty="0"/>
          </a:p>
        </p:txBody>
      </p:sp>
      <p:sp>
        <p:nvSpPr>
          <p:cNvPr id="6" name="TextBox 5"/>
          <p:cNvSpPr txBox="1"/>
          <p:nvPr/>
        </p:nvSpPr>
        <p:spPr>
          <a:xfrm>
            <a:off x="587229" y="1786855"/>
            <a:ext cx="7558481" cy="4114203"/>
          </a:xfrm>
          <a:prstGeom prst="rect">
            <a:avLst/>
          </a:prstGeom>
          <a:solidFill>
            <a:schemeClr val="bg1">
              <a:lumMod val="85000"/>
            </a:schemeClr>
          </a:solidFill>
          <a:ln w="12700">
            <a:solidFill>
              <a:srgbClr val="000000"/>
            </a:solidFill>
          </a:ln>
        </p:spPr>
        <p:txBody>
          <a:bodyPr wrap="square" rtlCol="0">
            <a:spAutoFit/>
          </a:bodyPr>
          <a:lstStyle/>
          <a:p>
            <a:pPr marL="0" lvl="1"/>
            <a:r>
              <a:rPr lang="en-US" sz="1400" b="0" dirty="0" err="1">
                <a:solidFill>
                  <a:srgbClr val="000000"/>
                </a:solidFill>
                <a:latin typeface="Courier New" charset="0"/>
                <a:cs typeface="Courier New" charset="0"/>
              </a:rPr>
              <a:t>R2</a:t>
            </a:r>
            <a:r>
              <a:rPr lang="en-US" sz="1400" b="0" dirty="0" smtClean="0">
                <a:solidFill>
                  <a:srgbClr val="000000"/>
                </a:solidFill>
                <a:latin typeface="Courier New" charset="0"/>
                <a:cs typeface="Courier New" charset="0"/>
              </a:rPr>
              <a:t># </a:t>
            </a:r>
            <a:r>
              <a:rPr lang="en-US" sz="1400" dirty="0" smtClean="0">
                <a:solidFill>
                  <a:srgbClr val="000000"/>
                </a:solidFill>
                <a:effectLst>
                  <a:outerShdw blurRad="38100" dist="38100" dir="2700000" algn="tl">
                    <a:srgbClr val="DDDDDD"/>
                  </a:outerShdw>
                </a:effectLst>
                <a:latin typeface="Courier New" charset="0"/>
                <a:cs typeface="Courier New" charset="0"/>
              </a:rPr>
              <a:t>ping</a:t>
            </a:r>
            <a:endParaRPr lang="en-US" sz="1400" dirty="0">
              <a:solidFill>
                <a:srgbClr val="000000"/>
              </a:solidFill>
              <a:latin typeface="Courier New" charset="0"/>
              <a:cs typeface="Times New Roman" charset="0"/>
            </a:endParaRPr>
          </a:p>
          <a:p>
            <a:pPr marL="0" lvl="1"/>
            <a:r>
              <a:rPr lang="en-US" sz="1400" b="0" dirty="0">
                <a:solidFill>
                  <a:srgbClr val="000000"/>
                </a:solidFill>
                <a:latin typeface="Courier New" charset="0"/>
                <a:cs typeface="Times New Roman" charset="0"/>
              </a:rPr>
              <a:t>Protocol [</a:t>
            </a:r>
            <a:r>
              <a:rPr lang="en-US" sz="1400" b="0" dirty="0" err="1">
                <a:solidFill>
                  <a:srgbClr val="000000"/>
                </a:solidFill>
                <a:latin typeface="Courier New" charset="0"/>
                <a:cs typeface="Times New Roman" charset="0"/>
              </a:rPr>
              <a:t>ip</a:t>
            </a:r>
            <a:r>
              <a:rPr lang="en-US" sz="1400" b="0" dirty="0">
                <a:solidFill>
                  <a:srgbClr val="000000"/>
                </a:solidFill>
                <a:latin typeface="Courier New" charset="0"/>
                <a:cs typeface="Times New Roman" charset="0"/>
              </a:rPr>
              <a:t>]:</a:t>
            </a:r>
          </a:p>
          <a:p>
            <a:pPr marL="0" lvl="1"/>
            <a:r>
              <a:rPr lang="en-US" sz="1400" b="0" dirty="0">
                <a:solidFill>
                  <a:srgbClr val="000000"/>
                </a:solidFill>
                <a:latin typeface="Courier New" charset="0"/>
                <a:cs typeface="Times New Roman" charset="0"/>
              </a:rPr>
              <a:t>Target IP address: </a:t>
            </a:r>
            <a:r>
              <a:rPr lang="en-US" sz="1400" dirty="0">
                <a:solidFill>
                  <a:srgbClr val="000000"/>
                </a:solidFill>
                <a:effectLst>
                  <a:outerShdw blurRad="38100" dist="38100" dir="2700000" algn="tl">
                    <a:srgbClr val="DDDDDD"/>
                  </a:outerShdw>
                </a:effectLst>
                <a:latin typeface="Courier New" charset="0"/>
                <a:cs typeface="Times New Roman" charset="0"/>
              </a:rPr>
              <a:t>192.168.200.1</a:t>
            </a:r>
          </a:p>
          <a:p>
            <a:pPr marL="0" lvl="1"/>
            <a:r>
              <a:rPr lang="en-US" sz="1400" b="0" dirty="0">
                <a:solidFill>
                  <a:srgbClr val="000000"/>
                </a:solidFill>
                <a:latin typeface="Courier New" charset="0"/>
                <a:cs typeface="Times New Roman" charset="0"/>
              </a:rPr>
              <a:t>Repeat count [5]:</a:t>
            </a:r>
          </a:p>
          <a:p>
            <a:pPr marL="0" lvl="1"/>
            <a:r>
              <a:rPr lang="en-US" sz="1400" b="0" dirty="0">
                <a:solidFill>
                  <a:srgbClr val="000000"/>
                </a:solidFill>
                <a:latin typeface="Courier New" charset="0"/>
                <a:cs typeface="Times New Roman" charset="0"/>
              </a:rPr>
              <a:t>Datagram size [100]:</a:t>
            </a:r>
          </a:p>
          <a:p>
            <a:pPr marL="0" lvl="1"/>
            <a:r>
              <a:rPr lang="en-US" sz="1400" b="0" dirty="0">
                <a:solidFill>
                  <a:srgbClr val="000000"/>
                </a:solidFill>
                <a:latin typeface="Courier New" charset="0"/>
                <a:cs typeface="Times New Roman" charset="0"/>
              </a:rPr>
              <a:t>Timeout in seconds [2]:</a:t>
            </a:r>
          </a:p>
          <a:p>
            <a:pPr marL="0" lvl="1"/>
            <a:r>
              <a:rPr lang="en-US" sz="1400" b="0" dirty="0">
                <a:solidFill>
                  <a:srgbClr val="000000"/>
                </a:solidFill>
                <a:latin typeface="Courier New" charset="0"/>
                <a:cs typeface="Times New Roman" charset="0"/>
              </a:rPr>
              <a:t>Extended commands [n]: </a:t>
            </a:r>
            <a:r>
              <a:rPr lang="en-US" sz="1400" dirty="0">
                <a:solidFill>
                  <a:srgbClr val="000000"/>
                </a:solidFill>
                <a:effectLst>
                  <a:outerShdw blurRad="38100" dist="38100" dir="2700000" algn="tl">
                    <a:srgbClr val="DDDDDD"/>
                  </a:outerShdw>
                </a:effectLst>
                <a:latin typeface="Courier New" charset="0"/>
                <a:cs typeface="Times New Roman" charset="0"/>
              </a:rPr>
              <a:t>y</a:t>
            </a:r>
          </a:p>
          <a:p>
            <a:pPr marL="0" lvl="1"/>
            <a:r>
              <a:rPr lang="en-US" sz="1400" b="0" dirty="0">
                <a:solidFill>
                  <a:srgbClr val="000000"/>
                </a:solidFill>
                <a:latin typeface="Courier New" charset="0"/>
                <a:cs typeface="Times New Roman" charset="0"/>
              </a:rPr>
              <a:t>Source address or interface: </a:t>
            </a:r>
            <a:r>
              <a:rPr lang="en-US" sz="1400" dirty="0">
                <a:solidFill>
                  <a:srgbClr val="000000"/>
                </a:solidFill>
                <a:effectLst>
                  <a:outerShdw blurRad="38100" dist="38100" dir="2700000" algn="tl">
                    <a:srgbClr val="DDDDDD"/>
                  </a:outerShdw>
                </a:effectLst>
                <a:latin typeface="Courier New" charset="0"/>
                <a:cs typeface="Times New Roman" charset="0"/>
              </a:rPr>
              <a:t>192.168.0.1</a:t>
            </a:r>
          </a:p>
          <a:p>
            <a:pPr marL="0" lvl="1"/>
            <a:r>
              <a:rPr lang="en-US" sz="1400" b="0" dirty="0">
                <a:solidFill>
                  <a:srgbClr val="000000"/>
                </a:solidFill>
                <a:latin typeface="Courier New" charset="0"/>
                <a:cs typeface="Times New Roman" charset="0"/>
              </a:rPr>
              <a:t>Type of service [0]:</a:t>
            </a:r>
          </a:p>
          <a:p>
            <a:pPr marL="0" lvl="1"/>
            <a:r>
              <a:rPr lang="en-US" sz="1400" b="0" dirty="0">
                <a:solidFill>
                  <a:srgbClr val="000000"/>
                </a:solidFill>
                <a:latin typeface="Courier New" charset="0"/>
                <a:cs typeface="Times New Roman" charset="0"/>
              </a:rPr>
              <a:t>Set DF bit in IP header? [no]:</a:t>
            </a:r>
          </a:p>
          <a:p>
            <a:pPr marL="0" lvl="1"/>
            <a:r>
              <a:rPr lang="en-US" sz="1400" b="0" dirty="0">
                <a:solidFill>
                  <a:srgbClr val="000000"/>
                </a:solidFill>
                <a:latin typeface="Courier New" charset="0"/>
                <a:cs typeface="Times New Roman" charset="0"/>
              </a:rPr>
              <a:t>Validate reply data? [no]:</a:t>
            </a:r>
          </a:p>
          <a:p>
            <a:pPr marL="0" lvl="1"/>
            <a:r>
              <a:rPr lang="en-US" sz="1400" b="0" dirty="0">
                <a:solidFill>
                  <a:srgbClr val="000000"/>
                </a:solidFill>
                <a:latin typeface="Courier New" charset="0"/>
                <a:cs typeface="Times New Roman" charset="0"/>
              </a:rPr>
              <a:t>Data pattern [</a:t>
            </a:r>
            <a:r>
              <a:rPr lang="en-US" sz="1400" b="0" dirty="0" err="1">
                <a:solidFill>
                  <a:srgbClr val="000000"/>
                </a:solidFill>
                <a:latin typeface="Courier New" charset="0"/>
                <a:cs typeface="Times New Roman" charset="0"/>
              </a:rPr>
              <a:t>0xABCD</a:t>
            </a:r>
            <a:r>
              <a:rPr lang="en-US" sz="1400" b="0" dirty="0">
                <a:solidFill>
                  <a:srgbClr val="000000"/>
                </a:solidFill>
                <a:latin typeface="Courier New" charset="0"/>
                <a:cs typeface="Times New Roman" charset="0"/>
              </a:rPr>
              <a:t>]:</a:t>
            </a:r>
          </a:p>
          <a:p>
            <a:pPr marL="0" lvl="1"/>
            <a:r>
              <a:rPr lang="en-US" sz="1400" b="0" dirty="0">
                <a:solidFill>
                  <a:srgbClr val="000000"/>
                </a:solidFill>
                <a:latin typeface="Courier New" charset="0"/>
                <a:cs typeface="Times New Roman" charset="0"/>
              </a:rPr>
              <a:t>Loose, Strict, Record, Timestamp, Verbose[none]:</a:t>
            </a:r>
          </a:p>
          <a:p>
            <a:pPr marL="0" lvl="1"/>
            <a:r>
              <a:rPr lang="en-US" sz="1400" b="0" dirty="0">
                <a:solidFill>
                  <a:srgbClr val="000000"/>
                </a:solidFill>
                <a:latin typeface="Courier New" charset="0"/>
                <a:cs typeface="Times New Roman" charset="0"/>
              </a:rPr>
              <a:t>Sweep range of sizes [n]:</a:t>
            </a:r>
          </a:p>
          <a:p>
            <a:pPr marL="0" lvl="1"/>
            <a:r>
              <a:rPr lang="en-US" sz="1400" b="0" dirty="0">
                <a:solidFill>
                  <a:srgbClr val="000000"/>
                </a:solidFill>
                <a:latin typeface="Courier New" charset="0"/>
                <a:cs typeface="Times New Roman" charset="0"/>
              </a:rPr>
              <a:t>Type escape sequence to abort.</a:t>
            </a:r>
          </a:p>
          <a:p>
            <a:pPr marL="0" lvl="1"/>
            <a:r>
              <a:rPr lang="en-US" sz="1400" b="0" dirty="0">
                <a:solidFill>
                  <a:srgbClr val="000000"/>
                </a:solidFill>
                <a:latin typeface="Courier New" charset="0"/>
                <a:cs typeface="Times New Roman" charset="0"/>
              </a:rPr>
              <a:t>Sending 5, 100-byte ICMP </a:t>
            </a:r>
            <a:r>
              <a:rPr lang="en-US" sz="1400" b="0" dirty="0" err="1">
                <a:solidFill>
                  <a:srgbClr val="000000"/>
                </a:solidFill>
                <a:latin typeface="Courier New" charset="0"/>
                <a:cs typeface="Times New Roman" charset="0"/>
              </a:rPr>
              <a:t>Echos</a:t>
            </a:r>
            <a:r>
              <a:rPr lang="en-US" sz="1400" b="0" dirty="0">
                <a:solidFill>
                  <a:srgbClr val="000000"/>
                </a:solidFill>
                <a:latin typeface="Courier New" charset="0"/>
                <a:cs typeface="Times New Roman" charset="0"/>
              </a:rPr>
              <a:t> to 192.168.200.1, timeout is 2 seconds:</a:t>
            </a:r>
          </a:p>
          <a:p>
            <a:pPr marL="0" lvl="1"/>
            <a:r>
              <a:rPr lang="en-US" sz="1400" b="0" dirty="0">
                <a:solidFill>
                  <a:srgbClr val="000000"/>
                </a:solidFill>
                <a:latin typeface="Courier New" charset="0"/>
                <a:cs typeface="Times New Roman" charset="0"/>
              </a:rPr>
              <a:t>.!!!!</a:t>
            </a:r>
          </a:p>
          <a:p>
            <a:pPr marL="0" lvl="1"/>
            <a:r>
              <a:rPr lang="en-US" sz="1400" b="0" dirty="0">
                <a:solidFill>
                  <a:srgbClr val="000000"/>
                </a:solidFill>
                <a:latin typeface="Courier New" charset="0"/>
                <a:cs typeface="Times New Roman" charset="0"/>
              </a:rPr>
              <a:t>Success rate is 80 percent (4/5), round-trip min/</a:t>
            </a:r>
            <a:r>
              <a:rPr lang="en-US" sz="1400" b="0" dirty="0" err="1">
                <a:solidFill>
                  <a:srgbClr val="000000"/>
                </a:solidFill>
                <a:latin typeface="Courier New" charset="0"/>
                <a:cs typeface="Times New Roman" charset="0"/>
              </a:rPr>
              <a:t>avg</a:t>
            </a:r>
            <a:r>
              <a:rPr lang="en-US" sz="1400" b="0" dirty="0">
                <a:solidFill>
                  <a:srgbClr val="000000"/>
                </a:solidFill>
                <a:latin typeface="Courier New" charset="0"/>
                <a:cs typeface="Times New Roman" charset="0"/>
              </a:rPr>
              <a:t>/max = 132/135/136 </a:t>
            </a:r>
            <a:r>
              <a:rPr lang="en-US" sz="1400" b="0" dirty="0" err="1">
                <a:solidFill>
                  <a:srgbClr val="000000"/>
                </a:solidFill>
                <a:latin typeface="Courier New" charset="0"/>
                <a:cs typeface="Times New Roman" charset="0"/>
              </a:rPr>
              <a:t>ms</a:t>
            </a:r>
            <a:endParaRPr lang="en-US" sz="1400" b="0" dirty="0">
              <a:solidFill>
                <a:srgbClr val="000000"/>
              </a:solidFill>
              <a:latin typeface="Courier New" pitchFamily="49" charset="0"/>
              <a:cs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2" name="Rectangle 4"/>
          <p:cNvSpPr>
            <a:spLocks noGrp="1" noChangeArrowheads="1"/>
          </p:cNvSpPr>
          <p:nvPr>
            <p:ph type="body" sz="quarter" idx="10"/>
          </p:nvPr>
        </p:nvSpPr>
        <p:spPr/>
        <p:txBody>
          <a:bodyPr/>
          <a:lstStyle/>
          <a:p>
            <a:r>
              <a:rPr lang="en-US" dirty="0" smtClean="0"/>
              <a:t>After the extended ping, verify IPSEC SAs.</a:t>
            </a:r>
            <a:endParaRPr lang="en-US" dirty="0"/>
          </a:p>
        </p:txBody>
      </p:sp>
      <p:sp>
        <p:nvSpPr>
          <p:cNvPr id="141315" name="Rectangle 3"/>
          <p:cNvSpPr>
            <a:spLocks noGrp="1" noChangeArrowheads="1"/>
          </p:cNvSpPr>
          <p:nvPr>
            <p:ph type="title"/>
          </p:nvPr>
        </p:nvSpPr>
        <p:spPr/>
        <p:txBody>
          <a:bodyPr/>
          <a:lstStyle/>
          <a:p>
            <a:r>
              <a:rPr lang="en-US" dirty="0" smtClean="0"/>
              <a:t>Verify the VPN Configuration</a:t>
            </a:r>
            <a:endParaRPr lang="en-US" dirty="0"/>
          </a:p>
        </p:txBody>
      </p:sp>
      <p:sp>
        <p:nvSpPr>
          <p:cNvPr id="4" name="TextBox 3"/>
          <p:cNvSpPr txBox="1"/>
          <p:nvPr/>
        </p:nvSpPr>
        <p:spPr>
          <a:xfrm>
            <a:off x="453005" y="1602297"/>
            <a:ext cx="7952763" cy="4225003"/>
          </a:xfrm>
          <a:prstGeom prst="rect">
            <a:avLst/>
          </a:prstGeom>
          <a:solidFill>
            <a:schemeClr val="bg1">
              <a:lumMod val="85000"/>
            </a:schemeClr>
          </a:solidFill>
          <a:ln w="12700">
            <a:solidFill>
              <a:srgbClr val="000000"/>
            </a:solidFill>
          </a:ln>
        </p:spPr>
        <p:txBody>
          <a:bodyPr wrap="square" rtlCol="0">
            <a:spAutoFit/>
          </a:bodyPr>
          <a:lstStyle/>
          <a:p>
            <a:pPr marL="0" lvl="1"/>
            <a:r>
              <a:rPr lang="en-US" sz="1400" b="0" dirty="0" err="1">
                <a:solidFill>
                  <a:srgbClr val="000000"/>
                </a:solidFill>
                <a:latin typeface="Courier New" charset="0"/>
                <a:cs typeface="Courier New" charset="0"/>
              </a:rPr>
              <a:t>R2</a:t>
            </a:r>
            <a:r>
              <a:rPr lang="en-US" sz="1400" b="0" dirty="0" smtClean="0">
                <a:solidFill>
                  <a:srgbClr val="000000"/>
                </a:solidFill>
                <a:latin typeface="Courier New" charset="0"/>
                <a:cs typeface="Courier New" charset="0"/>
              </a:rPr>
              <a:t># </a:t>
            </a:r>
            <a:r>
              <a:rPr lang="en-US" sz="1400" dirty="0" err="1" smtClean="0">
                <a:solidFill>
                  <a:srgbClr val="000000"/>
                </a:solidFill>
                <a:latin typeface="Courier New" charset="0"/>
                <a:cs typeface="Courier New" charset="0"/>
              </a:rPr>
              <a:t>sho</a:t>
            </a:r>
            <a:r>
              <a:rPr lang="en-US" sz="1400" dirty="0" smtClean="0">
                <a:solidFill>
                  <a:srgbClr val="000000"/>
                </a:solidFill>
                <a:latin typeface="Courier New" charset="0"/>
                <a:cs typeface="Courier New" charset="0"/>
              </a:rPr>
              <a:t> </a:t>
            </a:r>
            <a:r>
              <a:rPr lang="en-US" sz="1400" dirty="0">
                <a:solidFill>
                  <a:srgbClr val="000000"/>
                </a:solidFill>
                <a:latin typeface="Courier New" charset="0"/>
                <a:cs typeface="Courier New" charset="0"/>
              </a:rPr>
              <a:t>crypto </a:t>
            </a:r>
            <a:r>
              <a:rPr lang="en-US" sz="1400" dirty="0" err="1">
                <a:solidFill>
                  <a:srgbClr val="000000"/>
                </a:solidFill>
                <a:latin typeface="Courier New" charset="0"/>
                <a:cs typeface="Courier New" charset="0"/>
              </a:rPr>
              <a:t>ipsec</a:t>
            </a:r>
            <a:r>
              <a:rPr lang="en-US" sz="1400" dirty="0">
                <a:solidFill>
                  <a:srgbClr val="000000"/>
                </a:solidFill>
                <a:latin typeface="Courier New" charset="0"/>
                <a:cs typeface="Courier New" charset="0"/>
              </a:rPr>
              <a:t> </a:t>
            </a:r>
            <a:r>
              <a:rPr lang="en-US" sz="1400" dirty="0" err="1">
                <a:solidFill>
                  <a:srgbClr val="000000"/>
                </a:solidFill>
                <a:latin typeface="Courier New" charset="0"/>
                <a:cs typeface="Courier New" charset="0"/>
              </a:rPr>
              <a:t>sa</a:t>
            </a:r>
            <a:endParaRPr lang="en-US" sz="1400" dirty="0">
              <a:solidFill>
                <a:srgbClr val="000000"/>
              </a:solidFill>
              <a:latin typeface="Courier New" charset="0"/>
              <a:cs typeface="Courier New" charset="0"/>
            </a:endParaRPr>
          </a:p>
          <a:p>
            <a:pPr marL="0" lvl="1"/>
            <a:endParaRPr lang="en-US" sz="1400" b="0" dirty="0">
              <a:solidFill>
                <a:srgbClr val="000000"/>
              </a:solidFill>
              <a:latin typeface="Courier New" charset="0"/>
              <a:cs typeface="Courier New" charset="0"/>
            </a:endParaRPr>
          </a:p>
          <a:p>
            <a:pPr marL="0" lvl="1"/>
            <a:r>
              <a:rPr lang="en-US" sz="1400" b="0" dirty="0">
                <a:solidFill>
                  <a:srgbClr val="000000"/>
                </a:solidFill>
                <a:latin typeface="Courier New" charset="0"/>
                <a:cs typeface="Times New Roman" charset="0"/>
              </a:rPr>
              <a:t>interface: </a:t>
            </a:r>
            <a:r>
              <a:rPr lang="en-US" sz="1400" b="0" dirty="0" err="1">
                <a:solidFill>
                  <a:srgbClr val="000000"/>
                </a:solidFill>
                <a:latin typeface="Courier New" charset="0"/>
                <a:cs typeface="Times New Roman" charset="0"/>
              </a:rPr>
              <a:t>Serial0</a:t>
            </a:r>
            <a:r>
              <a:rPr lang="en-US" sz="1400" b="0" dirty="0">
                <a:solidFill>
                  <a:srgbClr val="000000"/>
                </a:solidFill>
                <a:latin typeface="Courier New" charset="0"/>
                <a:cs typeface="Times New Roman" charset="0"/>
              </a:rPr>
              <a:t>/0</a:t>
            </a:r>
          </a:p>
          <a:p>
            <a:pPr marL="0" lvl="1"/>
            <a:r>
              <a:rPr lang="en-US" sz="1400" b="0" dirty="0">
                <a:solidFill>
                  <a:srgbClr val="000000"/>
                </a:solidFill>
                <a:latin typeface="Courier New" charset="0"/>
                <a:cs typeface="Times New Roman" charset="0"/>
              </a:rPr>
              <a:t>    Crypto map tag: MYMAP, local </a:t>
            </a:r>
            <a:r>
              <a:rPr lang="en-US" sz="1400" b="0" dirty="0" err="1">
                <a:solidFill>
                  <a:srgbClr val="000000"/>
                </a:solidFill>
                <a:latin typeface="Courier New" charset="0"/>
                <a:cs typeface="Times New Roman" charset="0"/>
              </a:rPr>
              <a:t>addr</a:t>
            </a:r>
            <a:r>
              <a:rPr lang="en-US" sz="1400" b="0" dirty="0">
                <a:solidFill>
                  <a:srgbClr val="000000"/>
                </a:solidFill>
                <a:latin typeface="Courier New" charset="0"/>
                <a:cs typeface="Times New Roman" charset="0"/>
              </a:rPr>
              <a:t>. 192.168.191.2</a:t>
            </a:r>
          </a:p>
          <a:p>
            <a:pPr marL="0" lvl="1"/>
            <a:r>
              <a:rPr lang="en-US" sz="1400" b="0" dirty="0">
                <a:solidFill>
                  <a:srgbClr val="000000"/>
                </a:solidFill>
                <a:latin typeface="Courier New" charset="0"/>
                <a:cs typeface="Times New Roman" charset="0"/>
              </a:rPr>
              <a:t> </a:t>
            </a:r>
          </a:p>
          <a:p>
            <a:pPr marL="0" lvl="1"/>
            <a:r>
              <a:rPr lang="en-US" sz="1400" b="0" dirty="0">
                <a:solidFill>
                  <a:srgbClr val="000000"/>
                </a:solidFill>
                <a:latin typeface="Courier New" charset="0"/>
                <a:cs typeface="Times New Roman" charset="0"/>
              </a:rPr>
              <a:t>   local  </a:t>
            </a:r>
            <a:r>
              <a:rPr lang="en-US" sz="1400" b="0" dirty="0" err="1">
                <a:solidFill>
                  <a:srgbClr val="000000"/>
                </a:solidFill>
                <a:latin typeface="Courier New" charset="0"/>
                <a:cs typeface="Times New Roman" charset="0"/>
              </a:rPr>
              <a:t>ident</a:t>
            </a:r>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addr</a:t>
            </a:r>
            <a:r>
              <a:rPr lang="en-US" sz="1400" b="0" dirty="0">
                <a:solidFill>
                  <a:srgbClr val="000000"/>
                </a:solidFill>
                <a:latin typeface="Courier New" charset="0"/>
                <a:cs typeface="Times New Roman" charset="0"/>
              </a:rPr>
              <a:t>/mask/</a:t>
            </a:r>
            <a:r>
              <a:rPr lang="en-US" sz="1400" b="0" dirty="0" err="1">
                <a:solidFill>
                  <a:srgbClr val="000000"/>
                </a:solidFill>
                <a:latin typeface="Courier New" charset="0"/>
                <a:cs typeface="Times New Roman" charset="0"/>
              </a:rPr>
              <a:t>prot</a:t>
            </a:r>
            <a:r>
              <a:rPr lang="en-US" sz="1400" b="0" dirty="0">
                <a:solidFill>
                  <a:srgbClr val="000000"/>
                </a:solidFill>
                <a:latin typeface="Courier New" charset="0"/>
                <a:cs typeface="Times New Roman" charset="0"/>
              </a:rPr>
              <a:t>/port): (192.168.0.0/255.255.255.0/0/0)</a:t>
            </a:r>
          </a:p>
          <a:p>
            <a:pPr marL="0" lvl="1"/>
            <a:r>
              <a:rPr lang="en-US" sz="1400" b="0" dirty="0">
                <a:solidFill>
                  <a:srgbClr val="000000"/>
                </a:solidFill>
                <a:latin typeface="Courier New" charset="0"/>
                <a:cs typeface="Times New Roman" charset="0"/>
              </a:rPr>
              <a:t>   remote </a:t>
            </a:r>
            <a:r>
              <a:rPr lang="en-US" sz="1400" b="0" dirty="0" err="1">
                <a:solidFill>
                  <a:srgbClr val="000000"/>
                </a:solidFill>
                <a:latin typeface="Courier New" charset="0"/>
                <a:cs typeface="Times New Roman" charset="0"/>
              </a:rPr>
              <a:t>ident</a:t>
            </a:r>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addr</a:t>
            </a:r>
            <a:r>
              <a:rPr lang="en-US" sz="1400" b="0" dirty="0">
                <a:solidFill>
                  <a:srgbClr val="000000"/>
                </a:solidFill>
                <a:latin typeface="Courier New" charset="0"/>
                <a:cs typeface="Times New Roman" charset="0"/>
              </a:rPr>
              <a:t>/mask/</a:t>
            </a:r>
            <a:r>
              <a:rPr lang="en-US" sz="1400" b="0" dirty="0" err="1">
                <a:solidFill>
                  <a:srgbClr val="000000"/>
                </a:solidFill>
                <a:latin typeface="Courier New" charset="0"/>
                <a:cs typeface="Times New Roman" charset="0"/>
              </a:rPr>
              <a:t>prot</a:t>
            </a:r>
            <a:r>
              <a:rPr lang="en-US" sz="1400" b="0" dirty="0">
                <a:solidFill>
                  <a:srgbClr val="000000"/>
                </a:solidFill>
                <a:latin typeface="Courier New" charset="0"/>
                <a:cs typeface="Times New Roman" charset="0"/>
              </a:rPr>
              <a:t>/port): (192.168.200.0/255.255.255.0/0/0)</a:t>
            </a:r>
          </a:p>
          <a:p>
            <a:pPr marL="0" lvl="1"/>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current_peer</a:t>
            </a:r>
            <a:r>
              <a:rPr lang="en-US" sz="1400" b="0" dirty="0">
                <a:solidFill>
                  <a:srgbClr val="000000"/>
                </a:solidFill>
                <a:latin typeface="Courier New" charset="0"/>
                <a:cs typeface="Times New Roman" charset="0"/>
              </a:rPr>
              <a:t>: 192.168.192.2</a:t>
            </a:r>
          </a:p>
          <a:p>
            <a:pPr marL="0" lvl="1"/>
            <a:r>
              <a:rPr lang="en-US" sz="1400" b="0" dirty="0">
                <a:solidFill>
                  <a:srgbClr val="000000"/>
                </a:solidFill>
                <a:latin typeface="Courier New" charset="0"/>
                <a:cs typeface="Times New Roman" charset="0"/>
              </a:rPr>
              <a:t>     PERMIT, flags={</a:t>
            </a:r>
            <a:r>
              <a:rPr lang="en-US" sz="1400" b="0" dirty="0" err="1">
                <a:solidFill>
                  <a:srgbClr val="000000"/>
                </a:solidFill>
                <a:latin typeface="Courier New" charset="0"/>
                <a:cs typeface="Times New Roman" charset="0"/>
              </a:rPr>
              <a:t>origin_is_acl</a:t>
            </a:r>
            <a:r>
              <a:rPr lang="en-US" sz="1400" b="0" dirty="0">
                <a:solidFill>
                  <a:srgbClr val="000000"/>
                </a:solidFill>
                <a:latin typeface="Courier New" charset="0"/>
                <a:cs typeface="Times New Roman" charset="0"/>
              </a:rPr>
              <a:t>,}</a:t>
            </a:r>
          </a:p>
          <a:p>
            <a:pPr marL="0" lvl="1"/>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encaps</a:t>
            </a:r>
            <a:r>
              <a:rPr lang="en-US" sz="1400" b="0" dirty="0">
                <a:solidFill>
                  <a:srgbClr val="000000"/>
                </a:solidFill>
                <a:latin typeface="Courier New" charset="0"/>
                <a:cs typeface="Times New Roman" charset="0"/>
              </a:rPr>
              <a:t>: 4,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encrypt: 4,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digest 0</a:t>
            </a:r>
          </a:p>
          <a:p>
            <a:pPr marL="0" lvl="1"/>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decaps</a:t>
            </a:r>
            <a:r>
              <a:rPr lang="en-US" sz="1400" b="0" dirty="0">
                <a:solidFill>
                  <a:srgbClr val="000000"/>
                </a:solidFill>
                <a:latin typeface="Courier New" charset="0"/>
                <a:cs typeface="Times New Roman" charset="0"/>
              </a:rPr>
              <a:t>: 4,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decrypt: 4,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verify 0</a:t>
            </a:r>
          </a:p>
          <a:p>
            <a:pPr marL="0" lvl="1"/>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compressed: 0,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decompressed: 0</a:t>
            </a:r>
          </a:p>
          <a:p>
            <a:pPr marL="0" lvl="1"/>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not compressed: 0,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a:t>
            </a:r>
            <a:r>
              <a:rPr lang="en-US" sz="1400" b="0" dirty="0" err="1">
                <a:solidFill>
                  <a:srgbClr val="000000"/>
                </a:solidFill>
                <a:latin typeface="Courier New" charset="0"/>
                <a:cs typeface="Times New Roman" charset="0"/>
              </a:rPr>
              <a:t>compr</a:t>
            </a:r>
            <a:r>
              <a:rPr lang="en-US" sz="1400" b="0" dirty="0">
                <a:solidFill>
                  <a:srgbClr val="000000"/>
                </a:solidFill>
                <a:latin typeface="Courier New" charset="0"/>
                <a:cs typeface="Times New Roman" charset="0"/>
              </a:rPr>
              <a:t>. failed: 0, #</a:t>
            </a:r>
            <a:r>
              <a:rPr lang="en-US" sz="1400" b="0" dirty="0" err="1">
                <a:solidFill>
                  <a:srgbClr val="000000"/>
                </a:solidFill>
                <a:latin typeface="Courier New" charset="0"/>
                <a:cs typeface="Times New Roman" charset="0"/>
              </a:rPr>
              <a:t>pkts</a:t>
            </a:r>
            <a:r>
              <a:rPr lang="en-US" sz="1400" b="0" dirty="0">
                <a:solidFill>
                  <a:srgbClr val="000000"/>
                </a:solidFill>
                <a:latin typeface="Courier New" charset="0"/>
                <a:cs typeface="Times New Roman" charset="0"/>
              </a:rPr>
              <a:t> decompress failed: 0</a:t>
            </a:r>
          </a:p>
          <a:p>
            <a:pPr marL="0" lvl="1"/>
            <a:r>
              <a:rPr lang="en-US" sz="1400" b="0" dirty="0">
                <a:solidFill>
                  <a:srgbClr val="000000"/>
                </a:solidFill>
                <a:latin typeface="Courier New" charset="0"/>
                <a:cs typeface="Times New Roman" charset="0"/>
              </a:rPr>
              <a:t>    #send errors 1, #</a:t>
            </a:r>
            <a:r>
              <a:rPr lang="en-US" sz="1400" b="0" dirty="0" err="1">
                <a:solidFill>
                  <a:srgbClr val="000000"/>
                </a:solidFill>
                <a:latin typeface="Courier New" charset="0"/>
                <a:cs typeface="Times New Roman" charset="0"/>
              </a:rPr>
              <a:t>recv</a:t>
            </a:r>
            <a:r>
              <a:rPr lang="en-US" sz="1400" b="0" dirty="0">
                <a:solidFill>
                  <a:srgbClr val="000000"/>
                </a:solidFill>
                <a:latin typeface="Courier New" charset="0"/>
                <a:cs typeface="Times New Roman" charset="0"/>
              </a:rPr>
              <a:t> errors 0</a:t>
            </a:r>
          </a:p>
          <a:p>
            <a:pPr marL="0" lvl="1"/>
            <a:r>
              <a:rPr lang="en-US" sz="1400" b="0" dirty="0">
                <a:solidFill>
                  <a:srgbClr val="000000"/>
                </a:solidFill>
                <a:latin typeface="Courier New" charset="0"/>
                <a:cs typeface="Times New Roman" charset="0"/>
              </a:rPr>
              <a:t> </a:t>
            </a:r>
          </a:p>
          <a:p>
            <a:pPr marL="0" lvl="1"/>
            <a:r>
              <a:rPr lang="en-US" sz="1400" b="0" dirty="0">
                <a:solidFill>
                  <a:srgbClr val="000000"/>
                </a:solidFill>
                <a:latin typeface="Courier New" charset="0"/>
                <a:cs typeface="Times New Roman" charset="0"/>
              </a:rPr>
              <a:t>     local crypto </a:t>
            </a:r>
            <a:r>
              <a:rPr lang="en-US" sz="1400" b="0" dirty="0" err="1">
                <a:solidFill>
                  <a:srgbClr val="000000"/>
                </a:solidFill>
                <a:latin typeface="Courier New" charset="0"/>
                <a:cs typeface="Times New Roman" charset="0"/>
              </a:rPr>
              <a:t>endpt</a:t>
            </a:r>
            <a:r>
              <a:rPr lang="en-US" sz="1400" b="0" dirty="0">
                <a:solidFill>
                  <a:srgbClr val="000000"/>
                </a:solidFill>
                <a:latin typeface="Courier New" charset="0"/>
                <a:cs typeface="Times New Roman" charset="0"/>
              </a:rPr>
              <a:t>.: 192.168.191.2, remote crypto </a:t>
            </a:r>
            <a:r>
              <a:rPr lang="en-US" sz="1400" b="0" dirty="0" err="1">
                <a:solidFill>
                  <a:srgbClr val="000000"/>
                </a:solidFill>
                <a:latin typeface="Courier New" charset="0"/>
                <a:cs typeface="Times New Roman" charset="0"/>
              </a:rPr>
              <a:t>endpt</a:t>
            </a:r>
            <a:r>
              <a:rPr lang="en-US" sz="1400" b="0" dirty="0">
                <a:solidFill>
                  <a:srgbClr val="000000"/>
                </a:solidFill>
                <a:latin typeface="Courier New" charset="0"/>
                <a:cs typeface="Times New Roman" charset="0"/>
              </a:rPr>
              <a:t>.: 192.168.192.2</a:t>
            </a:r>
          </a:p>
          <a:p>
            <a:pPr marL="0" lvl="1"/>
            <a:r>
              <a:rPr lang="en-US" sz="1400" b="0" dirty="0">
                <a:solidFill>
                  <a:srgbClr val="000000"/>
                </a:solidFill>
                <a:latin typeface="Courier New" charset="0"/>
                <a:cs typeface="Times New Roman" charset="0"/>
              </a:rPr>
              <a:t>     path </a:t>
            </a:r>
            <a:r>
              <a:rPr lang="en-US" sz="1400" b="0" dirty="0" err="1">
                <a:solidFill>
                  <a:srgbClr val="000000"/>
                </a:solidFill>
                <a:latin typeface="Courier New" charset="0"/>
                <a:cs typeface="Times New Roman" charset="0"/>
              </a:rPr>
              <a:t>mtu</a:t>
            </a:r>
            <a:r>
              <a:rPr lang="en-US" sz="1400" b="0" dirty="0">
                <a:solidFill>
                  <a:srgbClr val="000000"/>
                </a:solidFill>
                <a:latin typeface="Courier New" charset="0"/>
                <a:cs typeface="Times New Roman" charset="0"/>
              </a:rPr>
              <a:t> 1500, media </a:t>
            </a:r>
            <a:r>
              <a:rPr lang="en-US" sz="1400" b="0" dirty="0" err="1">
                <a:solidFill>
                  <a:srgbClr val="000000"/>
                </a:solidFill>
                <a:latin typeface="Courier New" charset="0"/>
                <a:cs typeface="Times New Roman" charset="0"/>
              </a:rPr>
              <a:t>mtu</a:t>
            </a:r>
            <a:r>
              <a:rPr lang="en-US" sz="1400" b="0" dirty="0">
                <a:solidFill>
                  <a:srgbClr val="000000"/>
                </a:solidFill>
                <a:latin typeface="Courier New" charset="0"/>
                <a:cs typeface="Times New Roman" charset="0"/>
              </a:rPr>
              <a:t> 1500</a:t>
            </a:r>
          </a:p>
          <a:p>
            <a:pPr marL="0" lvl="1"/>
            <a:r>
              <a:rPr lang="en-US" sz="1400" b="0" dirty="0">
                <a:solidFill>
                  <a:srgbClr val="000000"/>
                </a:solidFill>
                <a:latin typeface="Courier New" charset="0"/>
                <a:cs typeface="Times New Roman" charset="0"/>
              </a:rPr>
              <a:t>     current outbound </a:t>
            </a:r>
            <a:r>
              <a:rPr lang="en-US" sz="1400" b="0" dirty="0" err="1">
                <a:solidFill>
                  <a:srgbClr val="000000"/>
                </a:solidFill>
                <a:latin typeface="Courier New" charset="0"/>
                <a:cs typeface="Times New Roman" charset="0"/>
              </a:rPr>
              <a:t>spi</a:t>
            </a:r>
            <a:r>
              <a:rPr lang="en-US" sz="1400" b="0" dirty="0">
                <a:solidFill>
                  <a:srgbClr val="000000"/>
                </a:solidFill>
                <a:latin typeface="Courier New" charset="0"/>
                <a:cs typeface="Times New Roman" charset="0"/>
              </a:rPr>
              <a:t>: 126912DC</a:t>
            </a:r>
          </a:p>
          <a:p>
            <a:endParaRPr lang="en-US" sz="1400" b="0" dirty="0">
              <a:solidFill>
                <a:srgbClr val="000000"/>
              </a:solidFill>
              <a:latin typeface="Courier New" pitchFamily="49" charset="0"/>
              <a:cs typeface="Courier New" pitchFamily="49" charset="0"/>
            </a:endParaRPr>
          </a:p>
        </p:txBody>
      </p:sp>
      <p:sp>
        <p:nvSpPr>
          <p:cNvPr id="5" name="Rectangle 4"/>
          <p:cNvSpPr/>
          <p:nvPr/>
        </p:nvSpPr>
        <p:spPr>
          <a:xfrm>
            <a:off x="931178" y="3347208"/>
            <a:ext cx="3657600" cy="392758"/>
          </a:xfrm>
          <a:prstGeom prst="rect">
            <a:avLst/>
          </a:prstGeom>
          <a:no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ctrTitle"/>
          </p:nvPr>
        </p:nvSpPr>
        <p:spPr/>
        <p:txBody>
          <a:bodyPr/>
          <a:lstStyle/>
          <a:p>
            <a:r>
              <a:rPr lang="en-US" smtClean="0"/>
              <a:t>Configuring IPsec VPN using CCP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11"/>
          <p:cNvSpPr>
            <a:spLocks noGrp="1" noChangeArrowheads="1"/>
          </p:cNvSpPr>
          <p:nvPr>
            <p:ph type="body" sz="quarter" idx="10"/>
          </p:nvPr>
        </p:nvSpPr>
        <p:spPr/>
        <p:txBody>
          <a:bodyPr/>
          <a:lstStyle/>
          <a:p>
            <a:r>
              <a:rPr lang="en-US" dirty="0">
                <a:latin typeface="Arial" charset="0"/>
              </a:rPr>
              <a:t>Other intelligent Cisco wizards are available in </a:t>
            </a:r>
            <a:r>
              <a:rPr lang="en-US" dirty="0" err="1" smtClean="0">
                <a:latin typeface="Arial" charset="0"/>
              </a:rPr>
              <a:t>CCP</a:t>
            </a:r>
            <a:r>
              <a:rPr lang="en-US" dirty="0" smtClean="0">
                <a:latin typeface="Arial" charset="0"/>
              </a:rPr>
              <a:t> </a:t>
            </a:r>
            <a:r>
              <a:rPr lang="en-US" dirty="0">
                <a:latin typeface="Arial" charset="0"/>
              </a:rPr>
              <a:t>for these three tasks:</a:t>
            </a:r>
          </a:p>
          <a:p>
            <a:pPr lvl="1"/>
            <a:r>
              <a:rPr lang="en-US" dirty="0">
                <a:latin typeface="Arial" charset="0"/>
              </a:rPr>
              <a:t>Auto detecting misconfiguration and proposing </a:t>
            </a:r>
            <a:r>
              <a:rPr lang="en-US" dirty="0" smtClean="0">
                <a:latin typeface="Arial" charset="0"/>
              </a:rPr>
              <a:t>fixes.</a:t>
            </a:r>
            <a:endParaRPr lang="en-US" dirty="0">
              <a:latin typeface="Arial" charset="0"/>
            </a:endParaRPr>
          </a:p>
          <a:p>
            <a:pPr lvl="1"/>
            <a:r>
              <a:rPr lang="en-US" dirty="0">
                <a:latin typeface="Arial" charset="0"/>
              </a:rPr>
              <a:t>Providing strong security and verifying configuration </a:t>
            </a:r>
            <a:r>
              <a:rPr lang="en-US" dirty="0" smtClean="0">
                <a:latin typeface="Arial" charset="0"/>
              </a:rPr>
              <a:t>entries.</a:t>
            </a:r>
            <a:endParaRPr lang="en-US" dirty="0">
              <a:latin typeface="Arial" charset="0"/>
            </a:endParaRPr>
          </a:p>
          <a:p>
            <a:pPr lvl="1"/>
            <a:r>
              <a:rPr lang="en-US" dirty="0">
                <a:latin typeface="Arial" charset="0"/>
              </a:rPr>
              <a:t>Using device and interface-specific </a:t>
            </a:r>
            <a:r>
              <a:rPr lang="en-US" dirty="0" smtClean="0">
                <a:latin typeface="Arial" charset="0"/>
              </a:rPr>
              <a:t>defaults.</a:t>
            </a:r>
            <a:endParaRPr lang="en-US" dirty="0">
              <a:latin typeface="Arial" charset="0"/>
            </a:endParaRPr>
          </a:p>
        </p:txBody>
      </p:sp>
      <p:sp>
        <p:nvSpPr>
          <p:cNvPr id="143362" name="Rectangle 10"/>
          <p:cNvSpPr>
            <a:spLocks noGrp="1" noChangeArrowheads="1"/>
          </p:cNvSpPr>
          <p:nvPr>
            <p:ph type="title"/>
          </p:nvPr>
        </p:nvSpPr>
        <p:spPr/>
        <p:txBody>
          <a:bodyPr/>
          <a:lstStyle/>
          <a:p>
            <a:pPr eaLnBrk="1" hangingPunct="1"/>
            <a:r>
              <a:rPr lang="en-AU" dirty="0" err="1" smtClean="0">
                <a:latin typeface="Arial" charset="0"/>
              </a:rPr>
              <a:t>CCP</a:t>
            </a:r>
            <a:r>
              <a:rPr lang="en-AU" dirty="0" smtClean="0">
                <a:latin typeface="Arial" charset="0"/>
              </a:rPr>
              <a:t> </a:t>
            </a:r>
            <a:r>
              <a:rPr lang="en-AU" dirty="0">
                <a:latin typeface="Arial" charset="0"/>
              </a:rPr>
              <a:t>‘Wizards’</a:t>
            </a:r>
            <a:endParaRPr lang="en-US" dirty="0">
              <a:latin typeface="Arial" charset="0"/>
            </a:endParaRPr>
          </a:p>
        </p:txBody>
      </p:sp>
      <p:pic>
        <p:nvPicPr>
          <p:cNvPr id="143364" name="Picture 8" descr="harry_potter_s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1325" y="2903360"/>
            <a:ext cx="3190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5" name="Rectangle 3"/>
          <p:cNvSpPr>
            <a:spLocks noGrp="1" noChangeArrowheads="1"/>
          </p:cNvSpPr>
          <p:nvPr>
            <p:ph type="body" sz="quarter" idx="10"/>
          </p:nvPr>
        </p:nvSpPr>
        <p:spPr/>
        <p:txBody>
          <a:bodyPr>
            <a:normAutofit fontScale="92500" lnSpcReduction="10000"/>
          </a:bodyPr>
          <a:lstStyle/>
          <a:p>
            <a:r>
              <a:rPr lang="en-US" dirty="0" smtClean="0"/>
              <a:t>Alice and Bob</a:t>
            </a:r>
          </a:p>
          <a:p>
            <a:pPr lvl="1"/>
            <a:r>
              <a:rPr lang="en-US" dirty="0" smtClean="0"/>
              <a:t>Are commonly used placeholders in cryptography.</a:t>
            </a:r>
          </a:p>
          <a:p>
            <a:pPr lvl="1"/>
            <a:r>
              <a:rPr lang="en-US" dirty="0" smtClean="0"/>
              <a:t>Better than using Person A and Person B</a:t>
            </a:r>
          </a:p>
          <a:p>
            <a:pPr lvl="1"/>
            <a:r>
              <a:rPr lang="en-US" dirty="0" smtClean="0"/>
              <a:t>Generally Alice wants to send a message to Bob.</a:t>
            </a:r>
          </a:p>
          <a:p>
            <a:r>
              <a:rPr lang="en-US" dirty="0" smtClean="0"/>
              <a:t>Carol or Charlie</a:t>
            </a:r>
          </a:p>
          <a:p>
            <a:pPr lvl="1"/>
            <a:r>
              <a:rPr lang="en-US" dirty="0" smtClean="0"/>
              <a:t>A third participant in communications. </a:t>
            </a:r>
          </a:p>
          <a:p>
            <a:r>
              <a:rPr lang="en-US" dirty="0" smtClean="0"/>
              <a:t>Dave is a fourth participant, and so on alphabetically. </a:t>
            </a:r>
          </a:p>
          <a:p>
            <a:r>
              <a:rPr lang="en-US" dirty="0" smtClean="0"/>
              <a:t>Eve</a:t>
            </a:r>
          </a:p>
          <a:p>
            <a:pPr lvl="1"/>
            <a:r>
              <a:rPr lang="en-US" dirty="0" smtClean="0"/>
              <a:t>An eavesdropper, is usually a passive attacker. </a:t>
            </a:r>
          </a:p>
          <a:p>
            <a:pPr lvl="1"/>
            <a:r>
              <a:rPr lang="en-US" dirty="0" smtClean="0"/>
              <a:t>She can listen in on messages but cannot modify them. </a:t>
            </a:r>
          </a:p>
          <a:p>
            <a:r>
              <a:rPr lang="en-US" dirty="0" smtClean="0"/>
              <a:t>Mallory or Marvin or Mallet 	</a:t>
            </a:r>
          </a:p>
          <a:p>
            <a:pPr lvl="1"/>
            <a:r>
              <a:rPr lang="en-US" dirty="0" smtClean="0"/>
              <a:t>A malicious attacker which is more difficult to monitor.</a:t>
            </a:r>
          </a:p>
          <a:p>
            <a:pPr lvl="1"/>
            <a:r>
              <a:rPr lang="en-US" dirty="0" err="1" smtClean="0"/>
              <a:t>He/She</a:t>
            </a:r>
            <a:r>
              <a:rPr lang="en-US" dirty="0" smtClean="0"/>
              <a:t> can modify and substitute messages, replay old messages, etc.	</a:t>
            </a:r>
          </a:p>
          <a:p>
            <a:r>
              <a:rPr lang="en-US" dirty="0" smtClean="0"/>
              <a:t>Walter</a:t>
            </a:r>
          </a:p>
          <a:p>
            <a:pPr lvl="1"/>
            <a:r>
              <a:rPr lang="en-US" dirty="0" smtClean="0"/>
              <a:t>A warden to guard Alice and Bob depending on protocol used.</a:t>
            </a:r>
          </a:p>
        </p:txBody>
      </p:sp>
      <p:sp>
        <p:nvSpPr>
          <p:cNvPr id="22530" name="Rectangle 2"/>
          <p:cNvSpPr>
            <a:spLocks noGrp="1" noChangeArrowheads="1"/>
          </p:cNvSpPr>
          <p:nvPr>
            <p:ph type="title"/>
          </p:nvPr>
        </p:nvSpPr>
        <p:spPr/>
        <p:txBody>
          <a:bodyPr/>
          <a:lstStyle/>
          <a:p>
            <a:r>
              <a:rPr lang="en-US" smtClean="0"/>
              <a:t>Cryptography Names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7"/>
          <p:cNvSpPr>
            <a:spLocks noGrp="1" noChangeArrowheads="1"/>
          </p:cNvSpPr>
          <p:nvPr>
            <p:ph type="body" sz="quarter" idx="10"/>
          </p:nvPr>
        </p:nvSpPr>
        <p:spPr/>
        <p:txBody>
          <a:bodyPr/>
          <a:lstStyle/>
          <a:p>
            <a:r>
              <a:rPr lang="en-US" dirty="0" smtClean="0"/>
              <a:t>Examples of CCP wizards include:</a:t>
            </a:r>
          </a:p>
          <a:p>
            <a:pPr lvl="1"/>
            <a:r>
              <a:rPr lang="en-US" dirty="0" smtClean="0"/>
              <a:t>Startup wizard for initial router configuration</a:t>
            </a:r>
          </a:p>
          <a:p>
            <a:pPr lvl="1"/>
            <a:r>
              <a:rPr lang="en-US" dirty="0" smtClean="0"/>
              <a:t>LAN and WAN wizards</a:t>
            </a:r>
          </a:p>
          <a:p>
            <a:pPr lvl="1"/>
            <a:r>
              <a:rPr lang="en-US" dirty="0" smtClean="0"/>
              <a:t>Policy-based firewall and access-list management to easily configure firewall settings based on policy rules</a:t>
            </a:r>
          </a:p>
          <a:p>
            <a:pPr lvl="1"/>
            <a:r>
              <a:rPr lang="en-US" dirty="0" smtClean="0"/>
              <a:t>IPS wizard</a:t>
            </a:r>
          </a:p>
          <a:p>
            <a:pPr lvl="1"/>
            <a:r>
              <a:rPr lang="en-US" dirty="0" smtClean="0"/>
              <a:t>One-step site-to-site VPN wizard</a:t>
            </a:r>
          </a:p>
          <a:p>
            <a:pPr lvl="1"/>
            <a:r>
              <a:rPr lang="en-US" dirty="0" smtClean="0"/>
              <a:t>One-step router lockdown wizard to harden the router</a:t>
            </a:r>
          </a:p>
          <a:p>
            <a:pPr lvl="1"/>
            <a:endParaRPr lang="en-US" dirty="0"/>
          </a:p>
        </p:txBody>
      </p:sp>
      <p:sp>
        <p:nvSpPr>
          <p:cNvPr id="144386" name="Rectangle 6"/>
          <p:cNvSpPr>
            <a:spLocks noGrp="1" noChangeArrowheads="1"/>
          </p:cNvSpPr>
          <p:nvPr>
            <p:ph type="title"/>
          </p:nvPr>
        </p:nvSpPr>
        <p:spPr/>
        <p:txBody>
          <a:bodyPr/>
          <a:lstStyle/>
          <a:p>
            <a:r>
              <a:rPr lang="en-AU" smtClean="0"/>
              <a:t>CCP ‘Wizards’</a:t>
            </a:r>
            <a:endParaRPr lang="en-US" dirty="0"/>
          </a:p>
        </p:txBody>
      </p:sp>
      <p:pic>
        <p:nvPicPr>
          <p:cNvPr id="144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4876800"/>
            <a:ext cx="70834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6"/>
          <p:cNvSpPr>
            <a:spLocks noGrp="1" noChangeArrowheads="1"/>
          </p:cNvSpPr>
          <p:nvPr>
            <p:ph type="title"/>
          </p:nvPr>
        </p:nvSpPr>
        <p:spPr/>
        <p:txBody>
          <a:bodyPr/>
          <a:lstStyle/>
          <a:p>
            <a:pPr eaLnBrk="1" hangingPunct="1"/>
            <a:r>
              <a:rPr lang="en-AU">
                <a:latin typeface="Arial" charset="0"/>
              </a:rPr>
              <a:t>VPN Configuration Page</a:t>
            </a:r>
            <a:endParaRPr lang="en-US">
              <a:latin typeface="Arial"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804863"/>
            <a:ext cx="8408987"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AU">
                <a:latin typeface="Arial" charset="0"/>
              </a:rPr>
              <a:t>VPN Configuration Page</a:t>
            </a:r>
            <a:endParaRPr lang="en-US">
              <a:latin typeface="Arial" charset="0"/>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6327" y="796704"/>
            <a:ext cx="8338450" cy="556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5"/>
          <p:cNvSpPr>
            <a:spLocks noGrp="1" noChangeArrowheads="1"/>
          </p:cNvSpPr>
          <p:nvPr>
            <p:ph type="body" sz="quarter" idx="10"/>
          </p:nvPr>
        </p:nvSpPr>
        <p:spPr/>
        <p:txBody>
          <a:bodyPr/>
          <a:lstStyle/>
          <a:p>
            <a:pPr>
              <a:lnSpc>
                <a:spcPct val="85000"/>
              </a:lnSpc>
            </a:pPr>
            <a:r>
              <a:rPr lang="en-US" dirty="0" err="1">
                <a:latin typeface="Arial" charset="0"/>
              </a:rPr>
              <a:t>VPN</a:t>
            </a:r>
            <a:r>
              <a:rPr lang="en-US" dirty="0">
                <a:latin typeface="Arial" charset="0"/>
              </a:rPr>
              <a:t> wizards use two sources to create a </a:t>
            </a:r>
            <a:r>
              <a:rPr lang="en-US" dirty="0" err="1">
                <a:latin typeface="Arial" charset="0"/>
              </a:rPr>
              <a:t>VPN</a:t>
            </a:r>
            <a:r>
              <a:rPr lang="en-US" dirty="0">
                <a:latin typeface="Arial" charset="0"/>
              </a:rPr>
              <a:t> connection:</a:t>
            </a:r>
          </a:p>
          <a:p>
            <a:pPr lvl="1">
              <a:lnSpc>
                <a:spcPct val="85000"/>
              </a:lnSpc>
            </a:pPr>
            <a:r>
              <a:rPr lang="en-US" dirty="0">
                <a:latin typeface="Arial" charset="0"/>
              </a:rPr>
              <a:t>User input during </a:t>
            </a:r>
            <a:r>
              <a:rPr lang="sl-SI" dirty="0">
                <a:latin typeface="Arial" charset="0"/>
              </a:rPr>
              <a:t>the </a:t>
            </a:r>
            <a:r>
              <a:rPr lang="en-US" dirty="0">
                <a:latin typeface="Arial" charset="0"/>
              </a:rPr>
              <a:t>step-by-step wizard process</a:t>
            </a:r>
          </a:p>
          <a:p>
            <a:pPr lvl="1">
              <a:lnSpc>
                <a:spcPct val="85000"/>
              </a:lnSpc>
            </a:pPr>
            <a:r>
              <a:rPr lang="en-US" dirty="0">
                <a:latin typeface="Arial" charset="0"/>
              </a:rPr>
              <a:t>Preconfigured </a:t>
            </a:r>
            <a:r>
              <a:rPr lang="en-US" dirty="0" err="1">
                <a:latin typeface="Arial" charset="0"/>
              </a:rPr>
              <a:t>VPN</a:t>
            </a:r>
            <a:r>
              <a:rPr lang="en-US" dirty="0">
                <a:latin typeface="Arial" charset="0"/>
              </a:rPr>
              <a:t> components</a:t>
            </a:r>
          </a:p>
          <a:p>
            <a:pPr>
              <a:lnSpc>
                <a:spcPct val="85000"/>
              </a:lnSpc>
            </a:pPr>
            <a:r>
              <a:rPr lang="en-US" dirty="0" smtClean="0">
                <a:latin typeface="Arial" charset="0"/>
              </a:rPr>
              <a:t>CCP </a:t>
            </a:r>
            <a:r>
              <a:rPr lang="en-US" dirty="0">
                <a:latin typeface="Arial" charset="0"/>
              </a:rPr>
              <a:t>provides some default VPN components:</a:t>
            </a:r>
          </a:p>
          <a:p>
            <a:pPr lvl="1">
              <a:lnSpc>
                <a:spcPct val="85000"/>
              </a:lnSpc>
            </a:pPr>
            <a:r>
              <a:rPr lang="en-US" dirty="0">
                <a:latin typeface="Arial" charset="0"/>
              </a:rPr>
              <a:t>IPsec transform set for </a:t>
            </a:r>
            <a:r>
              <a:rPr lang="sl-SI" dirty="0">
                <a:latin typeface="Arial" charset="0"/>
              </a:rPr>
              <a:t>Q</a:t>
            </a:r>
            <a:r>
              <a:rPr lang="en-US" dirty="0" err="1">
                <a:latin typeface="Arial" charset="0"/>
              </a:rPr>
              <a:t>uick</a:t>
            </a:r>
            <a:r>
              <a:rPr lang="en-US" dirty="0">
                <a:latin typeface="Arial" charset="0"/>
              </a:rPr>
              <a:t> </a:t>
            </a:r>
            <a:r>
              <a:rPr lang="sl-SI" dirty="0">
                <a:latin typeface="Arial" charset="0"/>
              </a:rPr>
              <a:t>S</a:t>
            </a:r>
            <a:r>
              <a:rPr lang="en-US" dirty="0" err="1">
                <a:latin typeface="Arial" charset="0"/>
              </a:rPr>
              <a:t>etup</a:t>
            </a:r>
            <a:r>
              <a:rPr lang="en-US" dirty="0">
                <a:latin typeface="Arial" charset="0"/>
              </a:rPr>
              <a:t> wizard</a:t>
            </a:r>
          </a:p>
          <a:p>
            <a:pPr>
              <a:lnSpc>
                <a:spcPct val="85000"/>
              </a:lnSpc>
            </a:pPr>
            <a:r>
              <a:rPr lang="en-US" dirty="0" smtClean="0">
                <a:latin typeface="Arial" charset="0"/>
              </a:rPr>
              <a:t>Other </a:t>
            </a:r>
            <a:r>
              <a:rPr lang="en-US" dirty="0">
                <a:latin typeface="Arial" charset="0"/>
              </a:rPr>
              <a:t>components are created by the VPN </a:t>
            </a:r>
            <a:r>
              <a:rPr lang="en-US" dirty="0" smtClean="0">
                <a:latin typeface="Arial" charset="0"/>
              </a:rPr>
              <a:t>wizards</a:t>
            </a:r>
            <a:r>
              <a:rPr lang="en-US" dirty="0">
                <a:latin typeface="Arial" charset="0"/>
              </a:rPr>
              <a:t>:</a:t>
            </a:r>
          </a:p>
          <a:p>
            <a:pPr lvl="1">
              <a:lnSpc>
                <a:spcPct val="85000"/>
              </a:lnSpc>
            </a:pPr>
            <a:r>
              <a:rPr lang="en-US" dirty="0">
                <a:latin typeface="Arial" charset="0"/>
              </a:rPr>
              <a:t>Two IKE policies</a:t>
            </a:r>
          </a:p>
          <a:p>
            <a:pPr>
              <a:lnSpc>
                <a:spcPct val="85000"/>
              </a:lnSpc>
            </a:pPr>
            <a:r>
              <a:rPr lang="en-US" dirty="0" smtClean="0">
                <a:latin typeface="Arial" charset="0"/>
              </a:rPr>
              <a:t>Some </a:t>
            </a:r>
            <a:r>
              <a:rPr lang="en-US" dirty="0">
                <a:latin typeface="Arial" charset="0"/>
              </a:rPr>
              <a:t>components (for example,</a:t>
            </a:r>
            <a:r>
              <a:rPr lang="sl-SI" dirty="0">
                <a:latin typeface="Arial" charset="0"/>
              </a:rPr>
              <a:t> PKI</a:t>
            </a:r>
            <a:r>
              <a:rPr lang="en-US" dirty="0">
                <a:latin typeface="Arial" charset="0"/>
              </a:rPr>
              <a:t>) must be configured before the wizards can be used</a:t>
            </a:r>
            <a:r>
              <a:rPr lang="sl-SI" dirty="0">
                <a:latin typeface="Arial" charset="0"/>
              </a:rPr>
              <a:t>.</a:t>
            </a:r>
            <a:endParaRPr lang="en-US" dirty="0">
              <a:latin typeface="Arial" charset="0"/>
            </a:endParaRPr>
          </a:p>
        </p:txBody>
      </p:sp>
      <p:sp>
        <p:nvSpPr>
          <p:cNvPr id="147458" name="Rectangle 4"/>
          <p:cNvSpPr>
            <a:spLocks noGrp="1" noChangeArrowheads="1"/>
          </p:cNvSpPr>
          <p:nvPr>
            <p:ph type="title"/>
          </p:nvPr>
        </p:nvSpPr>
        <p:spPr/>
        <p:txBody>
          <a:bodyPr/>
          <a:lstStyle/>
          <a:p>
            <a:pPr eaLnBrk="1" hangingPunct="1"/>
            <a:r>
              <a:rPr lang="en-US">
                <a:latin typeface="Arial" charset="0"/>
              </a:rPr>
              <a:t>Site-to-Site VPN Components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AU">
                <a:latin typeface="Arial" charset="0"/>
              </a:rPr>
              <a:t>VPN Configuration Page</a:t>
            </a:r>
            <a:endParaRPr lang="en-US">
              <a:latin typeface="Arial" charset="0"/>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034" y="824394"/>
            <a:ext cx="7708514" cy="5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atin typeface="Arial" charset="0"/>
              </a:rPr>
              <a:t>Quick Setup</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52" y="904395"/>
            <a:ext cx="6898740" cy="528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en-US">
                <a:latin typeface="Arial" charset="0"/>
              </a:rPr>
              <a:t>Quick Setup</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83" y="854071"/>
            <a:ext cx="6979086" cy="530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771" y="1068501"/>
            <a:ext cx="6589713"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6" name="Rectangle 2"/>
          <p:cNvSpPr>
            <a:spLocks noGrp="1" noChangeArrowheads="1"/>
          </p:cNvSpPr>
          <p:nvPr>
            <p:ph type="title"/>
          </p:nvPr>
        </p:nvSpPr>
        <p:spPr/>
        <p:txBody>
          <a:bodyPr/>
          <a:lstStyle/>
          <a:p>
            <a:r>
              <a:rPr lang="en-US" dirty="0" smtClean="0"/>
              <a:t>Quick Setup</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5"/>
          <p:cNvSpPr>
            <a:spLocks noGrp="1" noChangeArrowheads="1"/>
          </p:cNvSpPr>
          <p:nvPr>
            <p:ph type="body" sz="quarter" idx="10"/>
          </p:nvPr>
        </p:nvSpPr>
        <p:spPr/>
        <p:txBody>
          <a:bodyPr/>
          <a:lstStyle/>
          <a:p>
            <a:r>
              <a:rPr lang="en-US">
                <a:latin typeface="Arial" charset="0"/>
              </a:rPr>
              <a:t>Multiple steps </a:t>
            </a:r>
            <a:r>
              <a:rPr lang="sl-SI">
                <a:latin typeface="Arial" charset="0"/>
              </a:rPr>
              <a:t>are </a:t>
            </a:r>
            <a:r>
              <a:rPr lang="en-AU">
                <a:latin typeface="Arial" charset="0"/>
              </a:rPr>
              <a:t>required</a:t>
            </a:r>
            <a:r>
              <a:rPr lang="en-US">
                <a:latin typeface="Arial" charset="0"/>
              </a:rPr>
              <a:t> to configure the VPN connection:</a:t>
            </a:r>
          </a:p>
          <a:p>
            <a:pPr lvl="1"/>
            <a:r>
              <a:rPr lang="sl-SI">
                <a:latin typeface="Arial" charset="0"/>
              </a:rPr>
              <a:t>Defining c</a:t>
            </a:r>
            <a:r>
              <a:rPr lang="en-US">
                <a:latin typeface="Arial" charset="0"/>
              </a:rPr>
              <a:t>onnection settings: </a:t>
            </a:r>
            <a:r>
              <a:rPr lang="sl-SI">
                <a:latin typeface="Arial" charset="0"/>
              </a:rPr>
              <a:t>O</a:t>
            </a:r>
            <a:r>
              <a:rPr lang="en-US">
                <a:latin typeface="Arial" charset="0"/>
              </a:rPr>
              <a:t>utside interface, peer address, authentication credentials</a:t>
            </a:r>
          </a:p>
          <a:p>
            <a:pPr lvl="1"/>
            <a:r>
              <a:rPr lang="sl-SI">
                <a:latin typeface="Arial" charset="0"/>
              </a:rPr>
              <a:t>Defining </a:t>
            </a:r>
            <a:r>
              <a:rPr lang="en-US">
                <a:latin typeface="Arial" charset="0"/>
              </a:rPr>
              <a:t>IKE proposals: </a:t>
            </a:r>
            <a:r>
              <a:rPr lang="sl-SI">
                <a:latin typeface="Arial" charset="0"/>
              </a:rPr>
              <a:t>P</a:t>
            </a:r>
            <a:r>
              <a:rPr lang="en-US">
                <a:latin typeface="Arial" charset="0"/>
              </a:rPr>
              <a:t>riority, encryption algorithm, HMAC, authentication type</a:t>
            </a:r>
            <a:r>
              <a:rPr lang="sl-SI">
                <a:latin typeface="Arial" charset="0"/>
              </a:rPr>
              <a:t>, Diffie-Hellman </a:t>
            </a:r>
            <a:r>
              <a:rPr lang="en-US">
                <a:latin typeface="Arial" charset="0"/>
              </a:rPr>
              <a:t>group, lifetime</a:t>
            </a:r>
          </a:p>
          <a:p>
            <a:pPr lvl="1"/>
            <a:r>
              <a:rPr lang="sl-SI">
                <a:latin typeface="Arial" charset="0"/>
              </a:rPr>
              <a:t>Defining </a:t>
            </a:r>
            <a:r>
              <a:rPr lang="en-US">
                <a:latin typeface="Arial" charset="0"/>
              </a:rPr>
              <a:t>IPsec transform sets: </a:t>
            </a:r>
            <a:r>
              <a:rPr lang="sl-SI">
                <a:latin typeface="Arial" charset="0"/>
              </a:rPr>
              <a:t>E</a:t>
            </a:r>
            <a:r>
              <a:rPr lang="en-US">
                <a:latin typeface="Arial" charset="0"/>
              </a:rPr>
              <a:t>ncryption algorithm, HMAC, mode of operation</a:t>
            </a:r>
            <a:r>
              <a:rPr lang="sl-SI">
                <a:latin typeface="Arial" charset="0"/>
              </a:rPr>
              <a:t>, </a:t>
            </a:r>
            <a:r>
              <a:rPr lang="en-US">
                <a:latin typeface="Arial" charset="0"/>
              </a:rPr>
              <a:t>compression</a:t>
            </a:r>
          </a:p>
          <a:p>
            <a:pPr lvl="1"/>
            <a:r>
              <a:rPr lang="sl-SI">
                <a:latin typeface="Arial" charset="0"/>
              </a:rPr>
              <a:t>Defining t</a:t>
            </a:r>
            <a:r>
              <a:rPr lang="en-US">
                <a:latin typeface="Arial" charset="0"/>
              </a:rPr>
              <a:t>raffic to protect: </a:t>
            </a:r>
            <a:r>
              <a:rPr lang="sl-SI">
                <a:latin typeface="Arial" charset="0"/>
              </a:rPr>
              <a:t>S</a:t>
            </a:r>
            <a:r>
              <a:rPr lang="en-US">
                <a:latin typeface="Arial" charset="0"/>
              </a:rPr>
              <a:t>ingle </a:t>
            </a:r>
            <a:r>
              <a:rPr lang="sl-SI">
                <a:latin typeface="Arial" charset="0"/>
              </a:rPr>
              <a:t>source and destination </a:t>
            </a:r>
            <a:r>
              <a:rPr lang="en-US">
                <a:latin typeface="Arial" charset="0"/>
              </a:rPr>
              <a:t>subnets</a:t>
            </a:r>
            <a:r>
              <a:rPr lang="sl-SI">
                <a:latin typeface="Arial" charset="0"/>
              </a:rPr>
              <a:t>,</a:t>
            </a:r>
            <a:r>
              <a:rPr lang="en-US">
                <a:latin typeface="Arial" charset="0"/>
              </a:rPr>
              <a:t> </a:t>
            </a:r>
            <a:r>
              <a:rPr lang="sl-SI">
                <a:latin typeface="Arial" charset="0"/>
              </a:rPr>
              <a:t>ACL</a:t>
            </a:r>
            <a:endParaRPr lang="en-US">
              <a:latin typeface="Arial" charset="0"/>
            </a:endParaRPr>
          </a:p>
          <a:p>
            <a:pPr lvl="1"/>
            <a:r>
              <a:rPr lang="en-US">
                <a:latin typeface="Arial" charset="0"/>
              </a:rPr>
              <a:t>Reviewing and completing the configuration</a:t>
            </a:r>
          </a:p>
        </p:txBody>
      </p:sp>
      <p:sp>
        <p:nvSpPr>
          <p:cNvPr id="150530" name="Rectangle 4"/>
          <p:cNvSpPr>
            <a:spLocks noGrp="1" noChangeArrowheads="1"/>
          </p:cNvSpPr>
          <p:nvPr>
            <p:ph type="title"/>
          </p:nvPr>
        </p:nvSpPr>
        <p:spPr/>
        <p:txBody>
          <a:bodyPr/>
          <a:lstStyle/>
          <a:p>
            <a:pPr eaLnBrk="1" hangingPunct="1"/>
            <a:r>
              <a:rPr lang="en-US">
                <a:latin typeface="Arial" charset="0"/>
              </a:rPr>
              <a:t>Step-by-Step Setup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p:txBody>
          <a:bodyPr/>
          <a:lstStyle/>
          <a:p>
            <a:pPr eaLnBrk="1" hangingPunct="1"/>
            <a:r>
              <a:rPr lang="en-US">
                <a:latin typeface="Arial" charset="0"/>
              </a:rPr>
              <a:t>Configuring Connection Settings</a:t>
            </a:r>
          </a:p>
        </p:txBody>
      </p:sp>
      <p:pic>
        <p:nvPicPr>
          <p:cNvPr id="5137"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761" y="795377"/>
            <a:ext cx="7785980" cy="55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4" name="Rectangle 4"/>
          <p:cNvSpPr>
            <a:spLocks noGrp="1" noChangeArrowheads="1"/>
          </p:cNvSpPr>
          <p:nvPr>
            <p:ph type="ctrTitle"/>
          </p:nvPr>
        </p:nvSpPr>
        <p:spPr/>
        <p:txBody>
          <a:bodyPr/>
          <a:lstStyle/>
          <a:p>
            <a:r>
              <a:rPr lang="en-US" smtClean="0"/>
              <a:t>VPNs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title"/>
          </p:nvPr>
        </p:nvSpPr>
        <p:spPr/>
        <p:txBody>
          <a:bodyPr/>
          <a:lstStyle/>
          <a:p>
            <a:pPr eaLnBrk="1" hangingPunct="1"/>
            <a:r>
              <a:rPr lang="en-US">
                <a:latin typeface="Arial" charset="0"/>
              </a:rPr>
              <a:t>Configuring IKE Proposals</a:t>
            </a:r>
          </a:p>
        </p:txBody>
      </p:sp>
      <p:pic>
        <p:nvPicPr>
          <p:cNvPr id="6162" name="Picture 1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3738" y="871478"/>
            <a:ext cx="8354557" cy="53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9"/>
          <p:cNvSpPr>
            <a:spLocks noGrp="1" noChangeArrowheads="1"/>
          </p:cNvSpPr>
          <p:nvPr>
            <p:ph type="title"/>
          </p:nvPr>
        </p:nvSpPr>
        <p:spPr/>
        <p:txBody>
          <a:bodyPr/>
          <a:lstStyle/>
          <a:p>
            <a:pPr eaLnBrk="1" hangingPunct="1"/>
            <a:r>
              <a:rPr lang="en-US">
                <a:latin typeface="Arial" charset="0"/>
              </a:rPr>
              <a:t>Configuring the Transform Set</a:t>
            </a:r>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065" y="862314"/>
            <a:ext cx="8457917" cy="533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title"/>
          </p:nvPr>
        </p:nvSpPr>
        <p:spPr/>
        <p:txBody>
          <a:bodyPr/>
          <a:lstStyle/>
          <a:p>
            <a:pPr eaLnBrk="1" hangingPunct="1"/>
            <a:r>
              <a:rPr lang="en-US">
                <a:latin typeface="Arial" charset="0"/>
              </a:rPr>
              <a:t>Defining Source and Destination Subnet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865604"/>
            <a:ext cx="8370887"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title"/>
          </p:nvPr>
        </p:nvSpPr>
        <p:spPr/>
        <p:txBody>
          <a:bodyPr/>
          <a:lstStyle/>
          <a:p>
            <a:pPr eaLnBrk="1" hangingPunct="1"/>
            <a:r>
              <a:rPr lang="en-US">
                <a:latin typeface="Arial" charset="0"/>
              </a:rPr>
              <a:t>Defining Interesting Traffic</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33952"/>
            <a:ext cx="8875713"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title"/>
          </p:nvPr>
        </p:nvSpPr>
        <p:spPr/>
        <p:txBody>
          <a:bodyPr/>
          <a:lstStyle/>
          <a:p>
            <a:pPr eaLnBrk="1" hangingPunct="1"/>
            <a:r>
              <a:rPr lang="en-US">
                <a:latin typeface="Arial" charset="0"/>
              </a:rPr>
              <a:t>Adding Rules to ACLs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851789"/>
            <a:ext cx="6115050"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title"/>
          </p:nvPr>
        </p:nvSpPr>
        <p:spPr/>
        <p:txBody>
          <a:bodyPr/>
          <a:lstStyle/>
          <a:p>
            <a:pPr eaLnBrk="1" hangingPunct="1"/>
            <a:r>
              <a:rPr lang="en-US">
                <a:latin typeface="Arial" charset="0"/>
              </a:rPr>
              <a:t>Configuring a New ACL Rule Entry</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927314"/>
            <a:ext cx="6913563"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title"/>
          </p:nvPr>
        </p:nvSpPr>
        <p:spPr/>
        <p:txBody>
          <a:bodyPr/>
          <a:lstStyle/>
          <a:p>
            <a:pPr eaLnBrk="1" hangingPunct="1"/>
            <a:r>
              <a:rPr lang="en-US">
                <a:latin typeface="Arial" charset="0"/>
              </a:rPr>
              <a:t>Review the Generated Configuration</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58" y="838000"/>
            <a:ext cx="7208908" cy="537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9"/>
          <p:cNvSpPr>
            <a:spLocks noGrp="1" noChangeArrowheads="1"/>
          </p:cNvSpPr>
          <p:nvPr>
            <p:ph type="title"/>
          </p:nvPr>
        </p:nvSpPr>
        <p:spPr/>
        <p:txBody>
          <a:bodyPr/>
          <a:lstStyle/>
          <a:p>
            <a:pPr eaLnBrk="1" hangingPunct="1"/>
            <a:r>
              <a:rPr lang="en-US">
                <a:latin typeface="Arial" charset="0"/>
              </a:rPr>
              <a:t>Test Tunnel Configuration and Operation</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9697" y="806542"/>
            <a:ext cx="7394673" cy="553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2"/>
          <p:cNvGrpSpPr>
            <a:grpSpLocks/>
          </p:cNvGrpSpPr>
          <p:nvPr/>
        </p:nvGrpSpPr>
        <p:grpSpPr bwMode="auto">
          <a:xfrm>
            <a:off x="3753009" y="3411381"/>
            <a:ext cx="4155794" cy="1729535"/>
            <a:chOff x="2600" y="1830"/>
            <a:chExt cx="2462" cy="1021"/>
          </a:xfrm>
        </p:grpSpPr>
        <p:sp>
          <p:nvSpPr>
            <p:cNvPr id="10" name="AutoShape 4"/>
            <p:cNvSpPr>
              <a:spLocks noChangeArrowheads="1"/>
            </p:cNvSpPr>
            <p:nvPr/>
          </p:nvSpPr>
          <p:spPr bwMode="auto">
            <a:xfrm>
              <a:off x="2600" y="1830"/>
              <a:ext cx="1104" cy="192"/>
            </a:xfrm>
            <a:prstGeom prst="wedgeRectCallout">
              <a:avLst>
                <a:gd name="adj1" fmla="val -57426"/>
                <a:gd name="adj2" fmla="val -175000"/>
              </a:avLst>
            </a:prstGeom>
            <a:solidFill>
              <a:schemeClr val="bg1">
                <a:lumMod val="85000"/>
              </a:schemeClr>
            </a:solidFill>
            <a:ln w="2857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nchorCtr="1"/>
            <a:lstStyle/>
            <a:p>
              <a:pPr algn="ctr" defTabSz="814388" eaLnBrk="0" hangingPunct="0">
                <a:lnSpc>
                  <a:spcPct val="90000"/>
                </a:lnSpc>
              </a:pPr>
              <a:r>
                <a:rPr lang="en-US" sz="1200" b="0" dirty="0">
                  <a:solidFill>
                    <a:srgbClr val="000000"/>
                  </a:solidFill>
                </a:rPr>
                <a:t>Check </a:t>
              </a:r>
              <a:r>
                <a:rPr lang="en-US" sz="1200" b="0" dirty="0" err="1">
                  <a:solidFill>
                    <a:srgbClr val="000000"/>
                  </a:solidFill>
                </a:rPr>
                <a:t>VPN</a:t>
              </a:r>
              <a:r>
                <a:rPr lang="en-US" sz="1200" b="0" dirty="0">
                  <a:solidFill>
                    <a:srgbClr val="000000"/>
                  </a:solidFill>
                </a:rPr>
                <a:t> status.</a:t>
              </a:r>
            </a:p>
          </p:txBody>
        </p:sp>
        <p:sp>
          <p:nvSpPr>
            <p:cNvPr id="11" name="AutoShape 5"/>
            <p:cNvSpPr>
              <a:spLocks noChangeArrowheads="1"/>
            </p:cNvSpPr>
            <p:nvPr/>
          </p:nvSpPr>
          <p:spPr bwMode="auto">
            <a:xfrm>
              <a:off x="3748" y="2467"/>
              <a:ext cx="1314" cy="384"/>
            </a:xfrm>
            <a:prstGeom prst="wedgeRectCallout">
              <a:avLst>
                <a:gd name="adj1" fmla="val 39174"/>
                <a:gd name="adj2" fmla="val 136049"/>
              </a:avLst>
            </a:prstGeom>
            <a:solidFill>
              <a:schemeClr val="bg1">
                <a:lumMod val="85000"/>
              </a:schemeClr>
            </a:solidFill>
            <a:ln w="2857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nchorCtr="1"/>
            <a:lstStyle/>
            <a:p>
              <a:pPr algn="ctr" defTabSz="814388" eaLnBrk="0" hangingPunct="0">
                <a:lnSpc>
                  <a:spcPct val="90000"/>
                </a:lnSpc>
              </a:pPr>
              <a:r>
                <a:rPr lang="en-US" sz="1200" b="0" dirty="0">
                  <a:solidFill>
                    <a:srgbClr val="000000"/>
                  </a:solidFill>
                </a:rPr>
                <a:t>Create a mirroring configuration if no </a:t>
              </a:r>
              <a:r>
                <a:rPr lang="en-US" sz="1200" b="0" dirty="0" err="1" smtClean="0">
                  <a:solidFill>
                    <a:srgbClr val="000000"/>
                  </a:solidFill>
                </a:rPr>
                <a:t>CCP</a:t>
              </a:r>
              <a:r>
                <a:rPr lang="en-US" sz="1200" b="0" dirty="0" smtClean="0">
                  <a:solidFill>
                    <a:srgbClr val="000000"/>
                  </a:solidFill>
                </a:rPr>
                <a:t> is </a:t>
              </a:r>
              <a:r>
                <a:rPr lang="en-US" sz="1200" b="0" dirty="0">
                  <a:solidFill>
                    <a:srgbClr val="000000"/>
                  </a:solidFill>
                </a:rPr>
                <a:t>available on the peer.</a:t>
              </a:r>
            </a:p>
          </p:txBody>
        </p:sp>
        <p:sp>
          <p:nvSpPr>
            <p:cNvPr id="12" name="AutoShape 6"/>
            <p:cNvSpPr>
              <a:spLocks noChangeArrowheads="1"/>
            </p:cNvSpPr>
            <p:nvPr/>
          </p:nvSpPr>
          <p:spPr bwMode="auto">
            <a:xfrm>
              <a:off x="2744" y="2491"/>
              <a:ext cx="960" cy="336"/>
            </a:xfrm>
            <a:prstGeom prst="wedgeRectCallout">
              <a:avLst>
                <a:gd name="adj1" fmla="val 105734"/>
                <a:gd name="adj2" fmla="val 148517"/>
              </a:avLst>
            </a:prstGeom>
            <a:solidFill>
              <a:schemeClr val="bg1">
                <a:lumMod val="85000"/>
              </a:schemeClr>
            </a:solidFill>
            <a:ln w="2857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nchorCtr="1"/>
            <a:lstStyle/>
            <a:p>
              <a:pPr algn="ctr" defTabSz="814388" eaLnBrk="0" hangingPunct="0">
                <a:lnSpc>
                  <a:spcPct val="90000"/>
                </a:lnSpc>
              </a:pPr>
              <a:r>
                <a:rPr lang="en-US" sz="1200" b="0" dirty="0">
                  <a:solidFill>
                    <a:srgbClr val="000000"/>
                  </a:solidFill>
                </a:rPr>
                <a:t>Test the </a:t>
              </a:r>
              <a:r>
                <a:rPr lang="en-US" sz="1200" b="0" dirty="0" err="1">
                  <a:solidFill>
                    <a:srgbClr val="000000"/>
                  </a:solidFill>
                </a:rPr>
                <a:t>VPN</a:t>
              </a:r>
              <a:r>
                <a:rPr lang="en-US" sz="1200" b="0" dirty="0">
                  <a:solidFill>
                    <a:srgbClr val="000000"/>
                  </a:solidFill>
                </a:rPr>
                <a:t> configuration.</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9"/>
          <p:cNvSpPr>
            <a:spLocks noGrp="1" noChangeArrowheads="1"/>
          </p:cNvSpPr>
          <p:nvPr>
            <p:ph type="title"/>
          </p:nvPr>
        </p:nvSpPr>
        <p:spPr/>
        <p:txBody>
          <a:bodyPr/>
          <a:lstStyle/>
          <a:p>
            <a:pPr eaLnBrk="1" hangingPunct="1"/>
            <a:r>
              <a:rPr lang="en-US">
                <a:latin typeface="Arial" charset="0"/>
              </a:rPr>
              <a:t>Test Tunnel Configuration and Operation</a:t>
            </a:r>
          </a:p>
        </p:txBody>
      </p:sp>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7778" y="815223"/>
            <a:ext cx="7723407" cy="54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340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6" name="Rectangle 6"/>
          <p:cNvSpPr>
            <a:spLocks noGrp="1" noChangeArrowheads="1"/>
          </p:cNvSpPr>
          <p:nvPr>
            <p:ph type="ctrTitle"/>
          </p:nvPr>
        </p:nvSpPr>
        <p:spPr/>
        <p:txBody>
          <a:bodyPr/>
          <a:lstStyle/>
          <a:p>
            <a:r>
              <a:rPr lang="en-US" smtClean="0"/>
              <a:t>Remote-Access </a:t>
            </a:r>
            <a:br>
              <a:rPr lang="en-US" smtClean="0"/>
            </a:br>
            <a:r>
              <a:rPr lang="en-US" smtClean="0"/>
              <a:t>VPNs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rPr>
              <a:t>Conventional Private Networks</a:t>
            </a:r>
          </a:p>
        </p:txBody>
      </p:sp>
      <p:pic>
        <p:nvPicPr>
          <p:cNvPr id="134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835198"/>
            <a:ext cx="360045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4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737273"/>
            <a:ext cx="28575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atin typeface="Arial" charset="0"/>
              </a:rPr>
              <a:t>Teleworking Benefits</a:t>
            </a:r>
          </a:p>
        </p:txBody>
      </p:sp>
      <p:pic>
        <p:nvPicPr>
          <p:cNvPr id="195587"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80535" y="1144556"/>
            <a:ext cx="7772400" cy="433705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sz="quarter" idx="10"/>
          </p:nvPr>
        </p:nvSpPr>
        <p:spPr>
          <a:xfrm>
            <a:off x="239713" y="821090"/>
            <a:ext cx="8578850" cy="5394960"/>
          </a:xfrm>
        </p:spPr>
        <p:txBody>
          <a:bodyPr/>
          <a:lstStyle/>
          <a:p>
            <a:r>
              <a:rPr lang="en-US">
                <a:latin typeface="Arial" charset="0"/>
              </a:rPr>
              <a:t>There are two primary methods for deploying remote-access VPNs:</a:t>
            </a:r>
          </a:p>
        </p:txBody>
      </p:sp>
      <p:sp>
        <p:nvSpPr>
          <p:cNvPr id="196610" name="Rectangle 2"/>
          <p:cNvSpPr>
            <a:spLocks noGrp="1" noChangeArrowheads="1"/>
          </p:cNvSpPr>
          <p:nvPr>
            <p:ph type="title"/>
          </p:nvPr>
        </p:nvSpPr>
        <p:spPr/>
        <p:txBody>
          <a:bodyPr/>
          <a:lstStyle/>
          <a:p>
            <a:pPr eaLnBrk="1" hangingPunct="1"/>
            <a:r>
              <a:rPr lang="en-US">
                <a:latin typeface="Arial" charset="0"/>
              </a:rPr>
              <a:t>Remote-Access Solutions</a:t>
            </a:r>
          </a:p>
        </p:txBody>
      </p:sp>
      <p:sp>
        <p:nvSpPr>
          <p:cNvPr id="1967145" name="Rectangle 41"/>
          <p:cNvSpPr>
            <a:spLocks noChangeArrowheads="1"/>
          </p:cNvSpPr>
          <p:nvPr/>
        </p:nvSpPr>
        <p:spPr bwMode="auto">
          <a:xfrm>
            <a:off x="762000" y="5316890"/>
            <a:ext cx="1676400" cy="8382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eaLnBrk="1" hangingPunct="1">
              <a:lnSpc>
                <a:spcPct val="100000"/>
              </a:lnSpc>
            </a:pPr>
            <a:r>
              <a:rPr lang="en-US" sz="1800" dirty="0">
                <a:solidFill>
                  <a:srgbClr val="000000"/>
                </a:solidFill>
              </a:rPr>
              <a:t>IPsec Remote </a:t>
            </a:r>
          </a:p>
          <a:p>
            <a:pPr algn="ctr" eaLnBrk="1" hangingPunct="1">
              <a:lnSpc>
                <a:spcPct val="100000"/>
              </a:lnSpc>
            </a:pPr>
            <a:r>
              <a:rPr lang="en-US" sz="1800" dirty="0">
                <a:solidFill>
                  <a:srgbClr val="000000"/>
                </a:solidFill>
              </a:rPr>
              <a:t>Access </a:t>
            </a:r>
            <a:r>
              <a:rPr lang="en-US" sz="1800" dirty="0" err="1">
                <a:solidFill>
                  <a:srgbClr val="000000"/>
                </a:solidFill>
              </a:rPr>
              <a:t>VPN</a:t>
            </a:r>
            <a:endParaRPr lang="en-US" sz="1800" dirty="0">
              <a:solidFill>
                <a:srgbClr val="000000"/>
              </a:solidFill>
            </a:endParaRPr>
          </a:p>
        </p:txBody>
      </p:sp>
      <p:sp>
        <p:nvSpPr>
          <p:cNvPr id="1967146" name="Rectangle 42"/>
          <p:cNvSpPr>
            <a:spLocks noChangeArrowheads="1"/>
          </p:cNvSpPr>
          <p:nvPr/>
        </p:nvSpPr>
        <p:spPr bwMode="auto">
          <a:xfrm>
            <a:off x="6781800" y="5316890"/>
            <a:ext cx="1447800" cy="8382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eaLnBrk="1" hangingPunct="1">
              <a:lnSpc>
                <a:spcPct val="100000"/>
              </a:lnSpc>
            </a:pPr>
            <a:r>
              <a:rPr lang="en-US" sz="1800" dirty="0" err="1">
                <a:solidFill>
                  <a:srgbClr val="000000"/>
                </a:solidFill>
              </a:rPr>
              <a:t>SSL</a:t>
            </a:r>
            <a:r>
              <a:rPr lang="en-US" sz="1800" dirty="0">
                <a:solidFill>
                  <a:srgbClr val="000000"/>
                </a:solidFill>
              </a:rPr>
              <a:t>-Based</a:t>
            </a:r>
          </a:p>
          <a:p>
            <a:pPr algn="ctr" eaLnBrk="1" hangingPunct="1">
              <a:lnSpc>
                <a:spcPct val="100000"/>
              </a:lnSpc>
            </a:pPr>
            <a:r>
              <a:rPr lang="en-US" sz="1800" dirty="0" err="1">
                <a:solidFill>
                  <a:srgbClr val="000000"/>
                </a:solidFill>
              </a:rPr>
              <a:t>VPN</a:t>
            </a:r>
            <a:endParaRPr lang="en-US" sz="1800" dirty="0">
              <a:solidFill>
                <a:srgbClr val="000000"/>
              </a:solidFill>
            </a:endParaRPr>
          </a:p>
        </p:txBody>
      </p:sp>
      <p:sp>
        <p:nvSpPr>
          <p:cNvPr id="1967147" name="AutoShape 43"/>
          <p:cNvSpPr>
            <a:spLocks noChangeArrowheads="1"/>
          </p:cNvSpPr>
          <p:nvPr/>
        </p:nvSpPr>
        <p:spPr bwMode="auto">
          <a:xfrm>
            <a:off x="2514600" y="5164490"/>
            <a:ext cx="4038600" cy="1143000"/>
          </a:xfrm>
          <a:prstGeom prst="leftRightArrow">
            <a:avLst>
              <a:gd name="adj1" fmla="val 50000"/>
              <a:gd name="adj2" fmla="val 70667"/>
            </a:avLst>
          </a:prstGeom>
          <a:solidFill>
            <a:schemeClr val="tx1">
              <a:lumMod val="40000"/>
              <a:lumOff val="60000"/>
            </a:schemeClr>
          </a:solidFill>
          <a:ln w="9525">
            <a:solidFill>
              <a:schemeClr val="tx1"/>
            </a:solidFill>
            <a:miter lim="800000"/>
            <a:headEnd/>
            <a:tailEnd/>
          </a:ln>
        </p:spPr>
        <p:txBody>
          <a:bodyPr wrap="none" anchor="ctr"/>
          <a:lstStyle/>
          <a:p>
            <a:pPr algn="ctr" eaLnBrk="1" hangingPunct="1">
              <a:lnSpc>
                <a:spcPct val="100000"/>
              </a:lnSpc>
            </a:pPr>
            <a:endParaRPr lang="en-US" sz="1800">
              <a:solidFill>
                <a:srgbClr val="000000"/>
              </a:solidFill>
            </a:endParaRPr>
          </a:p>
        </p:txBody>
      </p:sp>
      <p:sp>
        <p:nvSpPr>
          <p:cNvPr id="1967148" name="Text Box 44"/>
          <p:cNvSpPr txBox="1">
            <a:spLocks noChangeArrowheads="1"/>
          </p:cNvSpPr>
          <p:nvPr/>
        </p:nvSpPr>
        <p:spPr bwMode="auto">
          <a:xfrm>
            <a:off x="2800350" y="5497865"/>
            <a:ext cx="1143000" cy="476250"/>
          </a:xfrm>
          <a:prstGeom prst="rect">
            <a:avLst/>
          </a:prstGeom>
          <a:solidFill>
            <a:schemeClr val="tx1">
              <a:lumMod val="40000"/>
              <a:lumOff val="60000"/>
            </a:schemeClr>
          </a:solidFill>
          <a:ln>
            <a:noFill/>
          </a:ln>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10000"/>
              </a:spcBef>
            </a:pPr>
            <a:r>
              <a:rPr lang="en-US" sz="1200">
                <a:solidFill>
                  <a:srgbClr val="000000"/>
                </a:solidFill>
              </a:rPr>
              <a:t>Any </a:t>
            </a:r>
          </a:p>
          <a:p>
            <a:pPr algn="ctr" eaLnBrk="1" hangingPunct="1">
              <a:lnSpc>
                <a:spcPct val="100000"/>
              </a:lnSpc>
              <a:spcBef>
                <a:spcPct val="10000"/>
              </a:spcBef>
            </a:pPr>
            <a:r>
              <a:rPr lang="en-US" sz="1200">
                <a:solidFill>
                  <a:srgbClr val="000000"/>
                </a:solidFill>
              </a:rPr>
              <a:t>Application</a:t>
            </a:r>
          </a:p>
        </p:txBody>
      </p:sp>
      <p:sp>
        <p:nvSpPr>
          <p:cNvPr id="1967149" name="Text Box 45"/>
          <p:cNvSpPr txBox="1">
            <a:spLocks noChangeArrowheads="1"/>
          </p:cNvSpPr>
          <p:nvPr/>
        </p:nvSpPr>
        <p:spPr bwMode="auto">
          <a:xfrm>
            <a:off x="5105400" y="5497865"/>
            <a:ext cx="1143000" cy="476250"/>
          </a:xfrm>
          <a:prstGeom prst="rect">
            <a:avLst/>
          </a:prstGeom>
          <a:solidFill>
            <a:schemeClr val="tx1">
              <a:lumMod val="40000"/>
              <a:lumOff val="60000"/>
            </a:schemeClr>
          </a:solidFill>
          <a:ln>
            <a:noFill/>
          </a:ln>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10000"/>
              </a:spcBef>
            </a:pPr>
            <a:r>
              <a:rPr lang="en-US" sz="1200">
                <a:solidFill>
                  <a:srgbClr val="000000"/>
                </a:solidFill>
              </a:rPr>
              <a:t>Anywhere </a:t>
            </a:r>
          </a:p>
          <a:p>
            <a:pPr algn="ctr" eaLnBrk="1" hangingPunct="1">
              <a:lnSpc>
                <a:spcPct val="100000"/>
              </a:lnSpc>
              <a:spcBef>
                <a:spcPct val="10000"/>
              </a:spcBef>
            </a:pPr>
            <a:r>
              <a:rPr lang="en-US" sz="1200">
                <a:solidFill>
                  <a:srgbClr val="000000"/>
                </a:solidFill>
              </a:rPr>
              <a:t>Access</a:t>
            </a:r>
          </a:p>
        </p:txBody>
      </p:sp>
      <p:pic>
        <p:nvPicPr>
          <p:cNvPr id="1967150" name="Picture 4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42114" y="1583090"/>
            <a:ext cx="56515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67150"/>
                                        </p:tgtEl>
                                        <p:attrNameLst>
                                          <p:attrName>style.visibility</p:attrName>
                                        </p:attrNameLst>
                                      </p:cBhvr>
                                      <p:to>
                                        <p:strVal val="visible"/>
                                      </p:to>
                                    </p:set>
                                    <p:animEffect transition="in" filter="fade">
                                      <p:cBhvr>
                                        <p:cTn id="7" dur="500"/>
                                        <p:tgtEl>
                                          <p:spTgt spid="1967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67145"/>
                                        </p:tgtEl>
                                        <p:attrNameLst>
                                          <p:attrName>style.visibility</p:attrName>
                                        </p:attrNameLst>
                                      </p:cBhvr>
                                      <p:to>
                                        <p:strVal val="visible"/>
                                      </p:to>
                                    </p:set>
                                    <p:animEffect transition="in" filter="fade">
                                      <p:cBhvr>
                                        <p:cTn id="12" dur="500"/>
                                        <p:tgtEl>
                                          <p:spTgt spid="19671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67146"/>
                                        </p:tgtEl>
                                        <p:attrNameLst>
                                          <p:attrName>style.visibility</p:attrName>
                                        </p:attrNameLst>
                                      </p:cBhvr>
                                      <p:to>
                                        <p:strVal val="visible"/>
                                      </p:to>
                                    </p:set>
                                    <p:animEffect transition="in" filter="fade">
                                      <p:cBhvr>
                                        <p:cTn id="15" dur="500"/>
                                        <p:tgtEl>
                                          <p:spTgt spid="19671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967147"/>
                                        </p:tgtEl>
                                        <p:attrNameLst>
                                          <p:attrName>style.visibility</p:attrName>
                                        </p:attrNameLst>
                                      </p:cBhvr>
                                      <p:to>
                                        <p:strVal val="visible"/>
                                      </p:to>
                                    </p:set>
                                    <p:anim calcmode="lin" valueType="num">
                                      <p:cBhvr>
                                        <p:cTn id="20" dur="500" fill="hold"/>
                                        <p:tgtEl>
                                          <p:spTgt spid="1967147"/>
                                        </p:tgtEl>
                                        <p:attrNameLst>
                                          <p:attrName>ppt_w</p:attrName>
                                        </p:attrNameLst>
                                      </p:cBhvr>
                                      <p:tavLst>
                                        <p:tav tm="0">
                                          <p:val>
                                            <p:fltVal val="0"/>
                                          </p:val>
                                        </p:tav>
                                        <p:tav tm="100000">
                                          <p:val>
                                            <p:strVal val="#ppt_w"/>
                                          </p:val>
                                        </p:tav>
                                      </p:tavLst>
                                    </p:anim>
                                    <p:anim calcmode="lin" valueType="num">
                                      <p:cBhvr>
                                        <p:cTn id="21" dur="500" fill="hold"/>
                                        <p:tgtEl>
                                          <p:spTgt spid="1967147"/>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67148"/>
                                        </p:tgtEl>
                                        <p:attrNameLst>
                                          <p:attrName>style.visibility</p:attrName>
                                        </p:attrNameLst>
                                      </p:cBhvr>
                                      <p:to>
                                        <p:strVal val="visible"/>
                                      </p:to>
                                    </p:set>
                                    <p:animEffect transition="in" filter="fade">
                                      <p:cBhvr>
                                        <p:cTn id="25" dur="500"/>
                                        <p:tgtEl>
                                          <p:spTgt spid="1967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67149"/>
                                        </p:tgtEl>
                                        <p:attrNameLst>
                                          <p:attrName>style.visibility</p:attrName>
                                        </p:attrNameLst>
                                      </p:cBhvr>
                                      <p:to>
                                        <p:strVal val="visible"/>
                                      </p:to>
                                    </p:set>
                                    <p:animEffect transition="in" filter="fade">
                                      <p:cBhvr>
                                        <p:cTn id="28" dur="500"/>
                                        <p:tgtEl>
                                          <p:spTgt spid="1967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145" grpId="0" animBg="1"/>
      <p:bldP spid="1967146" grpId="0" animBg="1"/>
      <p:bldP spid="1967147" grpId="0" animBg="1"/>
      <p:bldP spid="1967148" grpId="0" animBg="1"/>
      <p:bldP spid="1967149"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dirty="0">
                <a:latin typeface="Arial" charset="0"/>
              </a:rPr>
              <a:t>Remote-Access Solutions</a:t>
            </a:r>
          </a:p>
        </p:txBody>
      </p:sp>
      <p:sp>
        <p:nvSpPr>
          <p:cNvPr id="1969158" name="Rectangle 6"/>
          <p:cNvSpPr>
            <a:spLocks noChangeArrowheads="1"/>
          </p:cNvSpPr>
          <p:nvPr/>
        </p:nvSpPr>
        <p:spPr bwMode="auto">
          <a:xfrm>
            <a:off x="5183188" y="4768850"/>
            <a:ext cx="29686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Strong</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O</a:t>
            </a:r>
            <a:r>
              <a:rPr lang="en-US" sz="1400" b="0">
                <a:solidFill>
                  <a:srgbClr val="000000"/>
                </a:solidFill>
              </a:rPr>
              <a:t>nly specific devices with specific configurations can connect</a:t>
            </a:r>
          </a:p>
        </p:txBody>
      </p:sp>
      <p:sp>
        <p:nvSpPr>
          <p:cNvPr id="1969159" name="Rectangle 7"/>
          <p:cNvSpPr>
            <a:spLocks noChangeArrowheads="1"/>
          </p:cNvSpPr>
          <p:nvPr/>
        </p:nvSpPr>
        <p:spPr bwMode="auto">
          <a:xfrm>
            <a:off x="2216150" y="4768850"/>
            <a:ext cx="29670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Moderate</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A</a:t>
            </a:r>
            <a:r>
              <a:rPr lang="en-US" sz="1400" b="0">
                <a:solidFill>
                  <a:srgbClr val="000000"/>
                </a:solidFill>
              </a:rPr>
              <a:t>ny device can connect</a:t>
            </a:r>
          </a:p>
        </p:txBody>
      </p:sp>
      <p:sp>
        <p:nvSpPr>
          <p:cNvPr id="197637" name="Rectangle 8"/>
          <p:cNvSpPr>
            <a:spLocks noChangeArrowheads="1"/>
          </p:cNvSpPr>
          <p:nvPr/>
        </p:nvSpPr>
        <p:spPr bwMode="auto">
          <a:xfrm>
            <a:off x="609600" y="4768850"/>
            <a:ext cx="1606550" cy="793750"/>
          </a:xfrm>
          <a:prstGeom prst="rect">
            <a:avLst/>
          </a:prstGeom>
          <a:solidFill>
            <a:srgbClr val="DDDDDD"/>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600">
                <a:solidFill>
                  <a:srgbClr val="000000"/>
                </a:solidFill>
              </a:rPr>
              <a:t>Overall Security</a:t>
            </a:r>
          </a:p>
        </p:txBody>
      </p:sp>
      <p:sp>
        <p:nvSpPr>
          <p:cNvPr id="1969161" name="Rectangle 9"/>
          <p:cNvSpPr>
            <a:spLocks noChangeArrowheads="1"/>
          </p:cNvSpPr>
          <p:nvPr/>
        </p:nvSpPr>
        <p:spPr bwMode="auto">
          <a:xfrm>
            <a:off x="5183188" y="3976688"/>
            <a:ext cx="29686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Moderate</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C</a:t>
            </a:r>
            <a:r>
              <a:rPr lang="en-US" sz="1400" b="0">
                <a:solidFill>
                  <a:srgbClr val="000000"/>
                </a:solidFill>
              </a:rPr>
              <a:t>an be challenging to nontechnical users</a:t>
            </a:r>
          </a:p>
        </p:txBody>
      </p:sp>
      <p:sp>
        <p:nvSpPr>
          <p:cNvPr id="1969162" name="Rectangle 10"/>
          <p:cNvSpPr>
            <a:spLocks noChangeArrowheads="1"/>
          </p:cNvSpPr>
          <p:nvPr/>
        </p:nvSpPr>
        <p:spPr bwMode="auto">
          <a:xfrm>
            <a:off x="2216150" y="3976688"/>
            <a:ext cx="29670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Very</a:t>
            </a:r>
            <a:r>
              <a:rPr lang="en-US" sz="1400" b="0">
                <a:solidFill>
                  <a:srgbClr val="000000"/>
                </a:solidFill>
              </a:rPr>
              <a:t> </a:t>
            </a:r>
            <a:r>
              <a:rPr lang="en-US" sz="1400">
                <a:solidFill>
                  <a:srgbClr val="000000"/>
                </a:solidFill>
              </a:rPr>
              <a:t>high</a:t>
            </a:r>
          </a:p>
        </p:txBody>
      </p:sp>
      <p:sp>
        <p:nvSpPr>
          <p:cNvPr id="197640" name="Rectangle 11"/>
          <p:cNvSpPr>
            <a:spLocks noChangeArrowheads="1"/>
          </p:cNvSpPr>
          <p:nvPr/>
        </p:nvSpPr>
        <p:spPr bwMode="auto">
          <a:xfrm>
            <a:off x="609600" y="3976688"/>
            <a:ext cx="1606550" cy="792162"/>
          </a:xfrm>
          <a:prstGeom prst="rect">
            <a:avLst/>
          </a:prstGeom>
          <a:solidFill>
            <a:srgbClr val="DDDDDD"/>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600">
                <a:solidFill>
                  <a:srgbClr val="000000"/>
                </a:solidFill>
              </a:rPr>
              <a:t>Ease of Use</a:t>
            </a:r>
          </a:p>
        </p:txBody>
      </p:sp>
      <p:sp>
        <p:nvSpPr>
          <p:cNvPr id="1969164" name="Rectangle 12"/>
          <p:cNvSpPr>
            <a:spLocks noChangeArrowheads="1"/>
          </p:cNvSpPr>
          <p:nvPr/>
        </p:nvSpPr>
        <p:spPr bwMode="auto">
          <a:xfrm>
            <a:off x="5183188" y="3182938"/>
            <a:ext cx="29686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Strong</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T</a:t>
            </a:r>
            <a:r>
              <a:rPr lang="en-US" sz="1400" b="0">
                <a:solidFill>
                  <a:srgbClr val="000000"/>
                </a:solidFill>
              </a:rPr>
              <a:t>wo-way authentication using shared secrets or digital certificates</a:t>
            </a:r>
          </a:p>
        </p:txBody>
      </p:sp>
      <p:sp>
        <p:nvSpPr>
          <p:cNvPr id="1969165" name="Rectangle 13"/>
          <p:cNvSpPr>
            <a:spLocks noChangeArrowheads="1"/>
          </p:cNvSpPr>
          <p:nvPr/>
        </p:nvSpPr>
        <p:spPr bwMode="auto">
          <a:xfrm>
            <a:off x="2216150" y="3182938"/>
            <a:ext cx="29670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Moderate</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O</a:t>
            </a:r>
            <a:r>
              <a:rPr lang="en-US" sz="1400" b="0">
                <a:solidFill>
                  <a:srgbClr val="000000"/>
                </a:solidFill>
              </a:rPr>
              <a:t>ne-way or two-way authentication</a:t>
            </a:r>
          </a:p>
        </p:txBody>
      </p:sp>
      <p:sp>
        <p:nvSpPr>
          <p:cNvPr id="197643" name="Rectangle 14"/>
          <p:cNvSpPr>
            <a:spLocks noChangeArrowheads="1"/>
          </p:cNvSpPr>
          <p:nvPr/>
        </p:nvSpPr>
        <p:spPr bwMode="auto">
          <a:xfrm>
            <a:off x="609600" y="3182938"/>
            <a:ext cx="1606550" cy="793750"/>
          </a:xfrm>
          <a:prstGeom prst="rect">
            <a:avLst/>
          </a:prstGeom>
          <a:solidFill>
            <a:srgbClr val="DDDDDD"/>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600">
                <a:solidFill>
                  <a:srgbClr val="000000"/>
                </a:solidFill>
              </a:rPr>
              <a:t>Authentication</a:t>
            </a:r>
          </a:p>
        </p:txBody>
      </p:sp>
      <p:sp>
        <p:nvSpPr>
          <p:cNvPr id="1969167" name="Rectangle 15"/>
          <p:cNvSpPr>
            <a:spLocks noChangeArrowheads="1"/>
          </p:cNvSpPr>
          <p:nvPr/>
        </p:nvSpPr>
        <p:spPr bwMode="auto">
          <a:xfrm>
            <a:off x="5183188" y="2389188"/>
            <a:ext cx="29686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Stronger</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K</a:t>
            </a:r>
            <a:r>
              <a:rPr lang="en-US" sz="1400" b="0">
                <a:solidFill>
                  <a:srgbClr val="000000"/>
                </a:solidFill>
              </a:rPr>
              <a:t>ey lengths from 56 bits</a:t>
            </a:r>
            <a:r>
              <a:rPr lang="en-US" sz="1400" b="0">
                <a:solidFill>
                  <a:srgbClr val="000000"/>
                </a:solidFill>
                <a:cs typeface="Arial" charset="0"/>
              </a:rPr>
              <a:t> to </a:t>
            </a:r>
            <a:r>
              <a:rPr lang="en-US" sz="1400" b="0">
                <a:solidFill>
                  <a:srgbClr val="000000"/>
                </a:solidFill>
              </a:rPr>
              <a:t>256 bits</a:t>
            </a:r>
          </a:p>
        </p:txBody>
      </p:sp>
      <p:sp>
        <p:nvSpPr>
          <p:cNvPr id="1969168" name="Rectangle 16"/>
          <p:cNvSpPr>
            <a:spLocks noChangeArrowheads="1"/>
          </p:cNvSpPr>
          <p:nvPr/>
        </p:nvSpPr>
        <p:spPr bwMode="auto">
          <a:xfrm>
            <a:off x="2216150" y="2389188"/>
            <a:ext cx="29670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Moderate</a:t>
            </a:r>
          </a:p>
          <a:p>
            <a:pPr algn="ctr" defTabSz="814388">
              <a:lnSpc>
                <a:spcPct val="95000"/>
              </a:lnSpc>
              <a:spcBef>
                <a:spcPct val="50000"/>
              </a:spcBef>
              <a:buClr>
                <a:schemeClr val="tx2"/>
              </a:buClr>
              <a:buSzPct val="100000"/>
              <a:buFont typeface="Wingdings" charset="0"/>
              <a:buNone/>
            </a:pPr>
            <a:r>
              <a:rPr lang="en-US" sz="1400" b="0">
                <a:solidFill>
                  <a:srgbClr val="000000"/>
                </a:solidFill>
                <a:cs typeface="Arial" charset="0"/>
              </a:rPr>
              <a:t>K</a:t>
            </a:r>
            <a:r>
              <a:rPr lang="en-US" sz="1400" b="0">
                <a:solidFill>
                  <a:srgbClr val="000000"/>
                </a:solidFill>
              </a:rPr>
              <a:t>ey lengths from 40 bits</a:t>
            </a:r>
            <a:r>
              <a:rPr lang="en-US" sz="1400" b="0">
                <a:solidFill>
                  <a:srgbClr val="000000"/>
                </a:solidFill>
                <a:cs typeface="Arial" charset="0"/>
              </a:rPr>
              <a:t> to </a:t>
            </a:r>
            <a:r>
              <a:rPr lang="en-US" sz="1400" b="0">
                <a:solidFill>
                  <a:srgbClr val="000000"/>
                </a:solidFill>
              </a:rPr>
              <a:t>128 bits</a:t>
            </a:r>
          </a:p>
        </p:txBody>
      </p:sp>
      <p:sp>
        <p:nvSpPr>
          <p:cNvPr id="197646" name="Rectangle 17"/>
          <p:cNvSpPr>
            <a:spLocks noChangeArrowheads="1"/>
          </p:cNvSpPr>
          <p:nvPr/>
        </p:nvSpPr>
        <p:spPr bwMode="auto">
          <a:xfrm>
            <a:off x="609600" y="2389188"/>
            <a:ext cx="1606550" cy="793750"/>
          </a:xfrm>
          <a:prstGeom prst="rect">
            <a:avLst/>
          </a:prstGeom>
          <a:solidFill>
            <a:srgbClr val="DDDDDD"/>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600">
                <a:solidFill>
                  <a:srgbClr val="000000"/>
                </a:solidFill>
              </a:rPr>
              <a:t>Encryption</a:t>
            </a:r>
          </a:p>
        </p:txBody>
      </p:sp>
      <p:sp>
        <p:nvSpPr>
          <p:cNvPr id="1969170" name="Rectangle 18"/>
          <p:cNvSpPr>
            <a:spLocks noChangeArrowheads="1"/>
          </p:cNvSpPr>
          <p:nvPr/>
        </p:nvSpPr>
        <p:spPr bwMode="auto">
          <a:xfrm>
            <a:off x="5183188" y="1597025"/>
            <a:ext cx="29686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b="0">
                <a:solidFill>
                  <a:srgbClr val="000000"/>
                </a:solidFill>
              </a:rPr>
              <a:t>All IP-based applications</a:t>
            </a:r>
          </a:p>
        </p:txBody>
      </p:sp>
      <p:sp>
        <p:nvSpPr>
          <p:cNvPr id="1969171" name="Rectangle 19"/>
          <p:cNvSpPr>
            <a:spLocks noChangeArrowheads="1"/>
          </p:cNvSpPr>
          <p:nvPr/>
        </p:nvSpPr>
        <p:spPr bwMode="auto">
          <a:xfrm>
            <a:off x="2216150" y="1597025"/>
            <a:ext cx="29670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lstStyle/>
          <a:p>
            <a:pPr algn="ctr" defTabSz="814388">
              <a:lnSpc>
                <a:spcPct val="95000"/>
              </a:lnSpc>
              <a:spcBef>
                <a:spcPct val="50000"/>
              </a:spcBef>
              <a:buClr>
                <a:schemeClr val="tx2"/>
              </a:buClr>
              <a:buSzPct val="100000"/>
              <a:buFont typeface="Wingdings" charset="0"/>
              <a:buNone/>
            </a:pPr>
            <a:r>
              <a:rPr lang="en-US" sz="1400" b="0">
                <a:solidFill>
                  <a:srgbClr val="000000"/>
                </a:solidFill>
              </a:rPr>
              <a:t>Web-enabled applications, file sharing, e-mail</a:t>
            </a:r>
          </a:p>
        </p:txBody>
      </p:sp>
      <p:sp>
        <p:nvSpPr>
          <p:cNvPr id="197649" name="Rectangle 20"/>
          <p:cNvSpPr>
            <a:spLocks noChangeArrowheads="1"/>
          </p:cNvSpPr>
          <p:nvPr/>
        </p:nvSpPr>
        <p:spPr bwMode="auto">
          <a:xfrm>
            <a:off x="609600" y="1597025"/>
            <a:ext cx="1606550" cy="792163"/>
          </a:xfrm>
          <a:prstGeom prst="rect">
            <a:avLst/>
          </a:prstGeom>
          <a:solidFill>
            <a:srgbClr val="DDDDDD"/>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600" dirty="0">
                <a:solidFill>
                  <a:srgbClr val="000000"/>
                </a:solidFill>
              </a:rPr>
              <a:t>Applications</a:t>
            </a:r>
          </a:p>
        </p:txBody>
      </p:sp>
      <p:sp>
        <p:nvSpPr>
          <p:cNvPr id="197650" name="Rectangle 21"/>
          <p:cNvSpPr>
            <a:spLocks noChangeArrowheads="1"/>
          </p:cNvSpPr>
          <p:nvPr/>
        </p:nvSpPr>
        <p:spPr bwMode="auto">
          <a:xfrm>
            <a:off x="5183188" y="1066800"/>
            <a:ext cx="2968625" cy="530225"/>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800" dirty="0">
                <a:solidFill>
                  <a:srgbClr val="000000"/>
                </a:solidFill>
              </a:rPr>
              <a:t>IPsec</a:t>
            </a:r>
          </a:p>
        </p:txBody>
      </p:sp>
      <p:sp>
        <p:nvSpPr>
          <p:cNvPr id="197651" name="Rectangle 22"/>
          <p:cNvSpPr>
            <a:spLocks noChangeArrowheads="1"/>
          </p:cNvSpPr>
          <p:nvPr/>
        </p:nvSpPr>
        <p:spPr bwMode="auto">
          <a:xfrm>
            <a:off x="2216150" y="1066800"/>
            <a:ext cx="2967038" cy="530225"/>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95000"/>
              </a:lnSpc>
              <a:spcBef>
                <a:spcPct val="50000"/>
              </a:spcBef>
              <a:buClr>
                <a:schemeClr val="tx2"/>
              </a:buClr>
              <a:buSzPct val="100000"/>
              <a:buFont typeface="Wingdings" charset="0"/>
              <a:buNone/>
            </a:pPr>
            <a:r>
              <a:rPr lang="en-US" sz="1800" dirty="0" err="1">
                <a:solidFill>
                  <a:srgbClr val="000000"/>
                </a:solidFill>
              </a:rPr>
              <a:t>SSL</a:t>
            </a:r>
            <a:endParaRPr lang="en-US" sz="1800" dirty="0">
              <a:solidFill>
                <a:srgbClr val="000000"/>
              </a:solidFill>
            </a:endParaRPr>
          </a:p>
        </p:txBody>
      </p:sp>
      <p:sp>
        <p:nvSpPr>
          <p:cNvPr id="197652" name="Rectangle 23"/>
          <p:cNvSpPr>
            <a:spLocks noChangeArrowheads="1"/>
          </p:cNvSpPr>
          <p:nvPr/>
        </p:nvSpPr>
        <p:spPr bwMode="auto">
          <a:xfrm>
            <a:off x="609600" y="1066800"/>
            <a:ext cx="1606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lstStyle/>
          <a:p>
            <a:pPr defTabSz="814388">
              <a:lnSpc>
                <a:spcPct val="95000"/>
              </a:lnSpc>
              <a:spcBef>
                <a:spcPct val="50000"/>
              </a:spcBef>
              <a:buClr>
                <a:schemeClr val="tx2"/>
              </a:buClr>
              <a:buSzPct val="100000"/>
              <a:buFont typeface="Wingdings" charset="0"/>
              <a:buNone/>
            </a:pPr>
            <a:endParaRPr lang="en-US" sz="2000" b="0">
              <a:solidFill>
                <a:srgbClr val="000000"/>
              </a:solidFill>
            </a:endParaRPr>
          </a:p>
        </p:txBody>
      </p:sp>
      <p:sp>
        <p:nvSpPr>
          <p:cNvPr id="197653" name="Line 24"/>
          <p:cNvSpPr>
            <a:spLocks noChangeShapeType="1"/>
          </p:cNvSpPr>
          <p:nvPr/>
        </p:nvSpPr>
        <p:spPr bwMode="auto">
          <a:xfrm>
            <a:off x="609600" y="3182938"/>
            <a:ext cx="75422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54" name="Line 25"/>
          <p:cNvSpPr>
            <a:spLocks noChangeShapeType="1"/>
          </p:cNvSpPr>
          <p:nvPr/>
        </p:nvSpPr>
        <p:spPr bwMode="auto">
          <a:xfrm>
            <a:off x="609600" y="3976688"/>
            <a:ext cx="75422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55" name="Line 26"/>
          <p:cNvSpPr>
            <a:spLocks noChangeShapeType="1"/>
          </p:cNvSpPr>
          <p:nvPr/>
        </p:nvSpPr>
        <p:spPr bwMode="auto">
          <a:xfrm>
            <a:off x="609600" y="1066800"/>
            <a:ext cx="0" cy="5302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lIns="82124" tIns="41061" rIns="82124" bIns="41061"/>
          <a:lstStyle/>
          <a:p>
            <a:endParaRPr lang="en-US">
              <a:solidFill>
                <a:srgbClr val="000000"/>
              </a:solidFill>
            </a:endParaRPr>
          </a:p>
        </p:txBody>
      </p:sp>
      <p:sp>
        <p:nvSpPr>
          <p:cNvPr id="197656" name="Line 27"/>
          <p:cNvSpPr>
            <a:spLocks noChangeShapeType="1"/>
          </p:cNvSpPr>
          <p:nvPr/>
        </p:nvSpPr>
        <p:spPr bwMode="auto">
          <a:xfrm>
            <a:off x="609600" y="4768850"/>
            <a:ext cx="75422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57" name="Line 28"/>
          <p:cNvSpPr>
            <a:spLocks noChangeShapeType="1"/>
          </p:cNvSpPr>
          <p:nvPr/>
        </p:nvSpPr>
        <p:spPr bwMode="auto">
          <a:xfrm>
            <a:off x="609600" y="1066800"/>
            <a:ext cx="16065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lIns="82124" tIns="41061" rIns="82124" bIns="41061"/>
          <a:lstStyle/>
          <a:p>
            <a:endParaRPr lang="en-US">
              <a:solidFill>
                <a:srgbClr val="000000"/>
              </a:solidFill>
            </a:endParaRPr>
          </a:p>
        </p:txBody>
      </p:sp>
      <p:sp>
        <p:nvSpPr>
          <p:cNvPr id="197658" name="Line 29"/>
          <p:cNvSpPr>
            <a:spLocks noChangeShapeType="1"/>
          </p:cNvSpPr>
          <p:nvPr/>
        </p:nvSpPr>
        <p:spPr bwMode="auto">
          <a:xfrm>
            <a:off x="8151813" y="1066800"/>
            <a:ext cx="0" cy="44958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59" name="Line 30"/>
          <p:cNvSpPr>
            <a:spLocks noChangeShapeType="1"/>
          </p:cNvSpPr>
          <p:nvPr/>
        </p:nvSpPr>
        <p:spPr bwMode="auto">
          <a:xfrm>
            <a:off x="609600" y="5562600"/>
            <a:ext cx="7542213"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0" name="Line 31"/>
          <p:cNvSpPr>
            <a:spLocks noChangeShapeType="1"/>
          </p:cNvSpPr>
          <p:nvPr/>
        </p:nvSpPr>
        <p:spPr bwMode="auto">
          <a:xfrm>
            <a:off x="2216150" y="1066800"/>
            <a:ext cx="5935663"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1" name="Line 32"/>
          <p:cNvSpPr>
            <a:spLocks noChangeShapeType="1"/>
          </p:cNvSpPr>
          <p:nvPr/>
        </p:nvSpPr>
        <p:spPr bwMode="auto">
          <a:xfrm>
            <a:off x="609600" y="1597025"/>
            <a:ext cx="0" cy="39655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2" name="Line 33"/>
          <p:cNvSpPr>
            <a:spLocks noChangeShapeType="1"/>
          </p:cNvSpPr>
          <p:nvPr/>
        </p:nvSpPr>
        <p:spPr bwMode="auto">
          <a:xfrm>
            <a:off x="2216150" y="2389188"/>
            <a:ext cx="0" cy="31734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97663" name="Line 34"/>
          <p:cNvSpPr>
            <a:spLocks noChangeShapeType="1"/>
          </p:cNvSpPr>
          <p:nvPr/>
        </p:nvSpPr>
        <p:spPr bwMode="auto">
          <a:xfrm>
            <a:off x="2216150" y="2389188"/>
            <a:ext cx="59356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4" name="Line 35"/>
          <p:cNvSpPr>
            <a:spLocks noChangeShapeType="1"/>
          </p:cNvSpPr>
          <p:nvPr/>
        </p:nvSpPr>
        <p:spPr bwMode="auto">
          <a:xfrm>
            <a:off x="609600" y="2389188"/>
            <a:ext cx="16065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5" name="Line 36"/>
          <p:cNvSpPr>
            <a:spLocks noChangeShapeType="1"/>
          </p:cNvSpPr>
          <p:nvPr/>
        </p:nvSpPr>
        <p:spPr bwMode="auto">
          <a:xfrm>
            <a:off x="2216150" y="1066800"/>
            <a:ext cx="0" cy="1322388"/>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97666" name="Line 37"/>
          <p:cNvSpPr>
            <a:spLocks noChangeShapeType="1"/>
          </p:cNvSpPr>
          <p:nvPr/>
        </p:nvSpPr>
        <p:spPr bwMode="auto">
          <a:xfrm>
            <a:off x="5183188" y="1597025"/>
            <a:ext cx="0" cy="3965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7" name="Line 38"/>
          <p:cNvSpPr>
            <a:spLocks noChangeShapeType="1"/>
          </p:cNvSpPr>
          <p:nvPr/>
        </p:nvSpPr>
        <p:spPr bwMode="auto">
          <a:xfrm>
            <a:off x="5183188" y="1066800"/>
            <a:ext cx="0" cy="53022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8" name="Line 39"/>
          <p:cNvSpPr>
            <a:spLocks noChangeShapeType="1"/>
          </p:cNvSpPr>
          <p:nvPr/>
        </p:nvSpPr>
        <p:spPr bwMode="auto">
          <a:xfrm>
            <a:off x="5183188" y="1597025"/>
            <a:ext cx="2968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197669" name="Line 40"/>
          <p:cNvSpPr>
            <a:spLocks noChangeShapeType="1"/>
          </p:cNvSpPr>
          <p:nvPr/>
        </p:nvSpPr>
        <p:spPr bwMode="auto">
          <a:xfrm>
            <a:off x="609600" y="1597025"/>
            <a:ext cx="457358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9171"/>
                                        </p:tgtEl>
                                        <p:attrNameLst>
                                          <p:attrName>style.visibility</p:attrName>
                                        </p:attrNameLst>
                                      </p:cBhvr>
                                      <p:to>
                                        <p:strVal val="visible"/>
                                      </p:to>
                                    </p:set>
                                    <p:animEffect transition="in" filter="fade">
                                      <p:cBhvr>
                                        <p:cTn id="7" dur="500"/>
                                        <p:tgtEl>
                                          <p:spTgt spid="1969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69170"/>
                                        </p:tgtEl>
                                        <p:attrNameLst>
                                          <p:attrName>style.visibility</p:attrName>
                                        </p:attrNameLst>
                                      </p:cBhvr>
                                      <p:to>
                                        <p:strVal val="visible"/>
                                      </p:to>
                                    </p:set>
                                    <p:animEffect transition="in" filter="fade">
                                      <p:cBhvr>
                                        <p:cTn id="12" dur="500"/>
                                        <p:tgtEl>
                                          <p:spTgt spid="1969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9168"/>
                                        </p:tgtEl>
                                        <p:attrNameLst>
                                          <p:attrName>style.visibility</p:attrName>
                                        </p:attrNameLst>
                                      </p:cBhvr>
                                      <p:to>
                                        <p:strVal val="visible"/>
                                      </p:to>
                                    </p:set>
                                    <p:animEffect transition="in" filter="fade">
                                      <p:cBhvr>
                                        <p:cTn id="17" dur="500"/>
                                        <p:tgtEl>
                                          <p:spTgt spid="19691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69167"/>
                                        </p:tgtEl>
                                        <p:attrNameLst>
                                          <p:attrName>style.visibility</p:attrName>
                                        </p:attrNameLst>
                                      </p:cBhvr>
                                      <p:to>
                                        <p:strVal val="visible"/>
                                      </p:to>
                                    </p:set>
                                    <p:animEffect transition="in" filter="fade">
                                      <p:cBhvr>
                                        <p:cTn id="22" dur="500"/>
                                        <p:tgtEl>
                                          <p:spTgt spid="19691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69165"/>
                                        </p:tgtEl>
                                        <p:attrNameLst>
                                          <p:attrName>style.visibility</p:attrName>
                                        </p:attrNameLst>
                                      </p:cBhvr>
                                      <p:to>
                                        <p:strVal val="visible"/>
                                      </p:to>
                                    </p:set>
                                    <p:animEffect transition="in" filter="fade">
                                      <p:cBhvr>
                                        <p:cTn id="27" dur="500"/>
                                        <p:tgtEl>
                                          <p:spTgt spid="19691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69164"/>
                                        </p:tgtEl>
                                        <p:attrNameLst>
                                          <p:attrName>style.visibility</p:attrName>
                                        </p:attrNameLst>
                                      </p:cBhvr>
                                      <p:to>
                                        <p:strVal val="visible"/>
                                      </p:to>
                                    </p:set>
                                    <p:animEffect transition="in" filter="fade">
                                      <p:cBhvr>
                                        <p:cTn id="32" dur="500"/>
                                        <p:tgtEl>
                                          <p:spTgt spid="19691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69162"/>
                                        </p:tgtEl>
                                        <p:attrNameLst>
                                          <p:attrName>style.visibility</p:attrName>
                                        </p:attrNameLst>
                                      </p:cBhvr>
                                      <p:to>
                                        <p:strVal val="visible"/>
                                      </p:to>
                                    </p:set>
                                    <p:animEffect transition="in" filter="fade">
                                      <p:cBhvr>
                                        <p:cTn id="37" dur="500"/>
                                        <p:tgtEl>
                                          <p:spTgt spid="19691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69161"/>
                                        </p:tgtEl>
                                        <p:attrNameLst>
                                          <p:attrName>style.visibility</p:attrName>
                                        </p:attrNameLst>
                                      </p:cBhvr>
                                      <p:to>
                                        <p:strVal val="visible"/>
                                      </p:to>
                                    </p:set>
                                    <p:animEffect transition="in" filter="fade">
                                      <p:cBhvr>
                                        <p:cTn id="42" dur="500"/>
                                        <p:tgtEl>
                                          <p:spTgt spid="19691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69159"/>
                                        </p:tgtEl>
                                        <p:attrNameLst>
                                          <p:attrName>style.visibility</p:attrName>
                                        </p:attrNameLst>
                                      </p:cBhvr>
                                      <p:to>
                                        <p:strVal val="visible"/>
                                      </p:to>
                                    </p:set>
                                    <p:animEffect transition="in" filter="fade">
                                      <p:cBhvr>
                                        <p:cTn id="47" dur="500"/>
                                        <p:tgtEl>
                                          <p:spTgt spid="19691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69158"/>
                                        </p:tgtEl>
                                        <p:attrNameLst>
                                          <p:attrName>style.visibility</p:attrName>
                                        </p:attrNameLst>
                                      </p:cBhvr>
                                      <p:to>
                                        <p:strVal val="visible"/>
                                      </p:to>
                                    </p:set>
                                    <p:animEffect transition="in" filter="fade">
                                      <p:cBhvr>
                                        <p:cTn id="52"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p:bldP spid="1969159" grpId="0"/>
      <p:bldP spid="1969161" grpId="0"/>
      <p:bldP spid="1969162" grpId="0"/>
      <p:bldP spid="1969164" grpId="0"/>
      <p:bldP spid="1969165" grpId="0"/>
      <p:bldP spid="1969167" grpId="0"/>
      <p:bldP spid="1969168" grpId="0"/>
      <p:bldP spid="1969170" grpId="0"/>
      <p:bldP spid="1969171"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Grp="1" noChangeArrowheads="1"/>
          </p:cNvSpPr>
          <p:nvPr>
            <p:ph type="title"/>
          </p:nvPr>
        </p:nvSpPr>
        <p:spPr/>
        <p:txBody>
          <a:bodyPr/>
          <a:lstStyle/>
          <a:p>
            <a:pPr eaLnBrk="1" hangingPunct="1"/>
            <a:r>
              <a:rPr lang="en-US" dirty="0" err="1" smtClean="0">
                <a:latin typeface="Arial" charset="0"/>
              </a:rPr>
              <a:t>SSL</a:t>
            </a:r>
            <a:r>
              <a:rPr lang="en-US" dirty="0" smtClean="0">
                <a:latin typeface="Arial" charset="0"/>
              </a:rPr>
              <a:t> </a:t>
            </a:r>
            <a:r>
              <a:rPr lang="en-US" dirty="0" err="1" smtClean="0">
                <a:latin typeface="Arial" charset="0"/>
              </a:rPr>
              <a:t>VPN</a:t>
            </a:r>
            <a:endParaRPr lang="en-US" dirty="0">
              <a:latin typeface="Arial" charset="0"/>
            </a:endParaRP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290" y="831629"/>
            <a:ext cx="8322551" cy="547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Grp="1" noChangeArrowheads="1"/>
          </p:cNvSpPr>
          <p:nvPr>
            <p:ph type="title"/>
          </p:nvPr>
        </p:nvSpPr>
        <p:spPr/>
        <p:txBody>
          <a:bodyPr/>
          <a:lstStyle/>
          <a:p>
            <a:pPr eaLnBrk="1" hangingPunct="1"/>
            <a:r>
              <a:rPr lang="en-US" dirty="0" smtClean="0">
                <a:latin typeface="Arial" charset="0"/>
              </a:rPr>
              <a:t>Clientless, Thin Client, or Full Client</a:t>
            </a:r>
            <a:endParaRPr lang="en-US" dirty="0">
              <a:latin typeface="Arial" charset="0"/>
            </a:endParaRP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8558" y="931091"/>
            <a:ext cx="7671217" cy="52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05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Grp="1" noChangeArrowheads="1"/>
          </p:cNvSpPr>
          <p:nvPr>
            <p:ph type="title"/>
          </p:nvPr>
        </p:nvSpPr>
        <p:spPr/>
        <p:txBody>
          <a:bodyPr/>
          <a:lstStyle/>
          <a:p>
            <a:pPr eaLnBrk="1" hangingPunct="1"/>
            <a:r>
              <a:rPr lang="en-US" dirty="0" smtClean="0">
                <a:latin typeface="Arial" charset="0"/>
              </a:rPr>
              <a:t>Establishing </a:t>
            </a:r>
            <a:r>
              <a:rPr lang="en-US" dirty="0" err="1" smtClean="0">
                <a:latin typeface="Arial" charset="0"/>
              </a:rPr>
              <a:t>SSL</a:t>
            </a:r>
            <a:r>
              <a:rPr lang="en-US" dirty="0" smtClean="0">
                <a:latin typeface="Arial" charset="0"/>
              </a:rPr>
              <a:t> Session</a:t>
            </a:r>
            <a:endParaRPr lang="en-US" dirty="0">
              <a:latin typeface="Arial" charset="0"/>
            </a:endParaRP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831" y="958922"/>
            <a:ext cx="7507935" cy="516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828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Grp="1" noChangeArrowheads="1"/>
          </p:cNvSpPr>
          <p:nvPr>
            <p:ph type="title"/>
          </p:nvPr>
        </p:nvSpPr>
        <p:spPr/>
        <p:txBody>
          <a:bodyPr/>
          <a:lstStyle/>
          <a:p>
            <a:pPr eaLnBrk="1" hangingPunct="1"/>
            <a:r>
              <a:rPr lang="en-US" dirty="0" smtClean="0">
                <a:latin typeface="Arial" charset="0"/>
              </a:rPr>
              <a:t>Cisco Easy </a:t>
            </a:r>
            <a:r>
              <a:rPr lang="en-US" dirty="0" err="1" smtClean="0">
                <a:latin typeface="Arial" charset="0"/>
              </a:rPr>
              <a:t>VPN</a:t>
            </a:r>
            <a:endParaRPr lang="en-US" dirty="0">
              <a:latin typeface="Arial"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35" y="1278294"/>
            <a:ext cx="8431174" cy="434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216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5"/>
          <p:cNvSpPr>
            <a:spLocks noGrp="1" noChangeArrowheads="1"/>
          </p:cNvSpPr>
          <p:nvPr>
            <p:ph type="body" sz="quarter" idx="10"/>
          </p:nvPr>
        </p:nvSpPr>
        <p:spPr/>
        <p:txBody>
          <a:bodyPr/>
          <a:lstStyle/>
          <a:p>
            <a:r>
              <a:rPr lang="en-US" dirty="0" smtClean="0"/>
              <a:t>Cisco Easy VPN Server - A Cisco IOS router or Cisco PIX / ASA Firewall acting as the VPN head-end device in site-to-site or remote-access VPNs. </a:t>
            </a:r>
          </a:p>
          <a:p>
            <a:r>
              <a:rPr lang="en-US" dirty="0" smtClean="0"/>
              <a:t>Cisco Easy VPN Remote - A Cisco IOS router or Cisco PIX / ASA Firewall acting as a remote VPN client.</a:t>
            </a:r>
          </a:p>
          <a:p>
            <a:r>
              <a:rPr lang="en-US" dirty="0" smtClean="0"/>
              <a:t>Cisco Easy VPN Client - An application supported on a PC used to access a Cisco VPN server. </a:t>
            </a:r>
          </a:p>
          <a:p>
            <a:endParaRPr lang="en-US" dirty="0" smtClean="0"/>
          </a:p>
          <a:p>
            <a:endParaRPr lang="en-US" dirty="0"/>
          </a:p>
        </p:txBody>
      </p:sp>
      <p:sp>
        <p:nvSpPr>
          <p:cNvPr id="198658" name="Rectangle 4"/>
          <p:cNvSpPr>
            <a:spLocks noGrp="1" noChangeArrowheads="1"/>
          </p:cNvSpPr>
          <p:nvPr>
            <p:ph type="title"/>
          </p:nvPr>
        </p:nvSpPr>
        <p:spPr/>
        <p:txBody>
          <a:bodyPr/>
          <a:lstStyle/>
          <a:p>
            <a:r>
              <a:rPr lang="en-US" smtClean="0"/>
              <a:t>Cisco Easy VPN Components</a:t>
            </a:r>
            <a:endParaRPr lang="en-US" dirty="0"/>
          </a:p>
        </p:txBody>
      </p:sp>
    </p:spTree>
    <p:extLst>
      <p:ext uri="{BB962C8B-B14F-4D97-AF65-F5344CB8AC3E}">
        <p14:creationId xmlns:p14="http://schemas.microsoft.com/office/powerpoint/2010/main" val="566574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a:latin typeface="Arial" charset="0"/>
              </a:rPr>
              <a:t>Cisco Easy VPN Exchange</a:t>
            </a:r>
          </a:p>
        </p:txBody>
      </p:sp>
      <p:pic>
        <p:nvPicPr>
          <p:cNvPr id="1996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70849"/>
            <a:ext cx="7315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
          <p:cNvSpPr>
            <a:spLocks noGrp="1" noChangeArrowheads="1"/>
          </p:cNvSpPr>
          <p:nvPr>
            <p:ph type="title"/>
          </p:nvPr>
        </p:nvSpPr>
        <p:spPr/>
        <p:txBody>
          <a:bodyPr>
            <a:normAutofit/>
          </a:bodyPr>
          <a:lstStyle/>
          <a:p>
            <a:pPr eaLnBrk="1" hangingPunct="1"/>
            <a:r>
              <a:rPr lang="en-US" dirty="0">
                <a:latin typeface="Arial" charset="0"/>
              </a:rPr>
              <a:t>Configuring </a:t>
            </a:r>
            <a:r>
              <a:rPr lang="en-US" dirty="0" smtClean="0">
                <a:latin typeface="Arial" charset="0"/>
              </a:rPr>
              <a:t>Easy </a:t>
            </a:r>
            <a:r>
              <a:rPr lang="en-US" dirty="0" err="1" smtClean="0">
                <a:latin typeface="Arial" charset="0"/>
              </a:rPr>
              <a:t>VPN</a:t>
            </a:r>
            <a:r>
              <a:rPr lang="en-US" dirty="0" smtClean="0">
                <a:latin typeface="Arial" charset="0"/>
              </a:rPr>
              <a:t> Server</a:t>
            </a:r>
            <a:endParaRPr lang="en-US" dirty="0">
              <a:latin typeface="Arial"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7930" y="851029"/>
            <a:ext cx="7293613" cy="545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6563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Virtual Private Networks</a:t>
            </a:r>
            <a:endParaRPr lang="en-US"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831422"/>
            <a:ext cx="3629025"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4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55722"/>
            <a:ext cx="27622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ChangeArrowheads="1"/>
          </p:cNvSpPr>
          <p:nvPr>
            <p:ph type="title"/>
          </p:nvPr>
        </p:nvSpPr>
        <p:spPr/>
        <p:txBody>
          <a:bodyPr>
            <a:normAutofit fontScale="90000"/>
          </a:bodyPr>
          <a:lstStyle/>
          <a:p>
            <a:pPr eaLnBrk="1" hangingPunct="1"/>
            <a:r>
              <a:rPr lang="en-US" dirty="0" smtClean="0">
                <a:latin typeface="Arial" charset="0"/>
              </a:rPr>
              <a:t>Configuring Easy </a:t>
            </a:r>
            <a:r>
              <a:rPr lang="en-US" dirty="0" err="1" smtClean="0">
                <a:latin typeface="Arial" charset="0"/>
              </a:rPr>
              <a:t>VPN</a:t>
            </a:r>
            <a:r>
              <a:rPr lang="en-US" dirty="0" smtClean="0">
                <a:latin typeface="Arial" charset="0"/>
              </a:rPr>
              <a:t> Server Physical Interface</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629" y="1050400"/>
            <a:ext cx="6630424" cy="506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89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ChangeArrowheads="1"/>
          </p:cNvSpPr>
          <p:nvPr>
            <p:ph type="title"/>
          </p:nvPr>
        </p:nvSpPr>
        <p:spPr/>
        <p:txBody>
          <a:bodyPr>
            <a:normAutofit/>
          </a:bodyPr>
          <a:lstStyle/>
          <a:p>
            <a:pPr eaLnBrk="1" hangingPunct="1"/>
            <a:r>
              <a:rPr lang="en-US" dirty="0" smtClean="0">
                <a:latin typeface="Arial" charset="0"/>
              </a:rPr>
              <a:t>Configuring IKE Proposals</a:t>
            </a:r>
            <a:endParaRPr lang="en-US" dirty="0">
              <a:latin typeface="Arial"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62311" y="1095989"/>
            <a:ext cx="6207196" cy="473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518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8"/>
          <p:cNvSpPr>
            <a:spLocks noGrp="1" noChangeArrowheads="1"/>
          </p:cNvSpPr>
          <p:nvPr>
            <p:ph type="title"/>
          </p:nvPr>
        </p:nvSpPr>
        <p:spPr/>
        <p:txBody>
          <a:bodyPr>
            <a:normAutofit/>
          </a:bodyPr>
          <a:lstStyle/>
          <a:p>
            <a:pPr eaLnBrk="1" hangingPunct="1"/>
            <a:r>
              <a:rPr lang="en-US" dirty="0">
                <a:latin typeface="Arial" charset="0"/>
              </a:rPr>
              <a:t>Configuring </a:t>
            </a:r>
            <a:r>
              <a:rPr lang="en-US" dirty="0" smtClean="0">
                <a:latin typeface="Arial" charset="0"/>
              </a:rPr>
              <a:t>Transform Set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724" y="982066"/>
            <a:ext cx="6561137"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8002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title"/>
          </p:nvPr>
        </p:nvSpPr>
        <p:spPr/>
        <p:txBody>
          <a:bodyPr/>
          <a:lstStyle/>
          <a:p>
            <a:pPr eaLnBrk="1" hangingPunct="1"/>
            <a:r>
              <a:rPr lang="en-US" dirty="0">
                <a:latin typeface="Arial" charset="0"/>
              </a:rPr>
              <a:t>Configuring </a:t>
            </a:r>
            <a:r>
              <a:rPr lang="en-US" dirty="0" err="1">
                <a:latin typeface="Arial" charset="0"/>
              </a:rPr>
              <a:t>VPN</a:t>
            </a:r>
            <a:r>
              <a:rPr lang="en-US" dirty="0">
                <a:latin typeface="Arial" charset="0"/>
              </a:rPr>
              <a:t> </a:t>
            </a:r>
            <a:r>
              <a:rPr lang="en-US" dirty="0" smtClean="0">
                <a:latin typeface="Arial" charset="0"/>
              </a:rPr>
              <a:t>Authentication Method List </a:t>
            </a:r>
            <a:endParaRPr lang="en-US" dirty="0">
              <a:latin typeface="Arial"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22431" y="961053"/>
            <a:ext cx="6691640" cy="509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50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title"/>
          </p:nvPr>
        </p:nvSpPr>
        <p:spPr/>
        <p:txBody>
          <a:bodyPr>
            <a:normAutofit fontScale="90000"/>
          </a:bodyPr>
          <a:lstStyle/>
          <a:p>
            <a:pPr eaLnBrk="1" hangingPunct="1"/>
            <a:r>
              <a:rPr lang="en-US" dirty="0">
                <a:latin typeface="Arial" charset="0"/>
              </a:rPr>
              <a:t>Configuring </a:t>
            </a:r>
            <a:r>
              <a:rPr lang="en-US" dirty="0" err="1">
                <a:latin typeface="Arial" charset="0"/>
              </a:rPr>
              <a:t>VPN</a:t>
            </a:r>
            <a:r>
              <a:rPr lang="en-US" dirty="0">
                <a:latin typeface="Arial" charset="0"/>
              </a:rPr>
              <a:t> </a:t>
            </a:r>
            <a:r>
              <a:rPr lang="en-US" dirty="0" smtClean="0">
                <a:latin typeface="Arial" charset="0"/>
              </a:rPr>
              <a:t>Authentication Group Policy</a:t>
            </a:r>
            <a:endParaRPr lang="en-US" dirty="0">
              <a:latin typeface="Arial"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3302" y="898162"/>
            <a:ext cx="5073458" cy="522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052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title"/>
          </p:nvPr>
        </p:nvSpPr>
        <p:spPr/>
        <p:txBody>
          <a:bodyPr>
            <a:normAutofit/>
          </a:bodyPr>
          <a:lstStyle/>
          <a:p>
            <a:pPr eaLnBrk="1" hangingPunct="1"/>
            <a:r>
              <a:rPr lang="en-US" dirty="0" smtClean="0">
                <a:latin typeface="Arial" charset="0"/>
              </a:rPr>
              <a:t>Configuration Summary</a:t>
            </a:r>
            <a:endParaRPr lang="en-US" dirty="0">
              <a:latin typeface="Arial"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3062" y="1093389"/>
            <a:ext cx="6494107" cy="494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412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title"/>
          </p:nvPr>
        </p:nvSpPr>
        <p:spPr/>
        <p:txBody>
          <a:bodyPr>
            <a:normAutofit/>
          </a:bodyPr>
          <a:lstStyle/>
          <a:p>
            <a:pPr eaLnBrk="1" hangingPunct="1"/>
            <a:r>
              <a:rPr lang="en-US" dirty="0" smtClean="0">
                <a:latin typeface="Arial" charset="0"/>
              </a:rPr>
              <a:t>Edit Easy </a:t>
            </a:r>
            <a:r>
              <a:rPr lang="en-US" dirty="0" err="1" smtClean="0">
                <a:latin typeface="Arial" charset="0"/>
              </a:rPr>
              <a:t>VPN</a:t>
            </a:r>
            <a:r>
              <a:rPr lang="en-US" dirty="0" smtClean="0">
                <a:latin typeface="Arial" charset="0"/>
              </a:rPr>
              <a:t> Server</a:t>
            </a:r>
            <a:endParaRPr lang="en-US" dirty="0">
              <a:latin typeface="Arial" charset="0"/>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0994" y="1055567"/>
            <a:ext cx="6426970" cy="48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242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title"/>
          </p:nvPr>
        </p:nvSpPr>
        <p:spPr/>
        <p:txBody>
          <a:bodyPr>
            <a:normAutofit/>
          </a:bodyPr>
          <a:lstStyle/>
          <a:p>
            <a:pPr eaLnBrk="1" hangingPunct="1"/>
            <a:r>
              <a:rPr lang="en-US" dirty="0" smtClean="0">
                <a:latin typeface="Arial" charset="0"/>
              </a:rPr>
              <a:t>Easy </a:t>
            </a:r>
            <a:r>
              <a:rPr lang="en-US" dirty="0" err="1" smtClean="0">
                <a:latin typeface="Arial" charset="0"/>
              </a:rPr>
              <a:t>VPN</a:t>
            </a:r>
            <a:r>
              <a:rPr lang="en-US" dirty="0" smtClean="0">
                <a:latin typeface="Arial" charset="0"/>
              </a:rPr>
              <a:t> Server Test</a:t>
            </a:r>
            <a:endParaRPr lang="en-US" dirty="0">
              <a:latin typeface="Arial"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4201" y="1066660"/>
            <a:ext cx="5023968" cy="504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552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atin typeface="Arial" charset="0"/>
              </a:rPr>
              <a:t>Connecting Using the Client</a:t>
            </a:r>
          </a:p>
        </p:txBody>
      </p:sp>
      <p:sp>
        <p:nvSpPr>
          <p:cNvPr id="217092" name="Text Box 4"/>
          <p:cNvSpPr txBox="1">
            <a:spLocks noChangeArrowheads="1"/>
          </p:cNvSpPr>
          <p:nvPr/>
        </p:nvSpPr>
        <p:spPr bwMode="auto">
          <a:xfrm>
            <a:off x="1966913" y="1717675"/>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900">
                <a:solidFill>
                  <a:schemeClr val="bg1"/>
                </a:solidFill>
              </a:rPr>
              <a:t>R1  </a:t>
            </a:r>
          </a:p>
        </p:txBody>
      </p:sp>
      <p:sp>
        <p:nvSpPr>
          <p:cNvPr id="217093" name="Text Box 5"/>
          <p:cNvSpPr txBox="1">
            <a:spLocks noChangeArrowheads="1"/>
          </p:cNvSpPr>
          <p:nvPr/>
        </p:nvSpPr>
        <p:spPr bwMode="auto">
          <a:xfrm>
            <a:off x="4406900" y="1724025"/>
            <a:ext cx="1581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900">
                <a:solidFill>
                  <a:schemeClr val="bg1"/>
                </a:solidFill>
              </a:rPr>
              <a:t>R1-vpn-cluster.span.com </a:t>
            </a: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1865" y="877078"/>
            <a:ext cx="7012112" cy="53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isco_WHT_Logo.gif"/>
          <p:cNvPicPr>
            <a:picLocks noChangeAspect="1"/>
          </p:cNvPicPr>
          <p:nvPr/>
        </p:nvPicPr>
        <p:blipFill>
          <a:blip r:embed="rId2" cstate="print"/>
          <a:srcRect/>
          <a:stretch>
            <a:fillRect/>
          </a:stretch>
        </p:blipFill>
        <p:spPr bwMode="auto">
          <a:xfrm>
            <a:off x="3352800" y="2619375"/>
            <a:ext cx="2400300" cy="1266825"/>
          </a:xfrm>
          <a:prstGeom prst="rect">
            <a:avLst/>
          </a:prstGeom>
          <a:noFill/>
          <a:ln w="9525">
            <a:noFill/>
            <a:miter lim="800000"/>
            <a:headEnd/>
            <a:tailEnd/>
          </a:ln>
        </p:spPr>
      </p:pic>
    </p:spTree>
    <p:extLst>
      <p:ext uri="{BB962C8B-B14F-4D97-AF65-F5344CB8AC3E}">
        <p14:creationId xmlns:p14="http://schemas.microsoft.com/office/powerpoint/2010/main" val="197338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dirty="0">
                <a:latin typeface="Arial" charset="0"/>
              </a:rPr>
              <a:t>A Virtual Private Network (VPN) provides the same network connectivity for remote users over a public infrastructure as they would have over a private network. </a:t>
            </a:r>
          </a:p>
          <a:p>
            <a:r>
              <a:rPr lang="en-US" dirty="0" smtClean="0">
                <a:latin typeface="Arial" charset="0"/>
              </a:rPr>
              <a:t>VPN </a:t>
            </a:r>
            <a:r>
              <a:rPr lang="en-US" dirty="0">
                <a:latin typeface="Arial" charset="0"/>
              </a:rPr>
              <a:t>services for network connectivity include:</a:t>
            </a:r>
          </a:p>
          <a:p>
            <a:pPr lvl="1"/>
            <a:r>
              <a:rPr lang="en-US" dirty="0">
                <a:latin typeface="Arial" charset="0"/>
              </a:rPr>
              <a:t>Authentication</a:t>
            </a:r>
          </a:p>
          <a:p>
            <a:pPr lvl="1"/>
            <a:r>
              <a:rPr lang="en-US" dirty="0">
                <a:latin typeface="Arial" charset="0"/>
              </a:rPr>
              <a:t>Data integrity</a:t>
            </a:r>
          </a:p>
          <a:p>
            <a:pPr lvl="1"/>
            <a:r>
              <a:rPr lang="en-US" dirty="0">
                <a:latin typeface="Arial" charset="0"/>
              </a:rPr>
              <a:t>Confidentiality</a:t>
            </a:r>
          </a:p>
        </p:txBody>
      </p:sp>
      <p:sp>
        <p:nvSpPr>
          <p:cNvPr id="26626" name="Rectangle 2"/>
          <p:cNvSpPr>
            <a:spLocks noGrp="1" noChangeArrowheads="1"/>
          </p:cNvSpPr>
          <p:nvPr>
            <p:ph type="title"/>
          </p:nvPr>
        </p:nvSpPr>
        <p:spPr/>
        <p:txBody>
          <a:bodyPr/>
          <a:lstStyle/>
          <a:p>
            <a:pPr eaLnBrk="1" hangingPunct="1"/>
            <a:r>
              <a:rPr lang="en-US">
                <a:latin typeface="Arial" charset="0"/>
              </a:rPr>
              <a:t>VPNs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latin typeface="Arial" charset="0"/>
              </a:rPr>
              <a:t>Characteristics of VPNs</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470025"/>
            <a:ext cx="7697787"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76738"/>
            <a:ext cx="80772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3" name="Rectangle 3"/>
          <p:cNvSpPr>
            <a:spLocks noGrp="1" noChangeArrowheads="1"/>
          </p:cNvSpPr>
          <p:nvPr>
            <p:ph type="body" sz="quarter" idx="10"/>
          </p:nvPr>
        </p:nvSpPr>
        <p:spPr/>
        <p:txBody>
          <a:bodyPr/>
          <a:lstStyle/>
          <a:p>
            <a:r>
              <a:rPr lang="en-US" smtClean="0"/>
              <a:t>A secure VPN is a combination of concepts:</a:t>
            </a:r>
          </a:p>
        </p:txBody>
      </p:sp>
      <p:sp>
        <p:nvSpPr>
          <p:cNvPr id="28674" name="Rectangle 2"/>
          <p:cNvSpPr>
            <a:spLocks noGrp="1" noChangeArrowheads="1"/>
          </p:cNvSpPr>
          <p:nvPr>
            <p:ph type="title"/>
          </p:nvPr>
        </p:nvSpPr>
        <p:spPr/>
        <p:txBody>
          <a:bodyPr/>
          <a:lstStyle/>
          <a:p>
            <a:r>
              <a:rPr lang="en-US" smtClean="0"/>
              <a:t>VPN Concepts</a:t>
            </a:r>
            <a:endParaRPr lang="en-US" dirty="0"/>
          </a:p>
        </p:txBody>
      </p:sp>
      <p:pic>
        <p:nvPicPr>
          <p:cNvPr id="134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516"/>
            <a:ext cx="62484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ctrTitle"/>
          </p:nvPr>
        </p:nvSpPr>
        <p:spPr/>
        <p:txBody>
          <a:bodyPr/>
          <a:lstStyle/>
          <a:p>
            <a:r>
              <a:rPr lang="en-US" smtClean="0"/>
              <a:t>VPN Terminology</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VPN Packet Encapsulation</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7750"/>
            <a:ext cx="8229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VPN Packet Encapsulation</a:t>
            </a: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30288"/>
            <a:ext cx="8077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ctrTitle"/>
          </p:nvPr>
        </p:nvSpPr>
        <p:spPr/>
        <p:txBody>
          <a:bodyPr/>
          <a:lstStyle/>
          <a:p>
            <a:r>
              <a:rPr lang="en-US" smtClean="0"/>
              <a:t>VPN </a:t>
            </a:r>
            <a:br>
              <a:rPr lang="en-US" smtClean="0"/>
            </a:br>
            <a:r>
              <a:rPr lang="en-US" smtClean="0"/>
              <a:t>Topologies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quarter" idx="10"/>
          </p:nvPr>
        </p:nvSpPr>
        <p:spPr/>
        <p:txBody>
          <a:bodyPr/>
          <a:lstStyle/>
          <a:p>
            <a:r>
              <a:rPr lang="en-US" dirty="0" smtClean="0"/>
              <a:t>Site-to-Site VPNs: </a:t>
            </a:r>
          </a:p>
          <a:p>
            <a:pPr lvl="1"/>
            <a:r>
              <a:rPr lang="en-US" dirty="0" smtClean="0"/>
              <a:t>Intranet VPNs connect corporate headquarters, remote offices, and branch offices over a public infrastructure. </a:t>
            </a:r>
          </a:p>
          <a:p>
            <a:pPr lvl="1"/>
            <a:r>
              <a:rPr lang="en-US" dirty="0" smtClean="0"/>
              <a:t>Extranet VPNs link customers, suppliers, partners, or communities of interest to a corporate Intranet over a public infrastructure.</a:t>
            </a:r>
          </a:p>
          <a:p>
            <a:r>
              <a:rPr lang="en-US" dirty="0" smtClean="0"/>
              <a:t>Remote Access VPNs:</a:t>
            </a:r>
          </a:p>
          <a:p>
            <a:pPr lvl="1"/>
            <a:r>
              <a:rPr lang="en-US" dirty="0" smtClean="0"/>
              <a:t>Which securely connect remote users, such as mobile users and telecommuters, to the enterprise. </a:t>
            </a:r>
            <a:endParaRPr lang="en-US" dirty="0"/>
          </a:p>
        </p:txBody>
      </p:sp>
      <p:sp>
        <p:nvSpPr>
          <p:cNvPr id="32770" name="Rectangle 2"/>
          <p:cNvSpPr>
            <a:spLocks noGrp="1" noChangeArrowheads="1"/>
          </p:cNvSpPr>
          <p:nvPr>
            <p:ph type="title"/>
          </p:nvPr>
        </p:nvSpPr>
        <p:spPr/>
        <p:txBody>
          <a:bodyPr/>
          <a:lstStyle/>
          <a:p>
            <a:r>
              <a:rPr lang="en-US" smtClean="0"/>
              <a:t>Two Types of VPNs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Site-to-Site VPNs</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2838" y="887141"/>
            <a:ext cx="8059986" cy="53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Site-to-Site VPNs</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6025"/>
            <a:ext cx="82296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Remote Access VPNs </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3854" y="877470"/>
            <a:ext cx="8114330" cy="53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Remote Access VPNs </a:t>
            </a:r>
          </a:p>
        </p:txBody>
      </p:sp>
      <p:pic>
        <p:nvPicPr>
          <p:cNvPr id="3686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1981200"/>
            <a:ext cx="4876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rPr>
              <a:t>Remote Access VPNs </a:t>
            </a:r>
          </a:p>
        </p:txBody>
      </p:sp>
      <p:pic>
        <p:nvPicPr>
          <p:cNvPr id="4" name="Picture 2" descr="ssl-ios-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2" y="1546660"/>
            <a:ext cx="5915025" cy="3333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4066" y="4114732"/>
            <a:ext cx="3701978" cy="224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4" name="Rectangle 34"/>
          <p:cNvSpPr>
            <a:spLocks noGrp="1" noChangeArrowheads="1"/>
          </p:cNvSpPr>
          <p:nvPr>
            <p:ph type="title"/>
          </p:nvPr>
        </p:nvSpPr>
        <p:spPr/>
        <p:txBody>
          <a:bodyPr/>
          <a:lstStyle/>
          <a:p>
            <a:pPr eaLnBrk="1" hangingPunct="1"/>
            <a:r>
              <a:rPr lang="en-US">
                <a:latin typeface="Arial" charset="0"/>
              </a:rPr>
              <a:t>Cisco VPN Product Line </a:t>
            </a:r>
          </a:p>
        </p:txBody>
      </p:sp>
      <p:sp>
        <p:nvSpPr>
          <p:cNvPr id="1890309" name="Rectangle 5"/>
          <p:cNvSpPr>
            <a:spLocks noChangeArrowheads="1"/>
          </p:cNvSpPr>
          <p:nvPr/>
        </p:nvSpPr>
        <p:spPr bwMode="auto">
          <a:xfrm>
            <a:off x="6454414" y="3425716"/>
            <a:ext cx="1665287"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b="0">
                <a:solidFill>
                  <a:srgbClr val="000000"/>
                </a:solidFill>
              </a:rPr>
              <a:t>Secondary role</a:t>
            </a:r>
          </a:p>
        </p:txBody>
      </p:sp>
      <p:sp>
        <p:nvSpPr>
          <p:cNvPr id="1890310" name="Rectangle 6"/>
          <p:cNvSpPr>
            <a:spLocks noChangeArrowheads="1"/>
          </p:cNvSpPr>
          <p:nvPr/>
        </p:nvSpPr>
        <p:spPr bwMode="auto">
          <a:xfrm>
            <a:off x="4577989" y="3425716"/>
            <a:ext cx="1876425"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chemeClr val="accent1"/>
                </a:solidFill>
              </a:rPr>
              <a:t>Primary role</a:t>
            </a:r>
          </a:p>
        </p:txBody>
      </p:sp>
      <p:sp>
        <p:nvSpPr>
          <p:cNvPr id="1890311" name="Rectangle 7"/>
          <p:cNvSpPr>
            <a:spLocks noChangeArrowheads="1"/>
          </p:cNvSpPr>
          <p:nvPr/>
        </p:nvSpPr>
        <p:spPr bwMode="auto">
          <a:xfrm>
            <a:off x="960076" y="3425716"/>
            <a:ext cx="3617913"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rgbClr val="000000"/>
                </a:solidFill>
              </a:rPr>
              <a:t>Home Routers (Linksys, D-Link, …)</a:t>
            </a:r>
          </a:p>
        </p:txBody>
      </p:sp>
      <p:sp>
        <p:nvSpPr>
          <p:cNvPr id="1890312" name="Rectangle 8"/>
          <p:cNvSpPr>
            <a:spLocks noChangeArrowheads="1"/>
          </p:cNvSpPr>
          <p:nvPr/>
        </p:nvSpPr>
        <p:spPr bwMode="auto">
          <a:xfrm>
            <a:off x="6454414" y="2885966"/>
            <a:ext cx="1665287"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b="0">
                <a:solidFill>
                  <a:srgbClr val="000000"/>
                </a:solidFill>
              </a:rPr>
              <a:t>Secondary role</a:t>
            </a:r>
          </a:p>
        </p:txBody>
      </p:sp>
      <p:sp>
        <p:nvSpPr>
          <p:cNvPr id="1890313" name="Rectangle 9"/>
          <p:cNvSpPr>
            <a:spLocks noChangeArrowheads="1"/>
          </p:cNvSpPr>
          <p:nvPr/>
        </p:nvSpPr>
        <p:spPr bwMode="auto">
          <a:xfrm>
            <a:off x="4577989" y="2885966"/>
            <a:ext cx="1876425"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chemeClr val="accent1"/>
                </a:solidFill>
              </a:rPr>
              <a:t>Primary role</a:t>
            </a:r>
          </a:p>
        </p:txBody>
      </p:sp>
      <p:sp>
        <p:nvSpPr>
          <p:cNvPr id="1890314" name="Rectangle 10"/>
          <p:cNvSpPr>
            <a:spLocks noChangeArrowheads="1"/>
          </p:cNvSpPr>
          <p:nvPr/>
        </p:nvSpPr>
        <p:spPr bwMode="auto">
          <a:xfrm>
            <a:off x="960076" y="2885966"/>
            <a:ext cx="3617913"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rgbClr val="000000"/>
                </a:solidFill>
              </a:rPr>
              <a:t>Cisco VPN 3000 Series Concentrators</a:t>
            </a:r>
          </a:p>
        </p:txBody>
      </p:sp>
      <p:sp>
        <p:nvSpPr>
          <p:cNvPr id="1890315" name="Rectangle 11"/>
          <p:cNvSpPr>
            <a:spLocks noChangeArrowheads="1"/>
          </p:cNvSpPr>
          <p:nvPr/>
        </p:nvSpPr>
        <p:spPr bwMode="auto">
          <a:xfrm>
            <a:off x="6454414" y="2346216"/>
            <a:ext cx="1665287"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b="0">
                <a:solidFill>
                  <a:srgbClr val="000000"/>
                </a:solidFill>
              </a:rPr>
              <a:t>Secondary role</a:t>
            </a:r>
          </a:p>
        </p:txBody>
      </p:sp>
      <p:sp>
        <p:nvSpPr>
          <p:cNvPr id="1890316" name="Rectangle 12"/>
          <p:cNvSpPr>
            <a:spLocks noChangeArrowheads="1"/>
          </p:cNvSpPr>
          <p:nvPr/>
        </p:nvSpPr>
        <p:spPr bwMode="auto">
          <a:xfrm>
            <a:off x="4577989" y="2346216"/>
            <a:ext cx="1876425"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chemeClr val="accent1"/>
                </a:solidFill>
              </a:rPr>
              <a:t>Primary role</a:t>
            </a:r>
          </a:p>
        </p:txBody>
      </p:sp>
      <p:sp>
        <p:nvSpPr>
          <p:cNvPr id="1890317" name="Rectangle 13"/>
          <p:cNvSpPr>
            <a:spLocks noChangeArrowheads="1"/>
          </p:cNvSpPr>
          <p:nvPr/>
        </p:nvSpPr>
        <p:spPr bwMode="auto">
          <a:xfrm>
            <a:off x="960076" y="2346216"/>
            <a:ext cx="3617913"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rgbClr val="000000"/>
                </a:solidFill>
              </a:rPr>
              <a:t>Cisco ASA 5500 Adaptive Security Appliances</a:t>
            </a:r>
          </a:p>
        </p:txBody>
      </p:sp>
      <p:sp>
        <p:nvSpPr>
          <p:cNvPr id="1890318" name="Rectangle 14"/>
          <p:cNvSpPr>
            <a:spLocks noChangeArrowheads="1"/>
          </p:cNvSpPr>
          <p:nvPr/>
        </p:nvSpPr>
        <p:spPr bwMode="auto">
          <a:xfrm>
            <a:off x="4577989" y="1806466"/>
            <a:ext cx="1876425"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b="0" dirty="0">
                <a:solidFill>
                  <a:srgbClr val="000000"/>
                </a:solidFill>
              </a:rPr>
              <a:t>Secondary role</a:t>
            </a:r>
          </a:p>
        </p:txBody>
      </p:sp>
      <p:sp>
        <p:nvSpPr>
          <p:cNvPr id="1890319" name="Rectangle 15"/>
          <p:cNvSpPr>
            <a:spLocks noChangeArrowheads="1"/>
          </p:cNvSpPr>
          <p:nvPr/>
        </p:nvSpPr>
        <p:spPr bwMode="auto">
          <a:xfrm>
            <a:off x="4577989" y="1266716"/>
            <a:ext cx="1876425"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b="0">
                <a:solidFill>
                  <a:srgbClr val="000000"/>
                </a:solidFill>
              </a:rPr>
              <a:t>Secondary role</a:t>
            </a:r>
          </a:p>
        </p:txBody>
      </p:sp>
      <p:sp>
        <p:nvSpPr>
          <p:cNvPr id="38926" name="Rectangle 16"/>
          <p:cNvSpPr>
            <a:spLocks noChangeArrowheads="1"/>
          </p:cNvSpPr>
          <p:nvPr/>
        </p:nvSpPr>
        <p:spPr bwMode="auto">
          <a:xfrm>
            <a:off x="4577989" y="841266"/>
            <a:ext cx="1876425" cy="425450"/>
          </a:xfrm>
          <a:prstGeom prst="rect">
            <a:avLst/>
          </a:prstGeom>
          <a:solidFill>
            <a:srgbClr val="C0C0C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Remote-Access VPN</a:t>
            </a:r>
          </a:p>
        </p:txBody>
      </p:sp>
      <p:sp>
        <p:nvSpPr>
          <p:cNvPr id="1890321" name="Rectangle 17"/>
          <p:cNvSpPr>
            <a:spLocks noChangeArrowheads="1"/>
          </p:cNvSpPr>
          <p:nvPr/>
        </p:nvSpPr>
        <p:spPr bwMode="auto">
          <a:xfrm>
            <a:off x="6454414" y="1266716"/>
            <a:ext cx="1665287"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dirty="0">
                <a:solidFill>
                  <a:schemeClr val="accent1"/>
                </a:solidFill>
              </a:rPr>
              <a:t>Primary role</a:t>
            </a:r>
          </a:p>
        </p:txBody>
      </p:sp>
      <p:sp>
        <p:nvSpPr>
          <p:cNvPr id="1890322" name="Rectangle 18"/>
          <p:cNvSpPr>
            <a:spLocks noChangeArrowheads="1"/>
          </p:cNvSpPr>
          <p:nvPr/>
        </p:nvSpPr>
        <p:spPr bwMode="auto">
          <a:xfrm>
            <a:off x="960076" y="1266716"/>
            <a:ext cx="3617913"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rgbClr val="000000"/>
                </a:solidFill>
              </a:rPr>
              <a:t>Cisco VPN-Enabled Router</a:t>
            </a:r>
          </a:p>
        </p:txBody>
      </p:sp>
      <p:sp>
        <p:nvSpPr>
          <p:cNvPr id="1890323" name="Rectangle 19"/>
          <p:cNvSpPr>
            <a:spLocks noChangeArrowheads="1"/>
          </p:cNvSpPr>
          <p:nvPr/>
        </p:nvSpPr>
        <p:spPr bwMode="auto">
          <a:xfrm>
            <a:off x="6454414" y="1806466"/>
            <a:ext cx="1665287"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a:solidFill>
                  <a:schemeClr val="accent1"/>
                </a:solidFill>
              </a:rPr>
              <a:t>Primary role</a:t>
            </a:r>
          </a:p>
        </p:txBody>
      </p:sp>
      <p:sp>
        <p:nvSpPr>
          <p:cNvPr id="1890324" name="Rectangle 20"/>
          <p:cNvSpPr>
            <a:spLocks noChangeArrowheads="1"/>
          </p:cNvSpPr>
          <p:nvPr/>
        </p:nvSpPr>
        <p:spPr bwMode="auto">
          <a:xfrm>
            <a:off x="960076" y="1806466"/>
            <a:ext cx="3617913" cy="5397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200" dirty="0">
                <a:solidFill>
                  <a:srgbClr val="000000"/>
                </a:solidFill>
              </a:rPr>
              <a:t>Cisco PIX 500 Series Security </a:t>
            </a:r>
            <a:r>
              <a:rPr lang="en-US" sz="1200" dirty="0" smtClean="0">
                <a:solidFill>
                  <a:srgbClr val="000000"/>
                </a:solidFill>
              </a:rPr>
              <a:t>Appliances (Legacy)</a:t>
            </a:r>
            <a:endParaRPr lang="en-US" sz="1200" dirty="0">
              <a:solidFill>
                <a:srgbClr val="000000"/>
              </a:solidFill>
            </a:endParaRPr>
          </a:p>
        </p:txBody>
      </p:sp>
      <p:sp>
        <p:nvSpPr>
          <p:cNvPr id="38931" name="Rectangle 21"/>
          <p:cNvSpPr>
            <a:spLocks noChangeArrowheads="1"/>
          </p:cNvSpPr>
          <p:nvPr/>
        </p:nvSpPr>
        <p:spPr bwMode="auto">
          <a:xfrm>
            <a:off x="6454414" y="841266"/>
            <a:ext cx="1665287" cy="425450"/>
          </a:xfrm>
          <a:prstGeom prst="rect">
            <a:avLst/>
          </a:prstGeom>
          <a:solidFill>
            <a:srgbClr val="C0C0C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Site-to-Site VPN</a:t>
            </a:r>
          </a:p>
        </p:txBody>
      </p:sp>
      <p:sp>
        <p:nvSpPr>
          <p:cNvPr id="38932" name="Rectangle 22"/>
          <p:cNvSpPr>
            <a:spLocks noChangeArrowheads="1"/>
          </p:cNvSpPr>
          <p:nvPr/>
        </p:nvSpPr>
        <p:spPr bwMode="auto">
          <a:xfrm>
            <a:off x="960076" y="841266"/>
            <a:ext cx="3617913" cy="425450"/>
          </a:xfrm>
          <a:prstGeom prst="rect">
            <a:avLst/>
          </a:prstGeom>
          <a:solidFill>
            <a:srgbClr val="C0C0C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73152" tIns="36576" rIns="73152" bIns="36576" anchor="ctr"/>
          <a:lstStyle/>
          <a:p>
            <a:pPr algn="ctr" defTabSz="814388">
              <a:lnSpc>
                <a:spcPct val="95000"/>
              </a:lnSpc>
              <a:spcBef>
                <a:spcPct val="50000"/>
              </a:spcBef>
              <a:buClr>
                <a:schemeClr val="tx2"/>
              </a:buClr>
              <a:buSzPct val="100000"/>
              <a:buFont typeface="Wingdings" charset="0"/>
              <a:buNone/>
            </a:pPr>
            <a:r>
              <a:rPr lang="en-US" sz="1400">
                <a:solidFill>
                  <a:srgbClr val="000000"/>
                </a:solidFill>
              </a:rPr>
              <a:t>Product Choice</a:t>
            </a:r>
          </a:p>
        </p:txBody>
      </p:sp>
      <p:sp>
        <p:nvSpPr>
          <p:cNvPr id="38933" name="Line 23"/>
          <p:cNvSpPr>
            <a:spLocks noChangeShapeType="1"/>
          </p:cNvSpPr>
          <p:nvPr/>
        </p:nvSpPr>
        <p:spPr bwMode="auto">
          <a:xfrm>
            <a:off x="960076" y="841266"/>
            <a:ext cx="71596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34" name="Line 24"/>
          <p:cNvSpPr>
            <a:spLocks noChangeShapeType="1"/>
          </p:cNvSpPr>
          <p:nvPr/>
        </p:nvSpPr>
        <p:spPr bwMode="auto">
          <a:xfrm>
            <a:off x="960076" y="1266716"/>
            <a:ext cx="7159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35" name="Line 25"/>
          <p:cNvSpPr>
            <a:spLocks noChangeShapeType="1"/>
          </p:cNvSpPr>
          <p:nvPr/>
        </p:nvSpPr>
        <p:spPr bwMode="auto">
          <a:xfrm>
            <a:off x="4617676" y="841266"/>
            <a:ext cx="0" cy="3124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36" name="Line 26"/>
          <p:cNvSpPr>
            <a:spLocks noChangeShapeType="1"/>
          </p:cNvSpPr>
          <p:nvPr/>
        </p:nvSpPr>
        <p:spPr bwMode="auto">
          <a:xfrm>
            <a:off x="960076" y="1806466"/>
            <a:ext cx="7159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37" name="Line 27"/>
          <p:cNvSpPr>
            <a:spLocks noChangeShapeType="1"/>
          </p:cNvSpPr>
          <p:nvPr/>
        </p:nvSpPr>
        <p:spPr bwMode="auto">
          <a:xfrm>
            <a:off x="6454414" y="841266"/>
            <a:ext cx="0" cy="3124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38" name="Line 28"/>
          <p:cNvSpPr>
            <a:spLocks noChangeShapeType="1"/>
          </p:cNvSpPr>
          <p:nvPr/>
        </p:nvSpPr>
        <p:spPr bwMode="auto">
          <a:xfrm>
            <a:off x="960076" y="2346216"/>
            <a:ext cx="7159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spAutoFit/>
          </a:bodyPr>
          <a:lstStyle/>
          <a:p>
            <a:endParaRPr lang="en-US">
              <a:solidFill>
                <a:srgbClr val="000000"/>
              </a:solidFill>
            </a:endParaRPr>
          </a:p>
        </p:txBody>
      </p:sp>
      <p:sp>
        <p:nvSpPr>
          <p:cNvPr id="38939" name="Line 29"/>
          <p:cNvSpPr>
            <a:spLocks noChangeShapeType="1"/>
          </p:cNvSpPr>
          <p:nvPr/>
        </p:nvSpPr>
        <p:spPr bwMode="auto">
          <a:xfrm>
            <a:off x="960076" y="841266"/>
            <a:ext cx="0" cy="31242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40" name="Line 30"/>
          <p:cNvSpPr>
            <a:spLocks noChangeShapeType="1"/>
          </p:cNvSpPr>
          <p:nvPr/>
        </p:nvSpPr>
        <p:spPr bwMode="auto">
          <a:xfrm>
            <a:off x="8119701" y="841266"/>
            <a:ext cx="0" cy="31242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41" name="Line 31"/>
          <p:cNvSpPr>
            <a:spLocks noChangeShapeType="1"/>
          </p:cNvSpPr>
          <p:nvPr/>
        </p:nvSpPr>
        <p:spPr bwMode="auto">
          <a:xfrm>
            <a:off x="960076" y="3965466"/>
            <a:ext cx="71596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solidFill>
                <a:srgbClr val="000000"/>
              </a:solidFill>
            </a:endParaRPr>
          </a:p>
        </p:txBody>
      </p:sp>
      <p:sp>
        <p:nvSpPr>
          <p:cNvPr id="38942" name="Line 32"/>
          <p:cNvSpPr>
            <a:spLocks noChangeShapeType="1"/>
          </p:cNvSpPr>
          <p:nvPr/>
        </p:nvSpPr>
        <p:spPr bwMode="auto">
          <a:xfrm>
            <a:off x="960076" y="2885966"/>
            <a:ext cx="7159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8943" name="Line 33"/>
          <p:cNvSpPr>
            <a:spLocks noChangeShapeType="1"/>
          </p:cNvSpPr>
          <p:nvPr/>
        </p:nvSpPr>
        <p:spPr bwMode="auto">
          <a:xfrm>
            <a:off x="960076" y="3425716"/>
            <a:ext cx="7159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0322"/>
                                        </p:tgtEl>
                                        <p:attrNameLst>
                                          <p:attrName>style.visibility</p:attrName>
                                        </p:attrNameLst>
                                      </p:cBhvr>
                                      <p:to>
                                        <p:strVal val="visible"/>
                                      </p:to>
                                    </p:set>
                                    <p:animEffect transition="in" filter="fade">
                                      <p:cBhvr>
                                        <p:cTn id="7" dur="500"/>
                                        <p:tgtEl>
                                          <p:spTgt spid="1890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90321"/>
                                        </p:tgtEl>
                                        <p:attrNameLst>
                                          <p:attrName>style.visibility</p:attrName>
                                        </p:attrNameLst>
                                      </p:cBhvr>
                                      <p:to>
                                        <p:strVal val="visible"/>
                                      </p:to>
                                    </p:set>
                                    <p:animEffect transition="in" filter="fade">
                                      <p:cBhvr>
                                        <p:cTn id="12" dur="500"/>
                                        <p:tgtEl>
                                          <p:spTgt spid="18903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90319"/>
                                        </p:tgtEl>
                                        <p:attrNameLst>
                                          <p:attrName>style.visibility</p:attrName>
                                        </p:attrNameLst>
                                      </p:cBhvr>
                                      <p:to>
                                        <p:strVal val="visible"/>
                                      </p:to>
                                    </p:set>
                                    <p:animEffect transition="in" filter="fade">
                                      <p:cBhvr>
                                        <p:cTn id="17" dur="500"/>
                                        <p:tgtEl>
                                          <p:spTgt spid="1890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90324"/>
                                        </p:tgtEl>
                                        <p:attrNameLst>
                                          <p:attrName>style.visibility</p:attrName>
                                        </p:attrNameLst>
                                      </p:cBhvr>
                                      <p:to>
                                        <p:strVal val="visible"/>
                                      </p:to>
                                    </p:set>
                                    <p:animEffect transition="in" filter="fade">
                                      <p:cBhvr>
                                        <p:cTn id="22" dur="500"/>
                                        <p:tgtEl>
                                          <p:spTgt spid="1890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90323"/>
                                        </p:tgtEl>
                                        <p:attrNameLst>
                                          <p:attrName>style.visibility</p:attrName>
                                        </p:attrNameLst>
                                      </p:cBhvr>
                                      <p:to>
                                        <p:strVal val="visible"/>
                                      </p:to>
                                    </p:set>
                                    <p:animEffect transition="in" filter="fade">
                                      <p:cBhvr>
                                        <p:cTn id="27" dur="500"/>
                                        <p:tgtEl>
                                          <p:spTgt spid="18903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90318"/>
                                        </p:tgtEl>
                                        <p:attrNameLst>
                                          <p:attrName>style.visibility</p:attrName>
                                        </p:attrNameLst>
                                      </p:cBhvr>
                                      <p:to>
                                        <p:strVal val="visible"/>
                                      </p:to>
                                    </p:set>
                                    <p:animEffect transition="in" filter="fade">
                                      <p:cBhvr>
                                        <p:cTn id="32" dur="500"/>
                                        <p:tgtEl>
                                          <p:spTgt spid="18903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90317"/>
                                        </p:tgtEl>
                                        <p:attrNameLst>
                                          <p:attrName>style.visibility</p:attrName>
                                        </p:attrNameLst>
                                      </p:cBhvr>
                                      <p:to>
                                        <p:strVal val="visible"/>
                                      </p:to>
                                    </p:set>
                                    <p:animEffect transition="in" filter="fade">
                                      <p:cBhvr>
                                        <p:cTn id="37" dur="500"/>
                                        <p:tgtEl>
                                          <p:spTgt spid="18903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90316"/>
                                        </p:tgtEl>
                                        <p:attrNameLst>
                                          <p:attrName>style.visibility</p:attrName>
                                        </p:attrNameLst>
                                      </p:cBhvr>
                                      <p:to>
                                        <p:strVal val="visible"/>
                                      </p:to>
                                    </p:set>
                                    <p:animEffect transition="in" filter="fade">
                                      <p:cBhvr>
                                        <p:cTn id="42" dur="500"/>
                                        <p:tgtEl>
                                          <p:spTgt spid="18903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90315"/>
                                        </p:tgtEl>
                                        <p:attrNameLst>
                                          <p:attrName>style.visibility</p:attrName>
                                        </p:attrNameLst>
                                      </p:cBhvr>
                                      <p:to>
                                        <p:strVal val="visible"/>
                                      </p:to>
                                    </p:set>
                                    <p:animEffect transition="in" filter="fade">
                                      <p:cBhvr>
                                        <p:cTn id="47" dur="500"/>
                                        <p:tgtEl>
                                          <p:spTgt spid="18903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90314"/>
                                        </p:tgtEl>
                                        <p:attrNameLst>
                                          <p:attrName>style.visibility</p:attrName>
                                        </p:attrNameLst>
                                      </p:cBhvr>
                                      <p:to>
                                        <p:strVal val="visible"/>
                                      </p:to>
                                    </p:set>
                                    <p:animEffect transition="in" filter="fade">
                                      <p:cBhvr>
                                        <p:cTn id="52" dur="500"/>
                                        <p:tgtEl>
                                          <p:spTgt spid="18903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90313"/>
                                        </p:tgtEl>
                                        <p:attrNameLst>
                                          <p:attrName>style.visibility</p:attrName>
                                        </p:attrNameLst>
                                      </p:cBhvr>
                                      <p:to>
                                        <p:strVal val="visible"/>
                                      </p:to>
                                    </p:set>
                                    <p:animEffect transition="in" filter="fade">
                                      <p:cBhvr>
                                        <p:cTn id="57" dur="500"/>
                                        <p:tgtEl>
                                          <p:spTgt spid="18903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90312"/>
                                        </p:tgtEl>
                                        <p:attrNameLst>
                                          <p:attrName>style.visibility</p:attrName>
                                        </p:attrNameLst>
                                      </p:cBhvr>
                                      <p:to>
                                        <p:strVal val="visible"/>
                                      </p:to>
                                    </p:set>
                                    <p:animEffect transition="in" filter="fade">
                                      <p:cBhvr>
                                        <p:cTn id="62" dur="500"/>
                                        <p:tgtEl>
                                          <p:spTgt spid="18903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90311"/>
                                        </p:tgtEl>
                                        <p:attrNameLst>
                                          <p:attrName>style.visibility</p:attrName>
                                        </p:attrNameLst>
                                      </p:cBhvr>
                                      <p:to>
                                        <p:strVal val="visible"/>
                                      </p:to>
                                    </p:set>
                                    <p:animEffect transition="in" filter="fade">
                                      <p:cBhvr>
                                        <p:cTn id="67" dur="500"/>
                                        <p:tgtEl>
                                          <p:spTgt spid="18903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90310"/>
                                        </p:tgtEl>
                                        <p:attrNameLst>
                                          <p:attrName>style.visibility</p:attrName>
                                        </p:attrNameLst>
                                      </p:cBhvr>
                                      <p:to>
                                        <p:strVal val="visible"/>
                                      </p:to>
                                    </p:set>
                                    <p:animEffect transition="in" filter="fade">
                                      <p:cBhvr>
                                        <p:cTn id="72" dur="500"/>
                                        <p:tgtEl>
                                          <p:spTgt spid="189031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90309"/>
                                        </p:tgtEl>
                                        <p:attrNameLst>
                                          <p:attrName>style.visibility</p:attrName>
                                        </p:attrNameLst>
                                      </p:cBhvr>
                                      <p:to>
                                        <p:strVal val="visible"/>
                                      </p:to>
                                    </p:set>
                                    <p:animEffect transition="in" filter="fade">
                                      <p:cBhvr>
                                        <p:cTn id="77" dur="500"/>
                                        <p:tgtEl>
                                          <p:spTgt spid="1890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0309" grpId="0" animBg="1"/>
      <p:bldP spid="1890310" grpId="0" animBg="1"/>
      <p:bldP spid="1890311" grpId="0" animBg="1"/>
      <p:bldP spid="1890312" grpId="0" animBg="1"/>
      <p:bldP spid="1890313" grpId="0" animBg="1"/>
      <p:bldP spid="1890314" grpId="0" animBg="1"/>
      <p:bldP spid="1890315" grpId="0" animBg="1"/>
      <p:bldP spid="1890316" grpId="0" animBg="1"/>
      <p:bldP spid="1890317" grpId="0" animBg="1"/>
      <p:bldP spid="1890318" grpId="0" animBg="1"/>
      <p:bldP spid="1890319" grpId="0" animBg="1"/>
      <p:bldP spid="1890321" grpId="0" animBg="1"/>
      <p:bldP spid="1890322" grpId="0" animBg="1"/>
      <p:bldP spid="1890323" grpId="0" animBg="1"/>
      <p:bldP spid="189032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6531" name="Rectangle 3"/>
          <p:cNvSpPr>
            <a:spLocks noGrp="1" noChangeArrowheads="1"/>
          </p:cNvSpPr>
          <p:nvPr>
            <p:ph type="body" sz="quarter" idx="10"/>
          </p:nvPr>
        </p:nvSpPr>
        <p:spPr/>
        <p:txBody>
          <a:bodyPr/>
          <a:lstStyle/>
          <a:p>
            <a:r>
              <a:rPr lang="en-US" dirty="0">
                <a:latin typeface="Arial" charset="0"/>
              </a:rPr>
              <a:t>A system to accomplish the encryption/decryption, user authentication, hashing, and key-exchange processes. </a:t>
            </a:r>
          </a:p>
          <a:p>
            <a:r>
              <a:rPr lang="en-US" dirty="0" smtClean="0">
                <a:latin typeface="Arial" charset="0"/>
              </a:rPr>
              <a:t>A </a:t>
            </a:r>
            <a:r>
              <a:rPr lang="en-US" dirty="0">
                <a:latin typeface="Arial" charset="0"/>
              </a:rPr>
              <a:t>cryptosystem may use one of several different methods, depending on the policy intended for various user traffic situations. </a:t>
            </a:r>
          </a:p>
          <a:p>
            <a:pPr lvl="1"/>
            <a:endParaRPr lang="en-US" dirty="0">
              <a:latin typeface="Arial" charset="0"/>
            </a:endParaRPr>
          </a:p>
        </p:txBody>
      </p:sp>
      <p:sp>
        <p:nvSpPr>
          <p:cNvPr id="12290" name="Rectangle 2"/>
          <p:cNvSpPr>
            <a:spLocks noGrp="1" noChangeArrowheads="1"/>
          </p:cNvSpPr>
          <p:nvPr>
            <p:ph type="title"/>
          </p:nvPr>
        </p:nvSpPr>
        <p:spPr/>
        <p:txBody>
          <a:bodyPr/>
          <a:lstStyle/>
          <a:p>
            <a:pPr eaLnBrk="1" hangingPunct="1"/>
            <a:r>
              <a:rPr lang="en-US">
                <a:latin typeface="Arial" charset="0"/>
              </a:rPr>
              <a:t>Cryptosystem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4" name="Rectangle 4"/>
          <p:cNvSpPr>
            <a:spLocks noGrp="1" noChangeArrowheads="1"/>
          </p:cNvSpPr>
          <p:nvPr>
            <p:ph type="ctrTitle"/>
          </p:nvPr>
        </p:nvSpPr>
        <p:spPr/>
        <p:txBody>
          <a:bodyPr/>
          <a:lstStyle/>
          <a:p>
            <a:r>
              <a:rPr lang="en-US" smtClean="0"/>
              <a:t>GRE</a:t>
            </a:r>
            <a:br>
              <a:rPr lang="en-US" smtClean="0"/>
            </a:br>
            <a:r>
              <a:rPr lang="en-US" smtClean="0"/>
              <a:t>Tunnel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3"/>
          <p:cNvSpPr>
            <a:spLocks noGrp="1" noChangeArrowheads="1"/>
          </p:cNvSpPr>
          <p:nvPr>
            <p:ph type="body" sz="quarter" idx="10"/>
          </p:nvPr>
        </p:nvSpPr>
        <p:spPr/>
        <p:txBody>
          <a:bodyPr/>
          <a:lstStyle/>
          <a:p>
            <a:r>
              <a:rPr lang="en-US" dirty="0" smtClean="0"/>
              <a:t>There are 2 popular site-to-site tunneling protocols: </a:t>
            </a:r>
          </a:p>
          <a:p>
            <a:pPr lvl="1"/>
            <a:r>
              <a:rPr lang="en-US" dirty="0" smtClean="0"/>
              <a:t>Cisco Generic Routing Encapsulation (GRE) </a:t>
            </a:r>
          </a:p>
          <a:p>
            <a:pPr lvl="1"/>
            <a:r>
              <a:rPr lang="en-US" dirty="0" smtClean="0"/>
              <a:t>IP Security Protocol (IPsec)</a:t>
            </a:r>
          </a:p>
          <a:p>
            <a:r>
              <a:rPr lang="en-US" dirty="0"/>
              <a:t>When should you use GRE </a:t>
            </a:r>
            <a:r>
              <a:rPr lang="en-US" u="sng" dirty="0"/>
              <a:t>and / or</a:t>
            </a:r>
            <a:r>
              <a:rPr lang="en-US" dirty="0"/>
              <a:t> IPsec</a:t>
            </a:r>
            <a:r>
              <a:rPr lang="en-US" dirty="0" smtClean="0"/>
              <a:t>?</a:t>
            </a:r>
          </a:p>
          <a:p>
            <a:endParaRPr lang="en-US" dirty="0" smtClean="0"/>
          </a:p>
        </p:txBody>
      </p:sp>
      <p:sp>
        <p:nvSpPr>
          <p:cNvPr id="40962" name="Rectangle 2"/>
          <p:cNvSpPr>
            <a:spLocks noGrp="1" noChangeArrowheads="1"/>
          </p:cNvSpPr>
          <p:nvPr>
            <p:ph type="title"/>
          </p:nvPr>
        </p:nvSpPr>
        <p:spPr/>
        <p:txBody>
          <a:bodyPr/>
          <a:lstStyle/>
          <a:p>
            <a:r>
              <a:rPr lang="en-US" smtClean="0"/>
              <a:t>Layer 3 Tunneling</a:t>
            </a:r>
            <a:endParaRPr lang="en-US"/>
          </a:p>
        </p:txBody>
      </p:sp>
      <p:sp>
        <p:nvSpPr>
          <p:cNvPr id="1681414" name="AutoShape 6"/>
          <p:cNvSpPr>
            <a:spLocks noChangeArrowheads="1"/>
          </p:cNvSpPr>
          <p:nvPr/>
        </p:nvSpPr>
        <p:spPr bwMode="auto">
          <a:xfrm>
            <a:off x="511728" y="2945605"/>
            <a:ext cx="1621872" cy="765175"/>
          </a:xfrm>
          <a:prstGeom prst="flowChartProcess">
            <a:avLst/>
          </a:prstGeom>
          <a:solidFill>
            <a:schemeClr val="tx1">
              <a:lumMod val="20000"/>
              <a:lumOff val="80000"/>
            </a:schemeClr>
          </a:solidFill>
          <a:ln w="38100">
            <a:solidFill>
              <a:schemeClr val="accent1">
                <a:lumMod val="50000"/>
              </a:schemeClr>
            </a:solidFill>
            <a:miter lim="800000"/>
            <a:headEnd type="none" w="sm" len="sm"/>
            <a:tailEnd type="none" w="sm" len="sm"/>
          </a:ln>
          <a:effectLst/>
        </p:spPr>
        <p:txBody>
          <a:bodyPr lIns="82124" tIns="41061" rIns="82124" bIns="41061" anchor="ctr"/>
          <a:lstStyle/>
          <a:p>
            <a:pPr algn="ctr">
              <a:spcBef>
                <a:spcPct val="50000"/>
              </a:spcBef>
              <a:defRPr/>
            </a:pPr>
            <a:r>
              <a:rPr lang="en-US" sz="1400" dirty="0">
                <a:solidFill>
                  <a:srgbClr val="000000"/>
                </a:solidFill>
                <a:ea typeface="+mn-ea"/>
              </a:rPr>
              <a:t>User Traffic</a:t>
            </a:r>
          </a:p>
        </p:txBody>
      </p:sp>
      <p:grpSp>
        <p:nvGrpSpPr>
          <p:cNvPr id="2" name="Group 7"/>
          <p:cNvGrpSpPr>
            <a:grpSpLocks/>
          </p:cNvGrpSpPr>
          <p:nvPr/>
        </p:nvGrpSpPr>
        <p:grpSpPr bwMode="auto">
          <a:xfrm>
            <a:off x="2133600" y="2597949"/>
            <a:ext cx="2057400" cy="1457325"/>
            <a:chOff x="1344" y="1147"/>
            <a:chExt cx="1296" cy="918"/>
          </a:xfrm>
          <a:solidFill>
            <a:schemeClr val="tx1">
              <a:lumMod val="20000"/>
              <a:lumOff val="80000"/>
            </a:schemeClr>
          </a:solidFill>
        </p:grpSpPr>
        <p:sp>
          <p:nvSpPr>
            <p:cNvPr id="1681416" name="AutoShape 8"/>
            <p:cNvSpPr>
              <a:spLocks noChangeArrowheads="1"/>
            </p:cNvSpPr>
            <p:nvPr/>
          </p:nvSpPr>
          <p:spPr bwMode="auto">
            <a:xfrm>
              <a:off x="1584" y="1147"/>
              <a:ext cx="1056" cy="918"/>
            </a:xfrm>
            <a:prstGeom prst="diamond">
              <a:avLst/>
            </a:prstGeom>
            <a:grpFill/>
            <a:ln w="38100">
              <a:solidFill>
                <a:schemeClr val="accent1">
                  <a:lumMod val="50000"/>
                </a:schemeClr>
              </a:solidFill>
              <a:miter lim="800000"/>
              <a:headEnd type="none" w="sm" len="sm"/>
              <a:tailEnd type="none" w="sm" len="sm"/>
            </a:ln>
            <a:effectLst/>
          </p:spPr>
          <p:txBody>
            <a:bodyPr lIns="82124" tIns="41061" rIns="82124" bIns="41061" anchor="ctr"/>
            <a:lstStyle/>
            <a:p>
              <a:pPr algn="ctr">
                <a:spcBef>
                  <a:spcPct val="50000"/>
                </a:spcBef>
                <a:defRPr/>
              </a:pPr>
              <a:r>
                <a:rPr lang="en-US" sz="1400">
                  <a:solidFill>
                    <a:srgbClr val="000000"/>
                  </a:solidFill>
                  <a:ea typeface="+mn-ea"/>
                </a:rPr>
                <a:t>IP Only?</a:t>
              </a:r>
            </a:p>
          </p:txBody>
        </p:sp>
        <p:cxnSp>
          <p:nvCxnSpPr>
            <p:cNvPr id="40982" name="AutoShape 9"/>
            <p:cNvCxnSpPr>
              <a:cxnSpLocks noChangeShapeType="1"/>
              <a:stCxn id="1681414" idx="3"/>
              <a:endCxn id="1681416" idx="1"/>
            </p:cNvCxnSpPr>
            <p:nvPr/>
          </p:nvCxnSpPr>
          <p:spPr bwMode="auto">
            <a:xfrm flipV="1">
              <a:off x="1344" y="1606"/>
              <a:ext cx="240" cy="1"/>
            </a:xfrm>
            <a:prstGeom prst="straightConnector1">
              <a:avLst/>
            </a:prstGeom>
            <a:grpFill/>
            <a:ln w="57150">
              <a:solidFill>
                <a:schemeClr val="accent1">
                  <a:lumMod val="50000"/>
                </a:schemeClr>
              </a:solidFill>
              <a:round/>
              <a:headEnd type="none" w="sm" len="sm"/>
              <a:tailEnd type="triangle" w="sm" len="sm"/>
            </a:ln>
            <a:extLst/>
          </p:spPr>
        </p:cxnSp>
      </p:grpSp>
      <p:grpSp>
        <p:nvGrpSpPr>
          <p:cNvPr id="3" name="Group 10"/>
          <p:cNvGrpSpPr>
            <a:grpSpLocks/>
          </p:cNvGrpSpPr>
          <p:nvPr/>
        </p:nvGrpSpPr>
        <p:grpSpPr bwMode="auto">
          <a:xfrm>
            <a:off x="2681295" y="4055303"/>
            <a:ext cx="1330325" cy="1955821"/>
            <a:chOff x="1689" y="2077"/>
            <a:chExt cx="838" cy="1232"/>
          </a:xfrm>
          <a:solidFill>
            <a:schemeClr val="tx1">
              <a:lumMod val="20000"/>
              <a:lumOff val="80000"/>
            </a:schemeClr>
          </a:solidFill>
        </p:grpSpPr>
        <p:sp>
          <p:nvSpPr>
            <p:cNvPr id="1681419" name="AutoShape 11"/>
            <p:cNvSpPr>
              <a:spLocks noChangeArrowheads="1"/>
            </p:cNvSpPr>
            <p:nvPr/>
          </p:nvSpPr>
          <p:spPr bwMode="auto">
            <a:xfrm>
              <a:off x="1689" y="2618"/>
              <a:ext cx="838" cy="691"/>
            </a:xfrm>
            <a:prstGeom prst="flowChartProcess">
              <a:avLst/>
            </a:prstGeom>
            <a:grpFill/>
            <a:ln w="38100">
              <a:solidFill>
                <a:schemeClr val="accent1">
                  <a:lumMod val="50000"/>
                </a:schemeClr>
              </a:solidFill>
              <a:miter lim="800000"/>
              <a:headEnd type="none" w="sm" len="sm"/>
              <a:tailEnd type="none" w="sm" len="sm"/>
            </a:ln>
            <a:effectLst/>
          </p:spPr>
          <p:txBody>
            <a:bodyPr lIns="82124" tIns="41061" rIns="82124" bIns="41061" anchor="ctr"/>
            <a:lstStyle/>
            <a:p>
              <a:pPr algn="ctr">
                <a:spcBef>
                  <a:spcPct val="50000"/>
                </a:spcBef>
                <a:defRPr/>
              </a:pPr>
              <a:r>
                <a:rPr lang="en-US" sz="1400" dirty="0">
                  <a:solidFill>
                    <a:srgbClr val="000000"/>
                  </a:solidFill>
                  <a:ea typeface="+mn-ea"/>
                </a:rPr>
                <a:t>Use GRE Tunnel</a:t>
              </a:r>
            </a:p>
          </p:txBody>
        </p:sp>
        <p:cxnSp>
          <p:nvCxnSpPr>
            <p:cNvPr id="40980" name="AutoShape 12"/>
            <p:cNvCxnSpPr>
              <a:cxnSpLocks noChangeShapeType="1"/>
              <a:stCxn id="1681416" idx="2"/>
              <a:endCxn id="1681419" idx="0"/>
            </p:cNvCxnSpPr>
            <p:nvPr/>
          </p:nvCxnSpPr>
          <p:spPr bwMode="auto">
            <a:xfrm flipH="1">
              <a:off x="2108" y="2077"/>
              <a:ext cx="4" cy="541"/>
            </a:xfrm>
            <a:prstGeom prst="straightConnector1">
              <a:avLst/>
            </a:prstGeom>
            <a:grpFill/>
            <a:ln w="57150">
              <a:solidFill>
                <a:schemeClr val="accent1">
                  <a:lumMod val="50000"/>
                </a:schemeClr>
              </a:solidFill>
              <a:round/>
              <a:headEnd type="none" w="sm" len="sm"/>
              <a:tailEnd type="triangle" w="sm" len="sm"/>
            </a:ln>
            <a:extLst/>
          </p:spPr>
        </p:cxnSp>
      </p:grpSp>
      <p:sp>
        <p:nvSpPr>
          <p:cNvPr id="1681421" name="Text Box 13"/>
          <p:cNvSpPr txBox="1">
            <a:spLocks noChangeArrowheads="1"/>
          </p:cNvSpPr>
          <p:nvPr/>
        </p:nvSpPr>
        <p:spPr bwMode="auto">
          <a:xfrm>
            <a:off x="2590800" y="4183855"/>
            <a:ext cx="609600" cy="276823"/>
          </a:xfrm>
          <a:prstGeom prst="rect">
            <a:avLst/>
          </a:prstGeom>
          <a:noFill/>
          <a:ln w="9525">
            <a:noFill/>
            <a:miter lim="800000"/>
            <a:headEnd type="none" w="sm" len="sm"/>
            <a:tailEnd type="none" w="sm" len="sm"/>
          </a:ln>
          <a:effec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a:solidFill>
                  <a:srgbClr val="000000"/>
                </a:solidFill>
                <a:effectLst>
                  <a:outerShdw blurRad="38100" dist="38100" dir="2700000" algn="tl">
                    <a:srgbClr val="DDDDDD"/>
                  </a:outerShdw>
                </a:effectLst>
              </a:rPr>
              <a:t>No</a:t>
            </a:r>
          </a:p>
        </p:txBody>
      </p:sp>
      <p:sp>
        <p:nvSpPr>
          <p:cNvPr id="1681422" name="Text Box 14"/>
          <p:cNvSpPr txBox="1">
            <a:spLocks noChangeArrowheads="1"/>
          </p:cNvSpPr>
          <p:nvPr/>
        </p:nvSpPr>
        <p:spPr bwMode="auto">
          <a:xfrm>
            <a:off x="4038600" y="2932905"/>
            <a:ext cx="914400" cy="276823"/>
          </a:xfrm>
          <a:prstGeom prst="rect">
            <a:avLst/>
          </a:prstGeom>
          <a:noFill/>
          <a:ln w="9525">
            <a:noFill/>
            <a:miter lim="800000"/>
            <a:headEnd type="none" w="sm" len="sm"/>
            <a:tailEnd type="none" w="sm" len="sm"/>
          </a:ln>
          <a:effec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rgbClr val="000000"/>
                </a:solidFill>
                <a:effectLst>
                  <a:outerShdw blurRad="38100" dist="38100" dir="2700000" algn="tl">
                    <a:srgbClr val="DDDDDD"/>
                  </a:outerShdw>
                </a:effectLst>
              </a:rPr>
              <a:t>Yes</a:t>
            </a:r>
          </a:p>
        </p:txBody>
      </p:sp>
      <p:sp>
        <p:nvSpPr>
          <p:cNvPr id="1681423" name="Text Box 15"/>
          <p:cNvSpPr txBox="1">
            <a:spLocks noChangeArrowheads="1"/>
          </p:cNvSpPr>
          <p:nvPr/>
        </p:nvSpPr>
        <p:spPr bwMode="auto">
          <a:xfrm>
            <a:off x="4343400" y="5022055"/>
            <a:ext cx="609600" cy="276823"/>
          </a:xfrm>
          <a:prstGeom prst="rect">
            <a:avLst/>
          </a:prstGeom>
          <a:noFill/>
          <a:ln w="9525">
            <a:noFill/>
            <a:miter lim="800000"/>
            <a:headEnd type="none" w="sm" len="sm"/>
            <a:tailEnd type="none" w="sm" len="sm"/>
          </a:ln>
          <a:effec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a:solidFill>
                  <a:srgbClr val="000000"/>
                </a:solidFill>
                <a:effectLst>
                  <a:outerShdw blurRad="38100" dist="38100" dir="2700000" algn="tl">
                    <a:srgbClr val="DDDDDD"/>
                  </a:outerShdw>
                </a:effectLst>
              </a:rPr>
              <a:t>No</a:t>
            </a:r>
          </a:p>
        </p:txBody>
      </p:sp>
      <p:sp>
        <p:nvSpPr>
          <p:cNvPr id="1681424" name="Text Box 16"/>
          <p:cNvSpPr txBox="1">
            <a:spLocks noChangeArrowheads="1"/>
          </p:cNvSpPr>
          <p:nvPr/>
        </p:nvSpPr>
        <p:spPr bwMode="auto">
          <a:xfrm>
            <a:off x="6400800" y="5045868"/>
            <a:ext cx="914400" cy="276823"/>
          </a:xfrm>
          <a:prstGeom prst="rect">
            <a:avLst/>
          </a:prstGeom>
          <a:noFill/>
          <a:ln w="9525">
            <a:noFill/>
            <a:miter lim="800000"/>
            <a:headEnd type="none" w="sm" len="sm"/>
            <a:tailEnd type="none" w="sm" len="sm"/>
          </a:ln>
          <a:effec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a:solidFill>
                  <a:srgbClr val="000000"/>
                </a:solidFill>
                <a:effectLst>
                  <a:outerShdw blurRad="38100" dist="38100" dir="2700000" algn="tl">
                    <a:srgbClr val="DDDDDD"/>
                  </a:outerShdw>
                </a:effectLst>
              </a:rPr>
              <a:t>Yes</a:t>
            </a:r>
          </a:p>
        </p:txBody>
      </p:sp>
      <p:grpSp>
        <p:nvGrpSpPr>
          <p:cNvPr id="4" name="Group 17"/>
          <p:cNvGrpSpPr>
            <a:grpSpLocks/>
          </p:cNvGrpSpPr>
          <p:nvPr/>
        </p:nvGrpSpPr>
        <p:grpSpPr bwMode="auto">
          <a:xfrm>
            <a:off x="4191000" y="3326612"/>
            <a:ext cx="2438400" cy="2867040"/>
            <a:chOff x="2640" y="1610"/>
            <a:chExt cx="1536" cy="1806"/>
          </a:xfrm>
          <a:solidFill>
            <a:schemeClr val="tx1">
              <a:lumMod val="20000"/>
              <a:lumOff val="80000"/>
            </a:schemeClr>
          </a:solidFill>
        </p:grpSpPr>
        <p:sp>
          <p:nvSpPr>
            <p:cNvPr id="1681426" name="AutoShape 18"/>
            <p:cNvSpPr>
              <a:spLocks noChangeArrowheads="1"/>
            </p:cNvSpPr>
            <p:nvPr/>
          </p:nvSpPr>
          <p:spPr bwMode="auto">
            <a:xfrm>
              <a:off x="3072" y="2490"/>
              <a:ext cx="1104" cy="926"/>
            </a:xfrm>
            <a:prstGeom prst="diamond">
              <a:avLst/>
            </a:prstGeom>
            <a:grpFill/>
            <a:ln w="38100">
              <a:solidFill>
                <a:schemeClr val="accent1">
                  <a:lumMod val="50000"/>
                </a:schemeClr>
              </a:solidFill>
              <a:miter lim="800000"/>
              <a:headEnd type="none" w="sm" len="sm"/>
              <a:tailEnd type="none" w="sm" len="sm"/>
            </a:ln>
            <a:effectLst/>
          </p:spPr>
          <p:txBody>
            <a:bodyPr lIns="0" tIns="0" rIns="0" bIns="0" anchor="ctr"/>
            <a:lstStyle/>
            <a:p>
              <a:pPr algn="ctr">
                <a:spcBef>
                  <a:spcPct val="50000"/>
                </a:spcBef>
                <a:defRPr/>
              </a:pPr>
              <a:r>
                <a:rPr lang="en-US" sz="1400" dirty="0">
                  <a:solidFill>
                    <a:srgbClr val="000000"/>
                  </a:solidFill>
                  <a:ea typeface="+mn-ea"/>
                </a:rPr>
                <a:t>Unicast Only?</a:t>
              </a:r>
            </a:p>
          </p:txBody>
        </p:sp>
        <p:cxnSp>
          <p:nvCxnSpPr>
            <p:cNvPr id="40978" name="AutoShape 19"/>
            <p:cNvCxnSpPr>
              <a:cxnSpLocks noChangeShapeType="1"/>
              <a:stCxn id="1681416" idx="3"/>
              <a:endCxn id="1681426" idx="0"/>
            </p:cNvCxnSpPr>
            <p:nvPr/>
          </p:nvCxnSpPr>
          <p:spPr bwMode="auto">
            <a:xfrm>
              <a:off x="2640" y="1610"/>
              <a:ext cx="984" cy="880"/>
            </a:xfrm>
            <a:prstGeom prst="bentConnector2">
              <a:avLst/>
            </a:prstGeom>
            <a:grpFill/>
            <a:ln w="57150">
              <a:solidFill>
                <a:schemeClr val="accent1">
                  <a:lumMod val="50000"/>
                </a:schemeClr>
              </a:solidFill>
              <a:miter lim="800000"/>
              <a:headEnd type="none" w="sm" len="sm"/>
              <a:tailEnd type="triangle" w="sm" len="sm"/>
            </a:ln>
            <a:extLst/>
          </p:spPr>
        </p:cxnSp>
      </p:grpSp>
      <p:cxnSp>
        <p:nvCxnSpPr>
          <p:cNvPr id="1681428" name="AutoShape 20"/>
          <p:cNvCxnSpPr>
            <a:cxnSpLocks noChangeShapeType="1"/>
            <a:stCxn id="1681426" idx="1"/>
            <a:endCxn id="1681419" idx="3"/>
          </p:cNvCxnSpPr>
          <p:nvPr/>
        </p:nvCxnSpPr>
        <p:spPr bwMode="auto">
          <a:xfrm flipH="1">
            <a:off x="4011620" y="5458636"/>
            <a:ext cx="865180" cy="4001"/>
          </a:xfrm>
          <a:prstGeom prst="straightConnector1">
            <a:avLst/>
          </a:prstGeom>
          <a:noFill/>
          <a:ln w="57150">
            <a:solidFill>
              <a:schemeClr val="accent1">
                <a:lumMod val="50000"/>
              </a:schemeClr>
            </a:solidFill>
            <a:round/>
            <a:headEnd type="none" w="sm" len="sm"/>
            <a:tailEnd type="triangle" w="sm" len="sm"/>
          </a:ln>
          <a:extLst>
            <a:ext uri="{909E8E84-426E-40DD-AFC4-6F175D3DCCD1}">
              <a14:hiddenFill xmlns:a14="http://schemas.microsoft.com/office/drawing/2010/main">
                <a:noFill/>
              </a14:hiddenFill>
            </a:ext>
          </a:extLst>
        </p:spPr>
      </p:cxnSp>
      <p:grpSp>
        <p:nvGrpSpPr>
          <p:cNvPr id="5" name="Group 21"/>
          <p:cNvGrpSpPr>
            <a:grpSpLocks/>
          </p:cNvGrpSpPr>
          <p:nvPr/>
        </p:nvGrpSpPr>
        <p:grpSpPr bwMode="auto">
          <a:xfrm>
            <a:off x="6629400" y="4863316"/>
            <a:ext cx="1911350" cy="1187450"/>
            <a:chOff x="4176" y="2580"/>
            <a:chExt cx="1204" cy="748"/>
          </a:xfrm>
          <a:solidFill>
            <a:schemeClr val="tx1">
              <a:lumMod val="20000"/>
              <a:lumOff val="80000"/>
            </a:schemeClr>
          </a:solidFill>
        </p:grpSpPr>
        <p:sp>
          <p:nvSpPr>
            <p:cNvPr id="1681430" name="AutoShape 22"/>
            <p:cNvSpPr>
              <a:spLocks noChangeArrowheads="1"/>
            </p:cNvSpPr>
            <p:nvPr/>
          </p:nvSpPr>
          <p:spPr bwMode="auto">
            <a:xfrm>
              <a:off x="4608" y="2580"/>
              <a:ext cx="772" cy="748"/>
            </a:xfrm>
            <a:prstGeom prst="flowChartProcess">
              <a:avLst/>
            </a:prstGeom>
            <a:grpFill/>
            <a:ln w="38100">
              <a:solidFill>
                <a:schemeClr val="accent1">
                  <a:lumMod val="50000"/>
                </a:schemeClr>
              </a:solidFill>
              <a:miter lim="800000"/>
              <a:headEnd type="none" w="sm" len="sm"/>
              <a:tailEnd type="none" w="sm" len="sm"/>
            </a:ln>
            <a:effectLst/>
          </p:spPr>
          <p:txBody>
            <a:bodyPr lIns="82124" tIns="41061" rIns="82124" bIns="41061" anchor="ctr"/>
            <a:lstStyle/>
            <a:p>
              <a:pPr algn="ctr">
                <a:spcBef>
                  <a:spcPct val="50000"/>
                </a:spcBef>
                <a:defRPr/>
              </a:pPr>
              <a:r>
                <a:rPr lang="en-US" sz="1400" dirty="0">
                  <a:solidFill>
                    <a:srgbClr val="000000"/>
                  </a:solidFill>
                  <a:ea typeface="+mn-ea"/>
                </a:rPr>
                <a:t>Use IPsec VPN</a:t>
              </a:r>
            </a:p>
          </p:txBody>
        </p:sp>
        <p:cxnSp>
          <p:nvCxnSpPr>
            <p:cNvPr id="40976" name="AutoShape 23"/>
            <p:cNvCxnSpPr>
              <a:cxnSpLocks noChangeShapeType="1"/>
              <a:stCxn id="1681426" idx="3"/>
              <a:endCxn id="1681430" idx="1"/>
            </p:cNvCxnSpPr>
            <p:nvPr/>
          </p:nvCxnSpPr>
          <p:spPr bwMode="auto">
            <a:xfrm flipV="1">
              <a:off x="4176" y="2954"/>
              <a:ext cx="432" cy="1"/>
            </a:xfrm>
            <a:prstGeom prst="straightConnector1">
              <a:avLst/>
            </a:prstGeom>
            <a:grpFill/>
            <a:ln w="57150">
              <a:solidFill>
                <a:schemeClr val="accent1">
                  <a:lumMod val="50000"/>
                </a:schemeClr>
              </a:solidFill>
              <a:round/>
              <a:headEnd type="none" w="sm" len="sm"/>
              <a:tailEnd type="triangle" w="sm" len="sm"/>
            </a:ln>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1414"/>
                                        </p:tgtEl>
                                        <p:attrNameLst>
                                          <p:attrName>style.visibility</p:attrName>
                                        </p:attrNameLst>
                                      </p:cBhvr>
                                      <p:to>
                                        <p:strVal val="visible"/>
                                      </p:to>
                                    </p:set>
                                    <p:animEffect transition="in" filter="fade">
                                      <p:cBhvr>
                                        <p:cTn id="7" dur="500"/>
                                        <p:tgtEl>
                                          <p:spTgt spid="1681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1422"/>
                                        </p:tgtEl>
                                        <p:attrNameLst>
                                          <p:attrName>style.visibility</p:attrName>
                                        </p:attrNameLst>
                                      </p:cBhvr>
                                      <p:to>
                                        <p:strVal val="visible"/>
                                      </p:to>
                                    </p:set>
                                    <p:animEffect transition="in" filter="dissolve">
                                      <p:cBhvr>
                                        <p:cTn id="17" dur="500"/>
                                        <p:tgtEl>
                                          <p:spTgt spid="1681422"/>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81424"/>
                                        </p:tgtEl>
                                        <p:attrNameLst>
                                          <p:attrName>style.visibility</p:attrName>
                                        </p:attrNameLst>
                                      </p:cBhvr>
                                      <p:to>
                                        <p:strVal val="visible"/>
                                      </p:to>
                                    </p:set>
                                    <p:animEffect transition="in" filter="dissolve">
                                      <p:cBhvr>
                                        <p:cTn id="26" dur="500"/>
                                        <p:tgtEl>
                                          <p:spTgt spid="1681424"/>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81421"/>
                                        </p:tgtEl>
                                        <p:attrNameLst>
                                          <p:attrName>style.visibility</p:attrName>
                                        </p:attrNameLst>
                                      </p:cBhvr>
                                      <p:to>
                                        <p:strVal val="visible"/>
                                      </p:to>
                                    </p:set>
                                    <p:animEffect transition="in" filter="dissolve">
                                      <p:cBhvr>
                                        <p:cTn id="35" dur="500"/>
                                        <p:tgtEl>
                                          <p:spTgt spid="1681421"/>
                                        </p:tgtEl>
                                      </p:cBhvr>
                                    </p:animEffect>
                                  </p:childTnLst>
                                </p:cTn>
                              </p:par>
                            </p:childTnLst>
                          </p:cTn>
                        </p:par>
                        <p:par>
                          <p:cTn id="36" fill="hold" nodeType="afterGroup">
                            <p:stCondLst>
                              <p:cond delay="5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81423"/>
                                        </p:tgtEl>
                                        <p:attrNameLst>
                                          <p:attrName>style.visibility</p:attrName>
                                        </p:attrNameLst>
                                      </p:cBhvr>
                                      <p:to>
                                        <p:strVal val="visible"/>
                                      </p:to>
                                    </p:set>
                                    <p:animEffect transition="in" filter="dissolve">
                                      <p:cBhvr>
                                        <p:cTn id="44" dur="500"/>
                                        <p:tgtEl>
                                          <p:spTgt spid="1681423"/>
                                        </p:tgtEl>
                                      </p:cBhvr>
                                    </p:animEffect>
                                  </p:childTnLst>
                                </p:cTn>
                              </p:par>
                            </p:childTnLst>
                          </p:cTn>
                        </p:par>
                        <p:par>
                          <p:cTn id="45" fill="hold" nodeType="afterGroup">
                            <p:stCondLst>
                              <p:cond delay="500"/>
                            </p:stCondLst>
                            <p:childTnLst>
                              <p:par>
                                <p:cTn id="46" presetID="22" presetClass="entr" presetSubtype="2" fill="hold" nodeType="afterEffect">
                                  <p:stCondLst>
                                    <p:cond delay="0"/>
                                  </p:stCondLst>
                                  <p:childTnLst>
                                    <p:set>
                                      <p:cBhvr>
                                        <p:cTn id="47" dur="1" fill="hold">
                                          <p:stCondLst>
                                            <p:cond delay="0"/>
                                          </p:stCondLst>
                                        </p:cTn>
                                        <p:tgtEl>
                                          <p:spTgt spid="1681428"/>
                                        </p:tgtEl>
                                        <p:attrNameLst>
                                          <p:attrName>style.visibility</p:attrName>
                                        </p:attrNameLst>
                                      </p:cBhvr>
                                      <p:to>
                                        <p:strVal val="visible"/>
                                      </p:to>
                                    </p:set>
                                    <p:animEffect transition="in" filter="wipe(right)">
                                      <p:cBhvr>
                                        <p:cTn id="48" dur="500"/>
                                        <p:tgtEl>
                                          <p:spTgt spid="168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4" grpId="0" animBg="1"/>
      <p:bldP spid="1681421" grpId="0" autoUpdateAnimBg="0"/>
      <p:bldP spid="1681422" grpId="0" autoUpdateAnimBg="0"/>
      <p:bldP spid="1681423" grpId="0" autoUpdateAnimBg="0"/>
      <p:bldP spid="168142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quarter" idx="10"/>
          </p:nvPr>
        </p:nvSpPr>
        <p:spPr/>
        <p:txBody>
          <a:bodyPr/>
          <a:lstStyle/>
          <a:p>
            <a:r>
              <a:rPr lang="en-US" dirty="0" smtClean="0"/>
              <a:t>GRE can encapsulate almost any other type of packet.</a:t>
            </a:r>
          </a:p>
          <a:p>
            <a:pPr lvl="1"/>
            <a:r>
              <a:rPr lang="en-US" dirty="0"/>
              <a:t>U</a:t>
            </a:r>
            <a:r>
              <a:rPr lang="en-US" dirty="0" smtClean="0"/>
              <a:t>ses IP to create a virtual point-to-point link between Cisco routers</a:t>
            </a:r>
          </a:p>
          <a:p>
            <a:pPr lvl="1"/>
            <a:r>
              <a:rPr lang="en-US" dirty="0" smtClean="0"/>
              <a:t>Supports multiprotocol (IP, CLNS, …) and IP multicast tunneling (and therefore routing protocols)</a:t>
            </a:r>
          </a:p>
          <a:p>
            <a:pPr lvl="1"/>
            <a:r>
              <a:rPr lang="en-US" dirty="0" smtClean="0"/>
              <a:t>Best suited for site-to-site multiprotocol VPNs</a:t>
            </a:r>
          </a:p>
          <a:p>
            <a:pPr lvl="1"/>
            <a:r>
              <a:rPr lang="en-US" dirty="0" smtClean="0"/>
              <a:t>RFC 1702 and RFC 2784</a:t>
            </a:r>
          </a:p>
          <a:p>
            <a:pPr lvl="1"/>
            <a:endParaRPr lang="en-US" dirty="0"/>
          </a:p>
        </p:txBody>
      </p:sp>
      <p:sp>
        <p:nvSpPr>
          <p:cNvPr id="41986" name="Rectangle 2"/>
          <p:cNvSpPr>
            <a:spLocks noGrp="1" noChangeArrowheads="1"/>
          </p:cNvSpPr>
          <p:nvPr>
            <p:ph type="title"/>
          </p:nvPr>
        </p:nvSpPr>
        <p:spPr/>
        <p:txBody>
          <a:bodyPr/>
          <a:lstStyle/>
          <a:p>
            <a:r>
              <a:rPr lang="en-US" smtClean="0"/>
              <a:t>Generic Routing Encapsulation (GRE)</a:t>
            </a:r>
            <a:endParaRPr lang="en-US"/>
          </a:p>
        </p:txBody>
      </p:sp>
      <p:pic>
        <p:nvPicPr>
          <p:cNvPr id="167732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775" y="3741683"/>
            <a:ext cx="57737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73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488" y="3057471"/>
            <a:ext cx="43116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732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363" y="4252858"/>
            <a:ext cx="50260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803875" y="3506733"/>
            <a:ext cx="3429000" cy="990600"/>
            <a:chOff x="192" y="2544"/>
            <a:chExt cx="2160" cy="624"/>
          </a:xfrm>
        </p:grpSpPr>
        <p:sp>
          <p:nvSpPr>
            <p:cNvPr id="41992" name="Oval 15"/>
            <p:cNvSpPr>
              <a:spLocks noChangeArrowheads="1"/>
            </p:cNvSpPr>
            <p:nvPr/>
          </p:nvSpPr>
          <p:spPr bwMode="auto">
            <a:xfrm>
              <a:off x="192" y="2544"/>
              <a:ext cx="2160" cy="624"/>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1993" name="Text Box 16"/>
            <p:cNvSpPr txBox="1">
              <a:spLocks noChangeArrowheads="1"/>
            </p:cNvSpPr>
            <p:nvPr/>
          </p:nvSpPr>
          <p:spPr bwMode="auto">
            <a:xfrm>
              <a:off x="288" y="2640"/>
              <a:ext cx="1104" cy="3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000" b="0"/>
                <a:t>GRE header adds 24 bytes of additional overhead </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77324"/>
                                        </p:tgtEl>
                                        <p:attrNameLst>
                                          <p:attrName>style.visibility</p:attrName>
                                        </p:attrNameLst>
                                      </p:cBhvr>
                                      <p:to>
                                        <p:strVal val="visible"/>
                                      </p:to>
                                    </p:set>
                                    <p:animEffect transition="in" filter="fade">
                                      <p:cBhvr>
                                        <p:cTn id="7" dur="500"/>
                                        <p:tgtEl>
                                          <p:spTgt spid="1677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77325"/>
                                        </p:tgtEl>
                                        <p:attrNameLst>
                                          <p:attrName>style.visibility</p:attrName>
                                        </p:attrNameLst>
                                      </p:cBhvr>
                                      <p:to>
                                        <p:strVal val="visible"/>
                                      </p:to>
                                    </p:set>
                                    <p:animEffect transition="in" filter="fade">
                                      <p:cBhvr>
                                        <p:cTn id="12" dur="500"/>
                                        <p:tgtEl>
                                          <p:spTgt spid="1677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77326"/>
                                        </p:tgtEl>
                                        <p:attrNameLst>
                                          <p:attrName>style.visibility</p:attrName>
                                        </p:attrNameLst>
                                      </p:cBhvr>
                                      <p:to>
                                        <p:strVal val="visible"/>
                                      </p:to>
                                    </p:set>
                                    <p:animEffect transition="in" filter="fade">
                                      <p:cBhvr>
                                        <p:cTn id="17" dur="500"/>
                                        <p:tgtEl>
                                          <p:spTgt spid="16773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quarter" idx="10"/>
          </p:nvPr>
        </p:nvSpPr>
        <p:spPr/>
        <p:txBody>
          <a:bodyPr/>
          <a:lstStyle/>
          <a:p>
            <a:r>
              <a:rPr lang="en-US" dirty="0">
                <a:latin typeface="Arial" charset="0"/>
              </a:rPr>
              <a:t>GRE can optionally contain any one or more of these fields:</a:t>
            </a:r>
          </a:p>
          <a:p>
            <a:pPr lvl="1"/>
            <a:r>
              <a:rPr lang="en-US" dirty="0">
                <a:latin typeface="Arial" charset="0"/>
              </a:rPr>
              <a:t>Tunnel checksum</a:t>
            </a:r>
          </a:p>
          <a:p>
            <a:pPr lvl="1"/>
            <a:r>
              <a:rPr lang="en-US" dirty="0">
                <a:latin typeface="Arial" charset="0"/>
              </a:rPr>
              <a:t>Tunnel key</a:t>
            </a:r>
          </a:p>
          <a:p>
            <a:pPr lvl="1"/>
            <a:r>
              <a:rPr lang="en-US" dirty="0">
                <a:latin typeface="Arial" charset="0"/>
              </a:rPr>
              <a:t>Tunnel packet sequence </a:t>
            </a:r>
            <a:r>
              <a:rPr lang="en-US" dirty="0" smtClean="0">
                <a:latin typeface="Arial" charset="0"/>
              </a:rPr>
              <a:t>number</a:t>
            </a:r>
            <a:endParaRPr lang="en-US" dirty="0">
              <a:latin typeface="Arial" charset="0"/>
            </a:endParaRPr>
          </a:p>
          <a:p>
            <a:r>
              <a:rPr lang="en-US" dirty="0">
                <a:latin typeface="Arial" charset="0"/>
              </a:rPr>
              <a:t>GRE </a:t>
            </a:r>
            <a:r>
              <a:rPr lang="en-US" dirty="0" err="1">
                <a:latin typeface="Arial" charset="0"/>
              </a:rPr>
              <a:t>keepalives</a:t>
            </a:r>
            <a:r>
              <a:rPr lang="en-US" dirty="0">
                <a:latin typeface="Arial" charset="0"/>
              </a:rPr>
              <a:t> can be used to track tunnel path status</a:t>
            </a:r>
            <a:r>
              <a:rPr lang="sl-SI" dirty="0">
                <a:latin typeface="Arial" charset="0"/>
              </a:rPr>
              <a:t>.</a:t>
            </a:r>
            <a:endParaRPr lang="en-US" dirty="0">
              <a:latin typeface="Arial" charset="0"/>
            </a:endParaRPr>
          </a:p>
        </p:txBody>
      </p:sp>
      <p:sp>
        <p:nvSpPr>
          <p:cNvPr id="43010" name="Rectangle 2"/>
          <p:cNvSpPr>
            <a:spLocks noGrp="1" noChangeArrowheads="1"/>
          </p:cNvSpPr>
          <p:nvPr>
            <p:ph type="title"/>
          </p:nvPr>
        </p:nvSpPr>
        <p:spPr/>
        <p:txBody>
          <a:bodyPr/>
          <a:lstStyle/>
          <a:p>
            <a:pPr eaLnBrk="1" hangingPunct="1"/>
            <a:r>
              <a:rPr lang="en-US">
                <a:latin typeface="Arial" charset="0"/>
              </a:rPr>
              <a:t>Optional GRE Extensions</a:t>
            </a:r>
          </a:p>
        </p:txBody>
      </p:sp>
      <p:pic>
        <p:nvPicPr>
          <p:cNvPr id="4301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2609" y="3238340"/>
            <a:ext cx="78168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quarter" idx="10"/>
          </p:nvPr>
        </p:nvSpPr>
        <p:spPr/>
        <p:txBody>
          <a:bodyPr/>
          <a:lstStyle/>
          <a:p>
            <a:r>
              <a:rPr lang="en-US" dirty="0">
                <a:latin typeface="Arial" charset="0"/>
              </a:rPr>
              <a:t>GRE does not provide encryption!</a:t>
            </a:r>
          </a:p>
          <a:p>
            <a:pPr lvl="1"/>
            <a:r>
              <a:rPr lang="en-US" dirty="0">
                <a:latin typeface="Arial" charset="0"/>
              </a:rPr>
              <a:t>It can be monitored with a protocol analyzer.</a:t>
            </a:r>
          </a:p>
          <a:p>
            <a:r>
              <a:rPr lang="en-US" dirty="0" smtClean="0">
                <a:latin typeface="Arial" charset="0"/>
              </a:rPr>
              <a:t>However</a:t>
            </a:r>
            <a:r>
              <a:rPr lang="en-US" dirty="0">
                <a:latin typeface="Arial" charset="0"/>
              </a:rPr>
              <a:t>, GRE and IPsec can be used together.</a:t>
            </a:r>
          </a:p>
          <a:p>
            <a:r>
              <a:rPr lang="en-US" dirty="0" smtClean="0">
                <a:latin typeface="Arial" charset="0"/>
              </a:rPr>
              <a:t>IPsec </a:t>
            </a:r>
            <a:r>
              <a:rPr lang="en-US" dirty="0">
                <a:latin typeface="Arial" charset="0"/>
              </a:rPr>
              <a:t>does not support multicast / broadcast and therefore does not forward routing protocol packets.</a:t>
            </a:r>
          </a:p>
          <a:p>
            <a:pPr lvl="1"/>
            <a:r>
              <a:rPr lang="en-US" dirty="0">
                <a:latin typeface="Arial" charset="0"/>
              </a:rPr>
              <a:t>However IPsec can encapsulate a GRE packet that encapsulates routing </a:t>
            </a:r>
            <a:r>
              <a:rPr lang="en-US" dirty="0" smtClean="0">
                <a:latin typeface="Arial" charset="0"/>
              </a:rPr>
              <a:t>traffic </a:t>
            </a:r>
            <a:r>
              <a:rPr lang="en-US" dirty="0">
                <a:latin typeface="Arial" charset="0"/>
              </a:rPr>
              <a:t>(GRE over IPsec</a:t>
            </a:r>
            <a:r>
              <a:rPr lang="en-US" dirty="0" smtClean="0">
                <a:latin typeface="Arial" charset="0"/>
              </a:rPr>
              <a:t>).</a:t>
            </a:r>
            <a:endParaRPr lang="en-US" dirty="0">
              <a:latin typeface="Arial" charset="0"/>
            </a:endParaRPr>
          </a:p>
        </p:txBody>
      </p:sp>
      <p:sp>
        <p:nvSpPr>
          <p:cNvPr id="44034" name="Rectangle 2"/>
          <p:cNvSpPr>
            <a:spLocks noGrp="1" noChangeArrowheads="1"/>
          </p:cNvSpPr>
          <p:nvPr>
            <p:ph type="title"/>
          </p:nvPr>
        </p:nvSpPr>
        <p:spPr/>
        <p:txBody>
          <a:bodyPr/>
          <a:lstStyle/>
          <a:p>
            <a:pPr eaLnBrk="1" hangingPunct="1"/>
            <a:r>
              <a:rPr lang="en-US">
                <a:latin typeface="Arial" charset="0"/>
              </a:rPr>
              <a:t>Generic Routing Encapsulation (GRE)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3" name="Rectangle 3"/>
          <p:cNvSpPr>
            <a:spLocks noGrp="1" noChangeArrowheads="1"/>
          </p:cNvSpPr>
          <p:nvPr>
            <p:ph type="body" sz="quarter" idx="10"/>
          </p:nvPr>
        </p:nvSpPr>
        <p:spPr/>
        <p:txBody>
          <a:bodyPr/>
          <a:lstStyle/>
          <a:p>
            <a:pPr marL="457200" indent="-457200">
              <a:buFont typeface="Wingdings" pitchFamily="2" charset="2"/>
              <a:buAutoNum type="arabicPeriod"/>
              <a:defRPr/>
            </a:pPr>
            <a:r>
              <a:rPr lang="en-US" dirty="0" smtClean="0">
                <a:ea typeface="+mn-ea"/>
              </a:rPr>
              <a:t>Create a tunnel interface:</a:t>
            </a:r>
            <a:r>
              <a:rPr lang="en-US" b="1" dirty="0" smtClean="0">
                <a:latin typeface="+mn-lt"/>
                <a:ea typeface="+mn-ea"/>
              </a:rPr>
              <a:t> </a:t>
            </a:r>
            <a:r>
              <a:rPr lang="en-US" b="1" dirty="0" smtClean="0">
                <a:latin typeface="Courier New" pitchFamily="49" charset="0"/>
                <a:ea typeface="+mn-ea"/>
              </a:rPr>
              <a:t>interface tunnel 0</a:t>
            </a:r>
            <a:endParaRPr lang="en-US" dirty="0" smtClean="0">
              <a:ea typeface="+mn-ea"/>
            </a:endParaRPr>
          </a:p>
          <a:p>
            <a:pPr marL="457200" indent="-457200">
              <a:buFont typeface="Wingdings" pitchFamily="2" charset="2"/>
              <a:buAutoNum type="arabicPeriod"/>
              <a:defRPr/>
            </a:pPr>
            <a:r>
              <a:rPr lang="en-US" dirty="0" smtClean="0">
                <a:ea typeface="+mn-ea"/>
              </a:rPr>
              <a:t>Assign the tunnel an IP address.</a:t>
            </a:r>
          </a:p>
          <a:p>
            <a:pPr marL="457200" indent="-457200">
              <a:buFont typeface="Wingdings" pitchFamily="2" charset="2"/>
              <a:buAutoNum type="arabicPeriod"/>
              <a:defRPr/>
            </a:pPr>
            <a:r>
              <a:rPr lang="en-US" dirty="0" smtClean="0">
                <a:ea typeface="+mn-ea"/>
              </a:rPr>
              <a:t>Identify the source tunnel interface: </a:t>
            </a:r>
            <a:r>
              <a:rPr lang="en-US" b="1" dirty="0" smtClean="0">
                <a:latin typeface="Courier New" pitchFamily="49" charset="0"/>
                <a:ea typeface="+mn-ea"/>
              </a:rPr>
              <a:t>tunnel source</a:t>
            </a:r>
            <a:endParaRPr lang="en-US" dirty="0" smtClean="0">
              <a:ea typeface="+mn-ea"/>
            </a:endParaRPr>
          </a:p>
          <a:p>
            <a:pPr marL="457200" indent="-457200">
              <a:buFont typeface="Wingdings" pitchFamily="2" charset="2"/>
              <a:buAutoNum type="arabicPeriod"/>
              <a:defRPr/>
            </a:pPr>
            <a:r>
              <a:rPr lang="en-US" dirty="0" smtClean="0">
                <a:ea typeface="+mn-ea"/>
              </a:rPr>
              <a:t>Identify the tunnel destination</a:t>
            </a:r>
            <a:r>
              <a:rPr lang="en-US" dirty="0" smtClean="0">
                <a:latin typeface="+mn-lt"/>
                <a:ea typeface="+mn-ea"/>
              </a:rPr>
              <a:t>:</a:t>
            </a:r>
            <a:r>
              <a:rPr lang="en-US" b="1" dirty="0" smtClean="0">
                <a:latin typeface="+mn-lt"/>
                <a:ea typeface="+mn-ea"/>
              </a:rPr>
              <a:t> </a:t>
            </a:r>
            <a:r>
              <a:rPr lang="en-US" b="1" dirty="0" smtClean="0">
                <a:latin typeface="Courier New" pitchFamily="49" charset="0"/>
                <a:ea typeface="+mn-ea"/>
              </a:rPr>
              <a:t>tunnel</a:t>
            </a:r>
            <a:r>
              <a:rPr lang="en-US" dirty="0" smtClean="0">
                <a:ea typeface="+mn-ea"/>
              </a:rPr>
              <a:t> </a:t>
            </a:r>
            <a:r>
              <a:rPr lang="en-US" b="1" dirty="0" smtClean="0">
                <a:latin typeface="Courier New" pitchFamily="49" charset="0"/>
                <a:ea typeface="+mn-ea"/>
              </a:rPr>
              <a:t>destination</a:t>
            </a:r>
            <a:endParaRPr lang="en-US" dirty="0" smtClean="0">
              <a:ea typeface="+mn-ea"/>
            </a:endParaRPr>
          </a:p>
          <a:p>
            <a:pPr marL="457200" indent="-457200">
              <a:buFont typeface="Wingdings" pitchFamily="2" charset="2"/>
              <a:buAutoNum type="arabicPeriod"/>
              <a:defRPr/>
            </a:pPr>
            <a:r>
              <a:rPr lang="en-US" dirty="0" smtClean="0">
                <a:ea typeface="+mn-ea"/>
              </a:rPr>
              <a:t>(Optional) Identify the protocol to encapsulate in the GRE tunnel:</a:t>
            </a:r>
            <a:r>
              <a:rPr lang="en-US" b="1" dirty="0" smtClean="0">
                <a:latin typeface="+mn-lt"/>
                <a:ea typeface="+mn-ea"/>
              </a:rPr>
              <a:t> </a:t>
            </a:r>
            <a:r>
              <a:rPr lang="en-US" b="1" dirty="0" smtClean="0">
                <a:latin typeface="Courier New" pitchFamily="49" charset="0"/>
                <a:ea typeface="+mn-ea"/>
              </a:rPr>
              <a:t>tunnel mode </a:t>
            </a:r>
            <a:r>
              <a:rPr lang="en-US" b="1" dirty="0" err="1" smtClean="0">
                <a:latin typeface="Courier New" pitchFamily="49" charset="0"/>
                <a:ea typeface="+mn-ea"/>
              </a:rPr>
              <a:t>gre</a:t>
            </a:r>
            <a:r>
              <a:rPr lang="en-US" b="1" dirty="0" smtClean="0">
                <a:latin typeface="Courier New" pitchFamily="49" charset="0"/>
                <a:ea typeface="+mn-ea"/>
              </a:rPr>
              <a:t> ip</a:t>
            </a:r>
          </a:p>
          <a:p>
            <a:pPr marL="798513" lvl="1" indent="-457200">
              <a:defRPr/>
            </a:pPr>
            <a:r>
              <a:rPr lang="en-US" dirty="0" smtClean="0">
                <a:ea typeface="+mn-ea"/>
                <a:cs typeface="+mn-cs"/>
              </a:rPr>
              <a:t>By default, GRE is tunneled in an IP packet.</a:t>
            </a:r>
          </a:p>
        </p:txBody>
      </p:sp>
      <p:sp>
        <p:nvSpPr>
          <p:cNvPr id="45058" name="Rectangle 2"/>
          <p:cNvSpPr>
            <a:spLocks noGrp="1" noChangeArrowheads="1"/>
          </p:cNvSpPr>
          <p:nvPr>
            <p:ph type="title"/>
          </p:nvPr>
        </p:nvSpPr>
        <p:spPr/>
        <p:txBody>
          <a:bodyPr/>
          <a:lstStyle/>
          <a:p>
            <a:pPr eaLnBrk="1" hangingPunct="1"/>
            <a:r>
              <a:rPr lang="en-US" dirty="0">
                <a:latin typeface="Arial" charset="0"/>
              </a:rPr>
              <a:t>Five Steps to Configuring a GRE </a:t>
            </a:r>
            <a:r>
              <a:rPr lang="en-US" dirty="0" smtClean="0">
                <a:latin typeface="Arial" charset="0"/>
              </a:rPr>
              <a:t>Tunnel</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latin typeface="Arial" charset="0"/>
              </a:rPr>
              <a:t>Five Steps to Configuring a GRE </a:t>
            </a:r>
            <a:r>
              <a:rPr lang="en-US" dirty="0" smtClean="0">
                <a:latin typeface="Arial" charset="0"/>
              </a:rPr>
              <a:t>Tunnel</a:t>
            </a:r>
            <a:endParaRPr lang="en-US" dirty="0">
              <a:latin typeface="Arial" charset="0"/>
            </a:endParaRPr>
          </a:p>
        </p:txBody>
      </p:sp>
      <p:sp>
        <p:nvSpPr>
          <p:cNvPr id="1905670" name="Text Box 6"/>
          <p:cNvSpPr txBox="1">
            <a:spLocks noChangeArrowheads="1"/>
          </p:cNvSpPr>
          <p:nvPr/>
        </p:nvSpPr>
        <p:spPr bwMode="auto">
          <a:xfrm>
            <a:off x="421547" y="4367782"/>
            <a:ext cx="4023360" cy="1097280"/>
          </a:xfrm>
          <a:prstGeom prst="rect">
            <a:avLst/>
          </a:prstGeom>
          <a:solidFill>
            <a:schemeClr val="bg1">
              <a:lumMod val="85000"/>
            </a:schemeClr>
          </a:solidFill>
          <a:ln w="12700">
            <a:solidFill>
              <a:srgbClr val="000000"/>
            </a:solidFill>
            <a:miter lim="800000"/>
            <a:headEnd/>
            <a:tailEnd/>
          </a:ln>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10000"/>
              </a:lnSpc>
            </a:pPr>
            <a:r>
              <a:rPr lang="en-US" sz="1000" b="0" dirty="0" err="1">
                <a:solidFill>
                  <a:srgbClr val="000000"/>
                </a:solidFill>
                <a:latin typeface="Courier New" charset="0"/>
              </a:rPr>
              <a:t>R1</a:t>
            </a:r>
            <a:r>
              <a:rPr lang="en-US" sz="1000" b="0" dirty="0">
                <a:solidFill>
                  <a:srgbClr val="000000"/>
                </a:solidFill>
                <a:latin typeface="Courier New" charset="0"/>
              </a:rPr>
              <a:t>(config)# </a:t>
            </a:r>
            <a:r>
              <a:rPr lang="en-US" sz="1000" dirty="0">
                <a:solidFill>
                  <a:srgbClr val="000000"/>
                </a:solidFill>
                <a:latin typeface="Courier New" charset="0"/>
              </a:rPr>
              <a:t>interface tunnel 0</a:t>
            </a:r>
          </a:p>
          <a:p>
            <a:pPr>
              <a:lnSpc>
                <a:spcPct val="110000"/>
              </a:lnSpc>
            </a:pPr>
            <a:r>
              <a:rPr lang="en-US" sz="1000" b="0" dirty="0" err="1">
                <a:solidFill>
                  <a:srgbClr val="000000"/>
                </a:solidFill>
                <a:latin typeface="Courier New" charset="0"/>
              </a:rPr>
              <a:t>R1</a:t>
            </a:r>
            <a:r>
              <a:rPr lang="en-US" sz="1000" b="0" dirty="0">
                <a:solidFill>
                  <a:srgbClr val="000000"/>
                </a:solidFill>
                <a:latin typeface="Courier New" charset="0"/>
              </a:rPr>
              <a:t>(config–if)# </a:t>
            </a:r>
            <a:r>
              <a:rPr lang="en-US" sz="1000" dirty="0" err="1">
                <a:solidFill>
                  <a:srgbClr val="000000"/>
                </a:solidFill>
                <a:latin typeface="Courier New" charset="0"/>
              </a:rPr>
              <a:t>ip</a:t>
            </a:r>
            <a:r>
              <a:rPr lang="en-US" sz="1000" dirty="0">
                <a:solidFill>
                  <a:srgbClr val="000000"/>
                </a:solidFill>
                <a:latin typeface="Courier New" charset="0"/>
              </a:rPr>
              <a:t> address 10.1.1.1 255.255.255.252</a:t>
            </a:r>
          </a:p>
          <a:p>
            <a:pPr>
              <a:lnSpc>
                <a:spcPct val="110000"/>
              </a:lnSpc>
            </a:pPr>
            <a:r>
              <a:rPr lang="en-US" sz="1000" b="0" dirty="0" err="1">
                <a:solidFill>
                  <a:srgbClr val="000000"/>
                </a:solidFill>
                <a:latin typeface="Courier New" charset="0"/>
              </a:rPr>
              <a:t>R1</a:t>
            </a:r>
            <a:r>
              <a:rPr lang="en-US" sz="1000" b="0" dirty="0">
                <a:solidFill>
                  <a:srgbClr val="000000"/>
                </a:solidFill>
                <a:latin typeface="Courier New" charset="0"/>
              </a:rPr>
              <a:t>(config–if)# </a:t>
            </a:r>
            <a:r>
              <a:rPr lang="en-US" sz="1000" dirty="0">
                <a:solidFill>
                  <a:srgbClr val="000000"/>
                </a:solidFill>
                <a:latin typeface="Courier New" charset="0"/>
              </a:rPr>
              <a:t>tunnel source serial 0/0</a:t>
            </a:r>
          </a:p>
          <a:p>
            <a:pPr>
              <a:lnSpc>
                <a:spcPct val="110000"/>
              </a:lnSpc>
            </a:pPr>
            <a:r>
              <a:rPr lang="en-US" sz="1000" b="0" dirty="0" err="1">
                <a:solidFill>
                  <a:srgbClr val="000000"/>
                </a:solidFill>
                <a:latin typeface="Courier New" charset="0"/>
              </a:rPr>
              <a:t>R1</a:t>
            </a:r>
            <a:r>
              <a:rPr lang="en-US" sz="1000" b="0" dirty="0">
                <a:solidFill>
                  <a:srgbClr val="000000"/>
                </a:solidFill>
                <a:latin typeface="Courier New" charset="0"/>
              </a:rPr>
              <a:t>(config–if)# </a:t>
            </a:r>
            <a:r>
              <a:rPr lang="en-US" sz="1000" dirty="0">
                <a:solidFill>
                  <a:srgbClr val="000000"/>
                </a:solidFill>
                <a:latin typeface="Courier New" charset="0"/>
              </a:rPr>
              <a:t>tunnel destination 209.165.200.225</a:t>
            </a:r>
          </a:p>
          <a:p>
            <a:pPr>
              <a:lnSpc>
                <a:spcPct val="110000"/>
              </a:lnSpc>
            </a:pPr>
            <a:r>
              <a:rPr lang="en-US" sz="1000" b="0" dirty="0" err="1">
                <a:solidFill>
                  <a:srgbClr val="000000"/>
                </a:solidFill>
                <a:latin typeface="Courier New" charset="0"/>
              </a:rPr>
              <a:t>R1</a:t>
            </a:r>
            <a:r>
              <a:rPr lang="en-US" sz="1000" b="0" dirty="0">
                <a:solidFill>
                  <a:srgbClr val="000000"/>
                </a:solidFill>
                <a:latin typeface="Courier New" charset="0"/>
              </a:rPr>
              <a:t>(config–if)# </a:t>
            </a:r>
            <a:r>
              <a:rPr lang="en-US" sz="1000" dirty="0">
                <a:solidFill>
                  <a:srgbClr val="000000"/>
                </a:solidFill>
                <a:latin typeface="Courier New" charset="0"/>
              </a:rPr>
              <a:t>tunnel mode </a:t>
            </a:r>
            <a:r>
              <a:rPr lang="en-US" sz="1000" dirty="0" err="1">
                <a:solidFill>
                  <a:srgbClr val="000000"/>
                </a:solidFill>
                <a:latin typeface="Courier New" charset="0"/>
              </a:rPr>
              <a:t>gre</a:t>
            </a:r>
            <a:r>
              <a:rPr lang="en-US" sz="1000" dirty="0">
                <a:solidFill>
                  <a:srgbClr val="000000"/>
                </a:solidFill>
                <a:latin typeface="Courier New" charset="0"/>
              </a:rPr>
              <a:t> </a:t>
            </a:r>
            <a:r>
              <a:rPr lang="en-US" sz="1000" dirty="0" err="1">
                <a:solidFill>
                  <a:srgbClr val="000000"/>
                </a:solidFill>
                <a:latin typeface="Courier New" charset="0"/>
              </a:rPr>
              <a:t>ip</a:t>
            </a:r>
            <a:endParaRPr lang="en-US" sz="1000" dirty="0">
              <a:solidFill>
                <a:srgbClr val="000000"/>
              </a:solidFill>
              <a:latin typeface="Courier New" charset="0"/>
            </a:endParaRPr>
          </a:p>
          <a:p>
            <a:pPr>
              <a:lnSpc>
                <a:spcPct val="110000"/>
              </a:lnSpc>
            </a:pPr>
            <a:r>
              <a:rPr lang="en-US" sz="1000" b="0" dirty="0" err="1">
                <a:solidFill>
                  <a:srgbClr val="000000"/>
                </a:solidFill>
                <a:latin typeface="Courier New" charset="0"/>
              </a:rPr>
              <a:t>R1</a:t>
            </a:r>
            <a:r>
              <a:rPr lang="en-US" sz="1000" b="0" dirty="0">
                <a:solidFill>
                  <a:srgbClr val="000000"/>
                </a:solidFill>
                <a:latin typeface="Courier New" charset="0"/>
              </a:rPr>
              <a:t>(config–if)#</a:t>
            </a:r>
          </a:p>
        </p:txBody>
      </p:sp>
      <p:sp>
        <p:nvSpPr>
          <p:cNvPr id="1905672" name="Text Box 8"/>
          <p:cNvSpPr txBox="1">
            <a:spLocks noChangeArrowheads="1"/>
          </p:cNvSpPr>
          <p:nvPr/>
        </p:nvSpPr>
        <p:spPr bwMode="auto">
          <a:xfrm>
            <a:off x="4768442" y="4367782"/>
            <a:ext cx="4023360" cy="1097280"/>
          </a:xfrm>
          <a:prstGeom prst="rect">
            <a:avLst/>
          </a:prstGeom>
          <a:solidFill>
            <a:schemeClr val="bg1">
              <a:lumMod val="85000"/>
            </a:schemeClr>
          </a:solidFill>
          <a:ln w="12700">
            <a:solidFill>
              <a:srgbClr val="000000"/>
            </a:solidFill>
            <a:miter lim="800000"/>
            <a:headEnd/>
            <a:tailEnd/>
          </a:ln>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10000"/>
              </a:lnSpc>
            </a:pPr>
            <a:r>
              <a:rPr lang="en-US" sz="1000" b="0" dirty="0" err="1">
                <a:solidFill>
                  <a:srgbClr val="000000"/>
                </a:solidFill>
                <a:latin typeface="Courier New" charset="0"/>
              </a:rPr>
              <a:t>R2</a:t>
            </a:r>
            <a:r>
              <a:rPr lang="en-US" sz="1000" b="0" dirty="0">
                <a:solidFill>
                  <a:srgbClr val="000000"/>
                </a:solidFill>
                <a:latin typeface="Courier New" charset="0"/>
              </a:rPr>
              <a:t>(config)# </a:t>
            </a:r>
            <a:r>
              <a:rPr lang="en-US" sz="1000" dirty="0">
                <a:solidFill>
                  <a:srgbClr val="000000"/>
                </a:solidFill>
                <a:latin typeface="Courier New" charset="0"/>
              </a:rPr>
              <a:t>interface tunnel 0</a:t>
            </a:r>
          </a:p>
          <a:p>
            <a:pPr>
              <a:lnSpc>
                <a:spcPct val="110000"/>
              </a:lnSpc>
            </a:pPr>
            <a:r>
              <a:rPr lang="en-US" sz="1000" b="0" dirty="0" err="1">
                <a:solidFill>
                  <a:srgbClr val="000000"/>
                </a:solidFill>
                <a:latin typeface="Courier New" charset="0"/>
              </a:rPr>
              <a:t>R2</a:t>
            </a:r>
            <a:r>
              <a:rPr lang="en-US" sz="1000" b="0" dirty="0">
                <a:solidFill>
                  <a:srgbClr val="000000"/>
                </a:solidFill>
                <a:latin typeface="Courier New" charset="0"/>
              </a:rPr>
              <a:t>(config–if)# </a:t>
            </a:r>
            <a:r>
              <a:rPr lang="en-US" sz="1000" dirty="0" err="1">
                <a:solidFill>
                  <a:srgbClr val="000000"/>
                </a:solidFill>
                <a:latin typeface="Courier New" charset="0"/>
              </a:rPr>
              <a:t>ip</a:t>
            </a:r>
            <a:r>
              <a:rPr lang="en-US" sz="1000" dirty="0">
                <a:solidFill>
                  <a:srgbClr val="000000"/>
                </a:solidFill>
                <a:latin typeface="Courier New" charset="0"/>
              </a:rPr>
              <a:t> address 10.1.1.2 255.255.255.252</a:t>
            </a:r>
          </a:p>
          <a:p>
            <a:pPr>
              <a:lnSpc>
                <a:spcPct val="110000"/>
              </a:lnSpc>
            </a:pPr>
            <a:r>
              <a:rPr lang="en-US" sz="1000" b="0" dirty="0" err="1">
                <a:solidFill>
                  <a:srgbClr val="000000"/>
                </a:solidFill>
                <a:latin typeface="Courier New" charset="0"/>
              </a:rPr>
              <a:t>R2</a:t>
            </a:r>
            <a:r>
              <a:rPr lang="en-US" sz="1000" b="0" dirty="0">
                <a:solidFill>
                  <a:srgbClr val="000000"/>
                </a:solidFill>
                <a:latin typeface="Courier New" charset="0"/>
              </a:rPr>
              <a:t>(config–if)# </a:t>
            </a:r>
            <a:r>
              <a:rPr lang="en-US" sz="1000" dirty="0">
                <a:solidFill>
                  <a:srgbClr val="000000"/>
                </a:solidFill>
                <a:latin typeface="Courier New" charset="0"/>
              </a:rPr>
              <a:t>tunnel source serial 0/0</a:t>
            </a:r>
          </a:p>
          <a:p>
            <a:pPr>
              <a:lnSpc>
                <a:spcPct val="110000"/>
              </a:lnSpc>
            </a:pPr>
            <a:r>
              <a:rPr lang="en-US" sz="1000" b="0" dirty="0" err="1">
                <a:solidFill>
                  <a:srgbClr val="000000"/>
                </a:solidFill>
                <a:latin typeface="Courier New" charset="0"/>
              </a:rPr>
              <a:t>R2</a:t>
            </a:r>
            <a:r>
              <a:rPr lang="en-US" sz="1000" b="0" dirty="0">
                <a:solidFill>
                  <a:srgbClr val="000000"/>
                </a:solidFill>
                <a:latin typeface="Courier New" charset="0"/>
              </a:rPr>
              <a:t>(config–if)# </a:t>
            </a:r>
            <a:r>
              <a:rPr lang="en-US" sz="1000" dirty="0">
                <a:solidFill>
                  <a:srgbClr val="000000"/>
                </a:solidFill>
                <a:latin typeface="Courier New" charset="0"/>
              </a:rPr>
              <a:t>tunnel destination 209.165.201.1</a:t>
            </a:r>
          </a:p>
          <a:p>
            <a:pPr>
              <a:lnSpc>
                <a:spcPct val="110000"/>
              </a:lnSpc>
            </a:pPr>
            <a:r>
              <a:rPr lang="en-US" sz="1000" b="0" dirty="0" err="1">
                <a:solidFill>
                  <a:srgbClr val="000000"/>
                </a:solidFill>
                <a:latin typeface="Courier New" charset="0"/>
              </a:rPr>
              <a:t>R2</a:t>
            </a:r>
            <a:r>
              <a:rPr lang="en-US" sz="1000" b="0" dirty="0">
                <a:solidFill>
                  <a:srgbClr val="000000"/>
                </a:solidFill>
                <a:latin typeface="Courier New" charset="0"/>
              </a:rPr>
              <a:t>(config–if)# </a:t>
            </a:r>
            <a:r>
              <a:rPr lang="en-US" sz="1000" dirty="0">
                <a:solidFill>
                  <a:srgbClr val="000000"/>
                </a:solidFill>
                <a:latin typeface="Courier New" charset="0"/>
              </a:rPr>
              <a:t>tunnel mode </a:t>
            </a:r>
            <a:r>
              <a:rPr lang="en-US" sz="1000" dirty="0" err="1">
                <a:solidFill>
                  <a:srgbClr val="000000"/>
                </a:solidFill>
                <a:latin typeface="Courier New" charset="0"/>
              </a:rPr>
              <a:t>gre</a:t>
            </a:r>
            <a:r>
              <a:rPr lang="en-US" sz="1000" dirty="0">
                <a:solidFill>
                  <a:srgbClr val="000000"/>
                </a:solidFill>
                <a:latin typeface="Courier New" charset="0"/>
              </a:rPr>
              <a:t> </a:t>
            </a:r>
            <a:r>
              <a:rPr lang="en-US" sz="1000" dirty="0" err="1">
                <a:solidFill>
                  <a:srgbClr val="000000"/>
                </a:solidFill>
                <a:latin typeface="Courier New" charset="0"/>
              </a:rPr>
              <a:t>ip</a:t>
            </a:r>
            <a:endParaRPr lang="en-US" sz="1000" dirty="0">
              <a:solidFill>
                <a:srgbClr val="000000"/>
              </a:solidFill>
              <a:latin typeface="Courier New" charset="0"/>
            </a:endParaRPr>
          </a:p>
          <a:p>
            <a:pPr>
              <a:lnSpc>
                <a:spcPct val="110000"/>
              </a:lnSpc>
            </a:pPr>
            <a:r>
              <a:rPr lang="en-US" sz="1000" b="0" dirty="0" err="1">
                <a:solidFill>
                  <a:srgbClr val="000000"/>
                </a:solidFill>
                <a:latin typeface="Courier New" charset="0"/>
              </a:rPr>
              <a:t>R2</a:t>
            </a:r>
            <a:r>
              <a:rPr lang="en-US" sz="1000" b="0" dirty="0">
                <a:solidFill>
                  <a:srgbClr val="000000"/>
                </a:solidFill>
                <a:latin typeface="Courier New" charset="0"/>
              </a:rPr>
              <a:t>(config–if)#</a:t>
            </a:r>
          </a:p>
        </p:txBody>
      </p:sp>
      <p:pic>
        <p:nvPicPr>
          <p:cNvPr id="4608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9875"/>
            <a:ext cx="9144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atin typeface="Arial" charset="0"/>
              </a:rPr>
              <a:t>GRE Tunnel Example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016874408"/>
              </p:ext>
            </p:extLst>
          </p:nvPr>
        </p:nvGraphicFramePr>
        <p:xfrm>
          <a:off x="1131109" y="809483"/>
          <a:ext cx="7210425" cy="5521325"/>
        </p:xfrm>
        <a:graphic>
          <a:graphicData uri="http://schemas.openxmlformats.org/presentationml/2006/ole">
            <mc:AlternateContent xmlns:mc="http://schemas.openxmlformats.org/markup-compatibility/2006">
              <mc:Choice xmlns:v="urn:schemas-microsoft-com:vml" Requires="v">
                <p:oleObj spid="_x0000_s1061" name="Image" r:id="rId3" imgW="8355556" imgH="5955556" progId="Photoshop.Image.7">
                  <p:embed/>
                </p:oleObj>
              </mc:Choice>
              <mc:Fallback>
                <p:oleObj name="Image" r:id="rId3" imgW="8355556" imgH="5955556" progId="Photoshop.Image.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09" y="809483"/>
                        <a:ext cx="7210425"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1796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ctrTitle"/>
          </p:nvPr>
        </p:nvSpPr>
        <p:spPr/>
        <p:txBody>
          <a:bodyPr/>
          <a:lstStyle/>
          <a:p>
            <a:r>
              <a:rPr lang="en-US" smtClean="0"/>
              <a:t>IPsec</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3939" name="Rectangle 3"/>
          <p:cNvSpPr>
            <a:spLocks noGrp="1" noChangeArrowheads="1"/>
          </p:cNvSpPr>
          <p:nvPr>
            <p:ph type="body" sz="quarter" idx="10"/>
          </p:nvPr>
        </p:nvSpPr>
        <p:spPr/>
        <p:txBody>
          <a:bodyPr/>
          <a:lstStyle/>
          <a:p>
            <a:r>
              <a:rPr lang="en-US" dirty="0">
                <a:latin typeface="Arial" charset="0"/>
              </a:rPr>
              <a:t>A </a:t>
            </a:r>
            <a:r>
              <a:rPr lang="ja-JP" altLang="en-US" dirty="0">
                <a:latin typeface="Arial" charset="0"/>
              </a:rPr>
              <a:t>“</a:t>
            </a:r>
            <a:r>
              <a:rPr lang="en-US" dirty="0">
                <a:latin typeface="Arial" charset="0"/>
              </a:rPr>
              <a:t>framework</a:t>
            </a:r>
            <a:r>
              <a:rPr lang="ja-JP" altLang="en-US" dirty="0">
                <a:latin typeface="Arial" charset="0"/>
              </a:rPr>
              <a:t>”</a:t>
            </a:r>
            <a:r>
              <a:rPr lang="en-US" dirty="0">
                <a:latin typeface="Arial" charset="0"/>
              </a:rPr>
              <a:t> of open standards developed by the IETF to create a secure tunnel at the network (IP) layer.</a:t>
            </a:r>
          </a:p>
          <a:p>
            <a:pPr lvl="1"/>
            <a:r>
              <a:rPr lang="en-US" dirty="0">
                <a:latin typeface="Arial" charset="0"/>
              </a:rPr>
              <a:t>It spells out the rules for secure communications.</a:t>
            </a:r>
          </a:p>
          <a:p>
            <a:pPr lvl="1"/>
            <a:r>
              <a:rPr lang="en-US" dirty="0">
                <a:latin typeface="Arial" charset="0"/>
              </a:rPr>
              <a:t>RFC 2401  -  RFC 2412</a:t>
            </a:r>
          </a:p>
          <a:p>
            <a:r>
              <a:rPr lang="en-US" dirty="0" smtClean="0">
                <a:latin typeface="Arial" charset="0"/>
              </a:rPr>
              <a:t>IPsec </a:t>
            </a:r>
            <a:r>
              <a:rPr lang="en-US" dirty="0">
                <a:latin typeface="Arial" charset="0"/>
              </a:rPr>
              <a:t>is not bound to any specific encryption or authentication algorithms, keying technology, or security algorithms.</a:t>
            </a:r>
          </a:p>
          <a:p>
            <a:r>
              <a:rPr lang="en-US" dirty="0" smtClean="0">
                <a:latin typeface="Arial" charset="0"/>
              </a:rPr>
              <a:t>IPsec </a:t>
            </a:r>
            <a:r>
              <a:rPr lang="en-US" dirty="0">
                <a:latin typeface="Arial" charset="0"/>
              </a:rPr>
              <a:t>allows newer and better algorithms to be implemented without patching the existing IPsec standards.</a:t>
            </a:r>
          </a:p>
          <a:p>
            <a:endParaRPr lang="en-US" dirty="0">
              <a:latin typeface="Arial" charset="0"/>
            </a:endParaRPr>
          </a:p>
          <a:p>
            <a:endParaRPr lang="en-US" dirty="0">
              <a:latin typeface="Arial" charset="0"/>
            </a:endParaRPr>
          </a:p>
        </p:txBody>
      </p:sp>
      <p:sp>
        <p:nvSpPr>
          <p:cNvPr id="49154" name="Rectangle 2"/>
          <p:cNvSpPr>
            <a:spLocks noGrp="1" noChangeArrowheads="1"/>
          </p:cNvSpPr>
          <p:nvPr>
            <p:ph type="title"/>
          </p:nvPr>
        </p:nvSpPr>
        <p:spPr/>
        <p:txBody>
          <a:bodyPr/>
          <a:lstStyle/>
          <a:p>
            <a:pPr eaLnBrk="1" hangingPunct="1"/>
            <a:r>
              <a:rPr lang="en-US">
                <a:latin typeface="Arial" charset="0"/>
              </a:rPr>
              <a:t>IPsec - Internet Protocol Security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7555" name="Rectangle 3"/>
          <p:cNvSpPr>
            <a:spLocks noGrp="1" noChangeArrowheads="1"/>
          </p:cNvSpPr>
          <p:nvPr>
            <p:ph type="body" sz="quarter" idx="10"/>
          </p:nvPr>
        </p:nvSpPr>
        <p:spPr/>
        <p:txBody>
          <a:bodyPr/>
          <a:lstStyle/>
          <a:p>
            <a:r>
              <a:rPr lang="en-US" dirty="0" smtClean="0"/>
              <a:t>Encryption transforms information (clear text) into </a:t>
            </a:r>
            <a:r>
              <a:rPr lang="en-US" dirty="0" err="1" smtClean="0"/>
              <a:t>ciphertext</a:t>
            </a:r>
            <a:r>
              <a:rPr lang="en-US" dirty="0" smtClean="0"/>
              <a:t> which is not readable by unauthorized users.</a:t>
            </a:r>
          </a:p>
          <a:p>
            <a:r>
              <a:rPr lang="en-US" dirty="0" smtClean="0"/>
              <a:t>Decryption transforms </a:t>
            </a:r>
            <a:r>
              <a:rPr lang="en-US" dirty="0" err="1" smtClean="0"/>
              <a:t>ciphertext</a:t>
            </a:r>
            <a:r>
              <a:rPr lang="en-US" dirty="0" smtClean="0"/>
              <a:t> back into clear text making it readable by authorized users.</a:t>
            </a:r>
          </a:p>
          <a:p>
            <a:r>
              <a:rPr lang="en-US" dirty="0" smtClean="0"/>
              <a:t>Popular encryption algorithms include:</a:t>
            </a:r>
          </a:p>
          <a:p>
            <a:pPr lvl="1"/>
            <a:r>
              <a:rPr lang="en-US" dirty="0" smtClean="0"/>
              <a:t>DES</a:t>
            </a:r>
          </a:p>
          <a:p>
            <a:pPr lvl="1"/>
            <a:r>
              <a:rPr lang="en-US" dirty="0" smtClean="0"/>
              <a:t>3DES</a:t>
            </a:r>
          </a:p>
          <a:p>
            <a:pPr lvl="1"/>
            <a:r>
              <a:rPr lang="en-US" dirty="0" smtClean="0"/>
              <a:t>AES</a:t>
            </a:r>
          </a:p>
        </p:txBody>
      </p:sp>
      <p:sp>
        <p:nvSpPr>
          <p:cNvPr id="13314" name="Rectangle 2"/>
          <p:cNvSpPr>
            <a:spLocks noGrp="1" noChangeArrowheads="1"/>
          </p:cNvSpPr>
          <p:nvPr>
            <p:ph type="title"/>
          </p:nvPr>
        </p:nvSpPr>
        <p:spPr/>
        <p:txBody>
          <a:bodyPr/>
          <a:lstStyle/>
          <a:p>
            <a:r>
              <a:rPr lang="en-US" smtClean="0"/>
              <a:t>Encryption / Decryption</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rPr>
              <a:t>IPsec Protocol Framework</a:t>
            </a:r>
          </a:p>
        </p:txBody>
      </p:sp>
      <p:pic>
        <p:nvPicPr>
          <p:cNvPr id="501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57250"/>
            <a:ext cx="2660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66850"/>
            <a:ext cx="46974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2925" name="Text Box 13"/>
          <p:cNvSpPr txBox="1">
            <a:spLocks noChangeArrowheads="1"/>
          </p:cNvSpPr>
          <p:nvPr/>
        </p:nvSpPr>
        <p:spPr bwMode="auto">
          <a:xfrm>
            <a:off x="3983038" y="2154238"/>
            <a:ext cx="4222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400"/>
              <a:t>AH</a:t>
            </a:r>
          </a:p>
        </p:txBody>
      </p:sp>
      <p:sp>
        <p:nvSpPr>
          <p:cNvPr id="1702927" name="Text Box 15"/>
          <p:cNvSpPr txBox="1">
            <a:spLocks noChangeArrowheads="1"/>
          </p:cNvSpPr>
          <p:nvPr/>
        </p:nvSpPr>
        <p:spPr bwMode="auto">
          <a:xfrm>
            <a:off x="4884738" y="2155825"/>
            <a:ext cx="5222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400"/>
              <a:t>ESP</a:t>
            </a:r>
          </a:p>
        </p:txBody>
      </p:sp>
      <p:sp>
        <p:nvSpPr>
          <p:cNvPr id="1702928" name="Text Box 16"/>
          <p:cNvSpPr txBox="1">
            <a:spLocks noChangeArrowheads="1"/>
          </p:cNvSpPr>
          <p:nvPr/>
        </p:nvSpPr>
        <p:spPr bwMode="auto">
          <a:xfrm>
            <a:off x="5824538" y="2076450"/>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ESP + AH</a:t>
            </a:r>
          </a:p>
        </p:txBody>
      </p:sp>
      <p:sp>
        <p:nvSpPr>
          <p:cNvPr id="1702929" name="Text Box 17"/>
          <p:cNvSpPr txBox="1">
            <a:spLocks noChangeArrowheads="1"/>
          </p:cNvSpPr>
          <p:nvPr/>
        </p:nvSpPr>
        <p:spPr bwMode="auto">
          <a:xfrm>
            <a:off x="4843463" y="2914650"/>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DES</a:t>
            </a:r>
          </a:p>
        </p:txBody>
      </p:sp>
      <p:sp>
        <p:nvSpPr>
          <p:cNvPr id="1702930" name="Text Box 18"/>
          <p:cNvSpPr txBox="1">
            <a:spLocks noChangeArrowheads="1"/>
          </p:cNvSpPr>
          <p:nvPr/>
        </p:nvSpPr>
        <p:spPr bwMode="auto">
          <a:xfrm>
            <a:off x="5830888" y="2914650"/>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3</a:t>
            </a:r>
          </a:p>
          <a:p>
            <a:pPr algn="ctr">
              <a:lnSpc>
                <a:spcPct val="100000"/>
              </a:lnSpc>
            </a:pPr>
            <a:r>
              <a:rPr lang="en-US" sz="1400"/>
              <a:t>DES</a:t>
            </a:r>
          </a:p>
        </p:txBody>
      </p:sp>
      <p:sp>
        <p:nvSpPr>
          <p:cNvPr id="1702931" name="Text Box 19"/>
          <p:cNvSpPr txBox="1">
            <a:spLocks noChangeArrowheads="1"/>
          </p:cNvSpPr>
          <p:nvPr/>
        </p:nvSpPr>
        <p:spPr bwMode="auto">
          <a:xfrm>
            <a:off x="6705600" y="291465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AES</a:t>
            </a:r>
          </a:p>
        </p:txBody>
      </p:sp>
      <p:sp>
        <p:nvSpPr>
          <p:cNvPr id="1702932" name="Text Box 20"/>
          <p:cNvSpPr txBox="1">
            <a:spLocks noChangeArrowheads="1"/>
          </p:cNvSpPr>
          <p:nvPr/>
        </p:nvSpPr>
        <p:spPr bwMode="auto">
          <a:xfrm>
            <a:off x="7620000" y="291465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SEAL</a:t>
            </a:r>
          </a:p>
        </p:txBody>
      </p:sp>
      <p:sp>
        <p:nvSpPr>
          <p:cNvPr id="1702933" name="Text Box 21"/>
          <p:cNvSpPr txBox="1">
            <a:spLocks noChangeArrowheads="1"/>
          </p:cNvSpPr>
          <p:nvPr/>
        </p:nvSpPr>
        <p:spPr bwMode="auto">
          <a:xfrm>
            <a:off x="3886200" y="37528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MD5</a:t>
            </a:r>
          </a:p>
        </p:txBody>
      </p:sp>
      <p:sp>
        <p:nvSpPr>
          <p:cNvPr id="1702934" name="Text Box 22"/>
          <p:cNvSpPr txBox="1">
            <a:spLocks noChangeArrowheads="1"/>
          </p:cNvSpPr>
          <p:nvPr/>
        </p:nvSpPr>
        <p:spPr bwMode="auto">
          <a:xfrm>
            <a:off x="4821238" y="37528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SHA</a:t>
            </a:r>
          </a:p>
        </p:txBody>
      </p:sp>
      <p:sp>
        <p:nvSpPr>
          <p:cNvPr id="1702935" name="Text Box 23"/>
          <p:cNvSpPr txBox="1">
            <a:spLocks noChangeArrowheads="1"/>
          </p:cNvSpPr>
          <p:nvPr/>
        </p:nvSpPr>
        <p:spPr bwMode="auto">
          <a:xfrm>
            <a:off x="3897313" y="4548188"/>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PSK</a:t>
            </a:r>
          </a:p>
        </p:txBody>
      </p:sp>
      <p:sp>
        <p:nvSpPr>
          <p:cNvPr id="1702936" name="Text Box 24"/>
          <p:cNvSpPr txBox="1">
            <a:spLocks noChangeArrowheads="1"/>
          </p:cNvSpPr>
          <p:nvPr/>
        </p:nvSpPr>
        <p:spPr bwMode="auto">
          <a:xfrm>
            <a:off x="4776788" y="45148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RSA</a:t>
            </a:r>
          </a:p>
        </p:txBody>
      </p:sp>
      <p:sp>
        <p:nvSpPr>
          <p:cNvPr id="1702937" name="Text Box 25"/>
          <p:cNvSpPr txBox="1">
            <a:spLocks noChangeArrowheads="1"/>
          </p:cNvSpPr>
          <p:nvPr/>
        </p:nvSpPr>
        <p:spPr bwMode="auto">
          <a:xfrm>
            <a:off x="3886200" y="538638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t>DH1</a:t>
            </a:r>
          </a:p>
        </p:txBody>
      </p:sp>
      <p:sp>
        <p:nvSpPr>
          <p:cNvPr id="1702938" name="Text Box 26"/>
          <p:cNvSpPr txBox="1">
            <a:spLocks noChangeArrowheads="1"/>
          </p:cNvSpPr>
          <p:nvPr/>
        </p:nvSpPr>
        <p:spPr bwMode="auto">
          <a:xfrm>
            <a:off x="4820814" y="538638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dirty="0" err="1"/>
              <a:t>DH2</a:t>
            </a:r>
            <a:endParaRPr lang="en-US" sz="1400" dirty="0"/>
          </a:p>
        </p:txBody>
      </p:sp>
      <p:sp>
        <p:nvSpPr>
          <p:cNvPr id="1702939" name="Text Box 27"/>
          <p:cNvSpPr txBox="1">
            <a:spLocks noChangeArrowheads="1"/>
          </p:cNvSpPr>
          <p:nvPr/>
        </p:nvSpPr>
        <p:spPr bwMode="auto">
          <a:xfrm>
            <a:off x="5820745" y="538638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dirty="0" err="1"/>
              <a:t>DH5</a:t>
            </a:r>
            <a:endParaRPr lang="en-US" sz="1400" dirty="0"/>
          </a:p>
        </p:txBody>
      </p:sp>
      <p:sp>
        <p:nvSpPr>
          <p:cNvPr id="1702940" name="Text Box 28"/>
          <p:cNvSpPr txBox="1">
            <a:spLocks noChangeArrowheads="1"/>
          </p:cNvSpPr>
          <p:nvPr/>
        </p:nvSpPr>
        <p:spPr bwMode="auto">
          <a:xfrm>
            <a:off x="6677607" y="538638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dirty="0" err="1"/>
              <a:t>DH7</a:t>
            </a:r>
            <a:endParaRPr lang="en-US" sz="1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2925"/>
                                        </p:tgtEl>
                                        <p:attrNameLst>
                                          <p:attrName>style.visibility</p:attrName>
                                        </p:attrNameLst>
                                      </p:cBhvr>
                                      <p:to>
                                        <p:strVal val="visible"/>
                                      </p:to>
                                    </p:set>
                                    <p:animEffect transition="in" filter="fade">
                                      <p:cBhvr>
                                        <p:cTn id="7" dur="500"/>
                                        <p:tgtEl>
                                          <p:spTgt spid="1702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02927"/>
                                        </p:tgtEl>
                                        <p:attrNameLst>
                                          <p:attrName>style.visibility</p:attrName>
                                        </p:attrNameLst>
                                      </p:cBhvr>
                                      <p:to>
                                        <p:strVal val="visible"/>
                                      </p:to>
                                    </p:set>
                                    <p:animEffect transition="in" filter="fade">
                                      <p:cBhvr>
                                        <p:cTn id="12" dur="500"/>
                                        <p:tgtEl>
                                          <p:spTgt spid="1702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02928"/>
                                        </p:tgtEl>
                                        <p:attrNameLst>
                                          <p:attrName>style.visibility</p:attrName>
                                        </p:attrNameLst>
                                      </p:cBhvr>
                                      <p:to>
                                        <p:strVal val="visible"/>
                                      </p:to>
                                    </p:set>
                                    <p:animEffect transition="in" filter="fade">
                                      <p:cBhvr>
                                        <p:cTn id="17" dur="500"/>
                                        <p:tgtEl>
                                          <p:spTgt spid="17029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02929"/>
                                        </p:tgtEl>
                                        <p:attrNameLst>
                                          <p:attrName>style.visibility</p:attrName>
                                        </p:attrNameLst>
                                      </p:cBhvr>
                                      <p:to>
                                        <p:strVal val="visible"/>
                                      </p:to>
                                    </p:set>
                                    <p:animEffect transition="in" filter="fade">
                                      <p:cBhvr>
                                        <p:cTn id="22" dur="500"/>
                                        <p:tgtEl>
                                          <p:spTgt spid="17029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02930"/>
                                        </p:tgtEl>
                                        <p:attrNameLst>
                                          <p:attrName>style.visibility</p:attrName>
                                        </p:attrNameLst>
                                      </p:cBhvr>
                                      <p:to>
                                        <p:strVal val="visible"/>
                                      </p:to>
                                    </p:set>
                                    <p:animEffect transition="in" filter="fade">
                                      <p:cBhvr>
                                        <p:cTn id="27" dur="500"/>
                                        <p:tgtEl>
                                          <p:spTgt spid="17029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02931"/>
                                        </p:tgtEl>
                                        <p:attrNameLst>
                                          <p:attrName>style.visibility</p:attrName>
                                        </p:attrNameLst>
                                      </p:cBhvr>
                                      <p:to>
                                        <p:strVal val="visible"/>
                                      </p:to>
                                    </p:set>
                                    <p:animEffect transition="in" filter="fade">
                                      <p:cBhvr>
                                        <p:cTn id="32" dur="500"/>
                                        <p:tgtEl>
                                          <p:spTgt spid="17029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02932"/>
                                        </p:tgtEl>
                                        <p:attrNameLst>
                                          <p:attrName>style.visibility</p:attrName>
                                        </p:attrNameLst>
                                      </p:cBhvr>
                                      <p:to>
                                        <p:strVal val="visible"/>
                                      </p:to>
                                    </p:set>
                                    <p:animEffect transition="in" filter="fade">
                                      <p:cBhvr>
                                        <p:cTn id="37" dur="500"/>
                                        <p:tgtEl>
                                          <p:spTgt spid="17029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02933"/>
                                        </p:tgtEl>
                                        <p:attrNameLst>
                                          <p:attrName>style.visibility</p:attrName>
                                        </p:attrNameLst>
                                      </p:cBhvr>
                                      <p:to>
                                        <p:strVal val="visible"/>
                                      </p:to>
                                    </p:set>
                                    <p:animEffect transition="in" filter="fade">
                                      <p:cBhvr>
                                        <p:cTn id="42" dur="500"/>
                                        <p:tgtEl>
                                          <p:spTgt spid="17029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02934"/>
                                        </p:tgtEl>
                                        <p:attrNameLst>
                                          <p:attrName>style.visibility</p:attrName>
                                        </p:attrNameLst>
                                      </p:cBhvr>
                                      <p:to>
                                        <p:strVal val="visible"/>
                                      </p:to>
                                    </p:set>
                                    <p:animEffect transition="in" filter="fade">
                                      <p:cBhvr>
                                        <p:cTn id="47" dur="500"/>
                                        <p:tgtEl>
                                          <p:spTgt spid="17029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02935"/>
                                        </p:tgtEl>
                                        <p:attrNameLst>
                                          <p:attrName>style.visibility</p:attrName>
                                        </p:attrNameLst>
                                      </p:cBhvr>
                                      <p:to>
                                        <p:strVal val="visible"/>
                                      </p:to>
                                    </p:set>
                                    <p:animEffect transition="in" filter="fade">
                                      <p:cBhvr>
                                        <p:cTn id="52" dur="500"/>
                                        <p:tgtEl>
                                          <p:spTgt spid="17029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02936"/>
                                        </p:tgtEl>
                                        <p:attrNameLst>
                                          <p:attrName>style.visibility</p:attrName>
                                        </p:attrNameLst>
                                      </p:cBhvr>
                                      <p:to>
                                        <p:strVal val="visible"/>
                                      </p:to>
                                    </p:set>
                                    <p:animEffect transition="in" filter="fade">
                                      <p:cBhvr>
                                        <p:cTn id="57" dur="500"/>
                                        <p:tgtEl>
                                          <p:spTgt spid="17029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02937"/>
                                        </p:tgtEl>
                                        <p:attrNameLst>
                                          <p:attrName>style.visibility</p:attrName>
                                        </p:attrNameLst>
                                      </p:cBhvr>
                                      <p:to>
                                        <p:strVal val="visible"/>
                                      </p:to>
                                    </p:set>
                                    <p:animEffect transition="in" filter="fade">
                                      <p:cBhvr>
                                        <p:cTn id="62" dur="500"/>
                                        <p:tgtEl>
                                          <p:spTgt spid="17029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02938"/>
                                        </p:tgtEl>
                                        <p:attrNameLst>
                                          <p:attrName>style.visibility</p:attrName>
                                        </p:attrNameLst>
                                      </p:cBhvr>
                                      <p:to>
                                        <p:strVal val="visible"/>
                                      </p:to>
                                    </p:set>
                                    <p:animEffect transition="in" filter="fade">
                                      <p:cBhvr>
                                        <p:cTn id="67" dur="500"/>
                                        <p:tgtEl>
                                          <p:spTgt spid="17029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02939"/>
                                        </p:tgtEl>
                                        <p:attrNameLst>
                                          <p:attrName>style.visibility</p:attrName>
                                        </p:attrNameLst>
                                      </p:cBhvr>
                                      <p:to>
                                        <p:strVal val="visible"/>
                                      </p:to>
                                    </p:set>
                                    <p:animEffect transition="in" filter="fade">
                                      <p:cBhvr>
                                        <p:cTn id="72" dur="500"/>
                                        <p:tgtEl>
                                          <p:spTgt spid="17029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02940"/>
                                        </p:tgtEl>
                                        <p:attrNameLst>
                                          <p:attrName>style.visibility</p:attrName>
                                        </p:attrNameLst>
                                      </p:cBhvr>
                                      <p:to>
                                        <p:strVal val="visible"/>
                                      </p:to>
                                    </p:set>
                                    <p:animEffect transition="in" filter="fade">
                                      <p:cBhvr>
                                        <p:cTn id="77" dur="500"/>
                                        <p:tgtEl>
                                          <p:spTgt spid="1702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25" grpId="0"/>
      <p:bldP spid="1702927" grpId="0"/>
      <p:bldP spid="1702928" grpId="0"/>
      <p:bldP spid="1702929" grpId="0"/>
      <p:bldP spid="1702930" grpId="0"/>
      <p:bldP spid="1702931" grpId="0"/>
      <p:bldP spid="1702932" grpId="0"/>
      <p:bldP spid="1702933" grpId="0"/>
      <p:bldP spid="1702934" grpId="0"/>
      <p:bldP spid="1702935" grpId="0"/>
      <p:bldP spid="1702936" grpId="0"/>
      <p:bldP spid="1702937" grpId="0"/>
      <p:bldP spid="1702938" grpId="0"/>
      <p:bldP spid="1702939" grpId="0"/>
      <p:bldP spid="17029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atin typeface="Arial" charset="0"/>
              </a:rPr>
              <a:t>IPsec Protocol Framework</a:t>
            </a:r>
          </a:p>
        </p:txBody>
      </p:sp>
      <p:pic>
        <p:nvPicPr>
          <p:cNvPr id="5120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25" y="855663"/>
            <a:ext cx="5184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7716"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965432" y="836859"/>
            <a:ext cx="7239000" cy="5475287"/>
          </a:xfrm>
          <a:noFill/>
        </p:spPr>
      </p:pic>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8305"/>
            <a:ext cx="2660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7718" name="Rectangle 6"/>
          <p:cNvSpPr>
            <a:spLocks noChangeArrowheads="1"/>
          </p:cNvSpPr>
          <p:nvPr/>
        </p:nvSpPr>
        <p:spPr bwMode="auto">
          <a:xfrm>
            <a:off x="914400" y="947956"/>
            <a:ext cx="2590800" cy="1411121"/>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p>
        </p:txBody>
      </p:sp>
      <p:sp>
        <p:nvSpPr>
          <p:cNvPr id="1907719" name="Rectangle 7"/>
          <p:cNvSpPr>
            <a:spLocks noChangeArrowheads="1"/>
          </p:cNvSpPr>
          <p:nvPr/>
        </p:nvSpPr>
        <p:spPr bwMode="auto">
          <a:xfrm>
            <a:off x="914400" y="3044877"/>
            <a:ext cx="2590800" cy="26670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p>
        </p:txBody>
      </p:sp>
      <p:sp>
        <p:nvSpPr>
          <p:cNvPr id="52226" name="Rectangle 2"/>
          <p:cNvSpPr>
            <a:spLocks noGrp="1" noChangeArrowheads="1"/>
          </p:cNvSpPr>
          <p:nvPr>
            <p:ph type="title"/>
          </p:nvPr>
        </p:nvSpPr>
        <p:spPr/>
        <p:txBody>
          <a:bodyPr/>
          <a:lstStyle/>
          <a:p>
            <a:pPr eaLnBrk="1" hangingPunct="1"/>
            <a:r>
              <a:rPr lang="en-US" dirty="0">
                <a:latin typeface="Arial" charset="0"/>
              </a:rPr>
              <a:t>Confidentiality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7718"/>
                                        </p:tgtEl>
                                        <p:attrNameLst>
                                          <p:attrName>style.visibility</p:attrName>
                                        </p:attrNameLst>
                                      </p:cBhvr>
                                      <p:to>
                                        <p:strVal val="visible"/>
                                      </p:to>
                                    </p:set>
                                    <p:animEffect transition="in" filter="fade">
                                      <p:cBhvr>
                                        <p:cTn id="7" dur="500"/>
                                        <p:tgtEl>
                                          <p:spTgt spid="19077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7719"/>
                                        </p:tgtEl>
                                        <p:attrNameLst>
                                          <p:attrName>style.visibility</p:attrName>
                                        </p:attrNameLst>
                                      </p:cBhvr>
                                      <p:to>
                                        <p:strVal val="visible"/>
                                      </p:to>
                                    </p:set>
                                    <p:animEffect transition="in" filter="fade">
                                      <p:cBhvr>
                                        <p:cTn id="10" dur="500"/>
                                        <p:tgtEl>
                                          <p:spTgt spid="19077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07716"/>
                                        </p:tgtEl>
                                        <p:attrNameLst>
                                          <p:attrName>style.visibility</p:attrName>
                                        </p:attrNameLst>
                                      </p:cBhvr>
                                      <p:to>
                                        <p:strVal val="visible"/>
                                      </p:to>
                                    </p:set>
                                    <p:animEffect transition="in" filter="fade">
                                      <p:cBhvr>
                                        <p:cTn id="15" dur="500"/>
                                        <p:tgtEl>
                                          <p:spTgt spid="1907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7718" grpId="0" animBg="1"/>
      <p:bldP spid="19077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atin typeface="Arial" charset="0"/>
              </a:rPr>
              <a:t>Integrity</a:t>
            </a: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2660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2837" name="Rectangle 5"/>
          <p:cNvSpPr>
            <a:spLocks noChangeArrowheads="1"/>
          </p:cNvSpPr>
          <p:nvPr/>
        </p:nvSpPr>
        <p:spPr bwMode="auto">
          <a:xfrm>
            <a:off x="914400" y="1447800"/>
            <a:ext cx="2590800" cy="1851025"/>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p>
        </p:txBody>
      </p:sp>
      <p:sp>
        <p:nvSpPr>
          <p:cNvPr id="1912838" name="Rectangle 6"/>
          <p:cNvSpPr>
            <a:spLocks noChangeArrowheads="1"/>
          </p:cNvSpPr>
          <p:nvPr/>
        </p:nvSpPr>
        <p:spPr bwMode="auto">
          <a:xfrm>
            <a:off x="914400" y="4289425"/>
            <a:ext cx="2590800" cy="16764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p>
        </p:txBody>
      </p:sp>
      <p:pic>
        <p:nvPicPr>
          <p:cNvPr id="19128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954088"/>
            <a:ext cx="7543800"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2837"/>
                                        </p:tgtEl>
                                        <p:attrNameLst>
                                          <p:attrName>style.visibility</p:attrName>
                                        </p:attrNameLst>
                                      </p:cBhvr>
                                      <p:to>
                                        <p:strVal val="visible"/>
                                      </p:to>
                                    </p:set>
                                    <p:animEffect transition="in" filter="fade">
                                      <p:cBhvr>
                                        <p:cTn id="7" dur="500"/>
                                        <p:tgtEl>
                                          <p:spTgt spid="19128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12838"/>
                                        </p:tgtEl>
                                        <p:attrNameLst>
                                          <p:attrName>style.visibility</p:attrName>
                                        </p:attrNameLst>
                                      </p:cBhvr>
                                      <p:to>
                                        <p:strVal val="visible"/>
                                      </p:to>
                                    </p:set>
                                    <p:animEffect transition="in" filter="fade">
                                      <p:cBhvr>
                                        <p:cTn id="10" dur="500"/>
                                        <p:tgtEl>
                                          <p:spTgt spid="19128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12840"/>
                                        </p:tgtEl>
                                        <p:attrNameLst>
                                          <p:attrName>style.visibility</p:attrName>
                                        </p:attrNameLst>
                                      </p:cBhvr>
                                      <p:to>
                                        <p:strVal val="visible"/>
                                      </p:to>
                                    </p:set>
                                    <p:animEffect transition="in" filter="fade">
                                      <p:cBhvr>
                                        <p:cTn id="15" dur="500"/>
                                        <p:tgtEl>
                                          <p:spTgt spid="1912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2837" grpId="0" animBg="1"/>
      <p:bldP spid="19128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Arial" charset="0"/>
              </a:rPr>
              <a:t>Authentication</a:t>
            </a:r>
          </a:p>
        </p:txBody>
      </p:sp>
      <p:pic>
        <p:nvPicPr>
          <p:cNvPr id="1911817" name="Picture 9"/>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75881" y="1017588"/>
            <a:ext cx="7261225" cy="4960937"/>
          </a:xfrm>
          <a:noFill/>
        </p:spPr>
      </p:pic>
      <p:pic>
        <p:nvPicPr>
          <p:cNvPr id="542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6" y="850900"/>
            <a:ext cx="2660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1813" name="Rectangle 5"/>
          <p:cNvSpPr>
            <a:spLocks noChangeArrowheads="1"/>
          </p:cNvSpPr>
          <p:nvPr/>
        </p:nvSpPr>
        <p:spPr bwMode="auto">
          <a:xfrm>
            <a:off x="1529981" y="1426127"/>
            <a:ext cx="1534855" cy="2888697"/>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p>
        </p:txBody>
      </p:sp>
      <p:sp>
        <p:nvSpPr>
          <p:cNvPr id="1911814" name="Rectangle 6"/>
          <p:cNvSpPr>
            <a:spLocks noChangeArrowheads="1"/>
          </p:cNvSpPr>
          <p:nvPr/>
        </p:nvSpPr>
        <p:spPr bwMode="auto">
          <a:xfrm>
            <a:off x="1555381" y="5153025"/>
            <a:ext cx="1509455" cy="838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1813"/>
                                        </p:tgtEl>
                                        <p:attrNameLst>
                                          <p:attrName>style.visibility</p:attrName>
                                        </p:attrNameLst>
                                      </p:cBhvr>
                                      <p:to>
                                        <p:strVal val="visible"/>
                                      </p:to>
                                    </p:set>
                                    <p:animEffect transition="in" filter="fade">
                                      <p:cBhvr>
                                        <p:cTn id="7" dur="500"/>
                                        <p:tgtEl>
                                          <p:spTgt spid="19118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11814"/>
                                        </p:tgtEl>
                                        <p:attrNameLst>
                                          <p:attrName>style.visibility</p:attrName>
                                        </p:attrNameLst>
                                      </p:cBhvr>
                                      <p:to>
                                        <p:strVal val="visible"/>
                                      </p:to>
                                    </p:set>
                                    <p:animEffect transition="in" filter="fade">
                                      <p:cBhvr>
                                        <p:cTn id="10" dur="500"/>
                                        <p:tgtEl>
                                          <p:spTgt spid="19118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11817"/>
                                        </p:tgtEl>
                                        <p:attrNameLst>
                                          <p:attrName>style.visibility</p:attrName>
                                        </p:attrNameLst>
                                      </p:cBhvr>
                                      <p:to>
                                        <p:strVal val="visible"/>
                                      </p:to>
                                    </p:set>
                                    <p:animEffect transition="in" filter="fade">
                                      <p:cBhvr>
                                        <p:cTn id="15" dur="500"/>
                                        <p:tgtEl>
                                          <p:spTgt spid="1911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13" grpId="0" animBg="1"/>
      <p:bldP spid="19118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77320"/>
            <a:ext cx="2660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44070"/>
            <a:ext cx="46974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3983038" y="1874308"/>
            <a:ext cx="425886"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AH</a:t>
            </a:r>
          </a:p>
        </p:txBody>
      </p:sp>
      <p:sp>
        <p:nvSpPr>
          <p:cNvPr id="55303" name="Text Box 7"/>
          <p:cNvSpPr txBox="1">
            <a:spLocks noChangeArrowheads="1"/>
          </p:cNvSpPr>
          <p:nvPr/>
        </p:nvSpPr>
        <p:spPr bwMode="auto">
          <a:xfrm>
            <a:off x="4884738" y="1875895"/>
            <a:ext cx="526876"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400">
                <a:solidFill>
                  <a:srgbClr val="000000"/>
                </a:solidFill>
              </a:rPr>
              <a:t>ESP</a:t>
            </a:r>
          </a:p>
        </p:txBody>
      </p:sp>
      <p:sp>
        <p:nvSpPr>
          <p:cNvPr id="55304" name="Text Box 8"/>
          <p:cNvSpPr txBox="1">
            <a:spLocks noChangeArrowheads="1"/>
          </p:cNvSpPr>
          <p:nvPr/>
        </p:nvSpPr>
        <p:spPr bwMode="auto">
          <a:xfrm>
            <a:off x="5824538" y="1796520"/>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ESP + AH</a:t>
            </a:r>
          </a:p>
        </p:txBody>
      </p:sp>
      <p:sp>
        <p:nvSpPr>
          <p:cNvPr id="55305" name="Text Box 9"/>
          <p:cNvSpPr txBox="1">
            <a:spLocks noChangeArrowheads="1"/>
          </p:cNvSpPr>
          <p:nvPr/>
        </p:nvSpPr>
        <p:spPr bwMode="auto">
          <a:xfrm>
            <a:off x="4843463" y="2634720"/>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DES</a:t>
            </a:r>
          </a:p>
        </p:txBody>
      </p:sp>
      <p:sp>
        <p:nvSpPr>
          <p:cNvPr id="55306" name="Text Box 10"/>
          <p:cNvSpPr txBox="1">
            <a:spLocks noChangeArrowheads="1"/>
          </p:cNvSpPr>
          <p:nvPr/>
        </p:nvSpPr>
        <p:spPr bwMode="auto">
          <a:xfrm>
            <a:off x="5830888" y="2634720"/>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3</a:t>
            </a:r>
          </a:p>
          <a:p>
            <a:pPr algn="ctr">
              <a:lnSpc>
                <a:spcPct val="100000"/>
              </a:lnSpc>
            </a:pPr>
            <a:r>
              <a:rPr lang="en-US" sz="1400">
                <a:solidFill>
                  <a:srgbClr val="000000"/>
                </a:solidFill>
              </a:rPr>
              <a:t>DES</a:t>
            </a:r>
          </a:p>
        </p:txBody>
      </p:sp>
      <p:sp>
        <p:nvSpPr>
          <p:cNvPr id="55307" name="Text Box 11"/>
          <p:cNvSpPr txBox="1">
            <a:spLocks noChangeArrowheads="1"/>
          </p:cNvSpPr>
          <p:nvPr/>
        </p:nvSpPr>
        <p:spPr bwMode="auto">
          <a:xfrm>
            <a:off x="6705600" y="263472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AES</a:t>
            </a:r>
          </a:p>
        </p:txBody>
      </p:sp>
      <p:sp>
        <p:nvSpPr>
          <p:cNvPr id="55308" name="Text Box 12"/>
          <p:cNvSpPr txBox="1">
            <a:spLocks noChangeArrowheads="1"/>
          </p:cNvSpPr>
          <p:nvPr/>
        </p:nvSpPr>
        <p:spPr bwMode="auto">
          <a:xfrm>
            <a:off x="7620000" y="263472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SEAL</a:t>
            </a:r>
          </a:p>
        </p:txBody>
      </p:sp>
      <p:sp>
        <p:nvSpPr>
          <p:cNvPr id="55309" name="Text Box 13"/>
          <p:cNvSpPr txBox="1">
            <a:spLocks noChangeArrowheads="1"/>
          </p:cNvSpPr>
          <p:nvPr/>
        </p:nvSpPr>
        <p:spPr bwMode="auto">
          <a:xfrm>
            <a:off x="3886200" y="347292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MD5</a:t>
            </a:r>
          </a:p>
        </p:txBody>
      </p:sp>
      <p:sp>
        <p:nvSpPr>
          <p:cNvPr id="55310" name="Text Box 14"/>
          <p:cNvSpPr txBox="1">
            <a:spLocks noChangeArrowheads="1"/>
          </p:cNvSpPr>
          <p:nvPr/>
        </p:nvSpPr>
        <p:spPr bwMode="auto">
          <a:xfrm>
            <a:off x="4821238" y="347292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SHA</a:t>
            </a:r>
          </a:p>
        </p:txBody>
      </p:sp>
      <p:sp>
        <p:nvSpPr>
          <p:cNvPr id="55311" name="Text Box 15"/>
          <p:cNvSpPr txBox="1">
            <a:spLocks noChangeArrowheads="1"/>
          </p:cNvSpPr>
          <p:nvPr/>
        </p:nvSpPr>
        <p:spPr bwMode="auto">
          <a:xfrm>
            <a:off x="3897313" y="4268258"/>
            <a:ext cx="646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PSK</a:t>
            </a:r>
          </a:p>
        </p:txBody>
      </p:sp>
      <p:sp>
        <p:nvSpPr>
          <p:cNvPr id="55312" name="Text Box 16"/>
          <p:cNvSpPr txBox="1">
            <a:spLocks noChangeArrowheads="1"/>
          </p:cNvSpPr>
          <p:nvPr/>
        </p:nvSpPr>
        <p:spPr bwMode="auto">
          <a:xfrm>
            <a:off x="4776788" y="423492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RSA</a:t>
            </a:r>
          </a:p>
        </p:txBody>
      </p:sp>
      <p:sp>
        <p:nvSpPr>
          <p:cNvPr id="55313" name="Text Box 17"/>
          <p:cNvSpPr txBox="1">
            <a:spLocks noChangeArrowheads="1"/>
          </p:cNvSpPr>
          <p:nvPr/>
        </p:nvSpPr>
        <p:spPr bwMode="auto">
          <a:xfrm>
            <a:off x="3886200" y="510645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DH1</a:t>
            </a:r>
          </a:p>
        </p:txBody>
      </p:sp>
      <p:sp>
        <p:nvSpPr>
          <p:cNvPr id="55314" name="Text Box 18"/>
          <p:cNvSpPr txBox="1">
            <a:spLocks noChangeArrowheads="1"/>
          </p:cNvSpPr>
          <p:nvPr/>
        </p:nvSpPr>
        <p:spPr bwMode="auto">
          <a:xfrm>
            <a:off x="4876800" y="510645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DH2</a:t>
            </a:r>
          </a:p>
        </p:txBody>
      </p:sp>
      <p:sp>
        <p:nvSpPr>
          <p:cNvPr id="55315" name="Text Box 19"/>
          <p:cNvSpPr txBox="1">
            <a:spLocks noChangeArrowheads="1"/>
          </p:cNvSpPr>
          <p:nvPr/>
        </p:nvSpPr>
        <p:spPr bwMode="auto">
          <a:xfrm>
            <a:off x="5867400" y="510645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DH5</a:t>
            </a:r>
          </a:p>
        </p:txBody>
      </p:sp>
      <p:sp>
        <p:nvSpPr>
          <p:cNvPr id="55316" name="Text Box 20"/>
          <p:cNvSpPr txBox="1">
            <a:spLocks noChangeArrowheads="1"/>
          </p:cNvSpPr>
          <p:nvPr/>
        </p:nvSpPr>
        <p:spPr bwMode="auto">
          <a:xfrm>
            <a:off x="6705600" y="5106458"/>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400">
                <a:solidFill>
                  <a:srgbClr val="000000"/>
                </a:solidFill>
              </a:rPr>
              <a:t>DH7</a:t>
            </a:r>
          </a:p>
        </p:txBody>
      </p:sp>
      <p:sp>
        <p:nvSpPr>
          <p:cNvPr id="1913877" name="Rectangle 21"/>
          <p:cNvSpPr>
            <a:spLocks noChangeArrowheads="1"/>
          </p:cNvSpPr>
          <p:nvPr/>
        </p:nvSpPr>
        <p:spPr bwMode="auto">
          <a:xfrm>
            <a:off x="914400" y="1167870"/>
            <a:ext cx="8001000" cy="37338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solidFill>
                <a:srgbClr val="000000"/>
              </a:solidFill>
            </a:endParaRPr>
          </a:p>
        </p:txBody>
      </p:sp>
      <p:sp>
        <p:nvSpPr>
          <p:cNvPr id="55318" name="Rectangle 22"/>
          <p:cNvSpPr>
            <a:spLocks noChangeArrowheads="1"/>
          </p:cNvSpPr>
          <p:nvPr/>
        </p:nvSpPr>
        <p:spPr bwMode="auto">
          <a:xfrm>
            <a:off x="914400" y="1091670"/>
            <a:ext cx="2590800" cy="12954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
          <a:lstStyle/>
          <a:p>
            <a:endParaRPr lang="en-US">
              <a:solidFill>
                <a:srgbClr val="000000"/>
              </a:solidFill>
            </a:endParaRPr>
          </a:p>
        </p:txBody>
      </p:sp>
      <p:sp>
        <p:nvSpPr>
          <p:cNvPr id="1913879" name="Text Box 23"/>
          <p:cNvSpPr txBox="1">
            <a:spLocks noChangeArrowheads="1"/>
          </p:cNvSpPr>
          <p:nvPr/>
        </p:nvSpPr>
        <p:spPr bwMode="auto">
          <a:xfrm>
            <a:off x="3810000" y="5349345"/>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000">
                <a:solidFill>
                  <a:srgbClr val="000000"/>
                </a:solidFill>
              </a:rPr>
              <a:t>768 bits</a:t>
            </a:r>
          </a:p>
        </p:txBody>
      </p:sp>
      <p:sp>
        <p:nvSpPr>
          <p:cNvPr id="1913880" name="Text Box 24"/>
          <p:cNvSpPr txBox="1">
            <a:spLocks noChangeArrowheads="1"/>
          </p:cNvSpPr>
          <p:nvPr/>
        </p:nvSpPr>
        <p:spPr bwMode="auto">
          <a:xfrm>
            <a:off x="4751388" y="5350933"/>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000">
                <a:solidFill>
                  <a:srgbClr val="000000"/>
                </a:solidFill>
              </a:rPr>
              <a:t>1024 bits</a:t>
            </a:r>
          </a:p>
        </p:txBody>
      </p:sp>
      <p:sp>
        <p:nvSpPr>
          <p:cNvPr id="1913881" name="Text Box 25"/>
          <p:cNvSpPr txBox="1">
            <a:spLocks noChangeArrowheads="1"/>
          </p:cNvSpPr>
          <p:nvPr/>
        </p:nvSpPr>
        <p:spPr bwMode="auto">
          <a:xfrm>
            <a:off x="5713413" y="5344583"/>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36576" rIns="82296" bIns="36576"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lnSpc>
                <a:spcPct val="100000"/>
              </a:lnSpc>
            </a:pPr>
            <a:r>
              <a:rPr lang="en-US" sz="1000">
                <a:solidFill>
                  <a:srgbClr val="000000"/>
                </a:solidFill>
              </a:rPr>
              <a:t>1536 bits</a:t>
            </a:r>
          </a:p>
        </p:txBody>
      </p:sp>
      <p:grpSp>
        <p:nvGrpSpPr>
          <p:cNvPr id="2" name="Group 30"/>
          <p:cNvGrpSpPr>
            <a:grpSpLocks/>
          </p:cNvGrpSpPr>
          <p:nvPr/>
        </p:nvGrpSpPr>
        <p:grpSpPr bwMode="auto">
          <a:xfrm>
            <a:off x="3556000" y="4825470"/>
            <a:ext cx="2235200" cy="1447800"/>
            <a:chOff x="2240" y="3216"/>
            <a:chExt cx="1408" cy="912"/>
          </a:xfrm>
        </p:grpSpPr>
        <p:sp>
          <p:nvSpPr>
            <p:cNvPr id="55326" name="Rectangle 26"/>
            <p:cNvSpPr>
              <a:spLocks noChangeArrowheads="1"/>
            </p:cNvSpPr>
            <p:nvPr/>
          </p:nvSpPr>
          <p:spPr bwMode="auto">
            <a:xfrm>
              <a:off x="2240" y="3216"/>
              <a:ext cx="1408" cy="912"/>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solidFill>
                  <a:srgbClr val="000000"/>
                </a:solidFill>
              </a:endParaRPr>
            </a:p>
          </p:txBody>
        </p:sp>
        <p:sp>
          <p:nvSpPr>
            <p:cNvPr id="55327" name="Text Box 27"/>
            <p:cNvSpPr txBox="1">
              <a:spLocks noChangeArrowheads="1"/>
            </p:cNvSpPr>
            <p:nvPr/>
          </p:nvSpPr>
          <p:spPr bwMode="auto">
            <a:xfrm>
              <a:off x="2247" y="3913"/>
              <a:ext cx="133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400" b="0" dirty="0">
                  <a:solidFill>
                    <a:srgbClr val="000000"/>
                  </a:solidFill>
                </a:rPr>
                <a:t>Used by DES and 3DES</a:t>
              </a:r>
            </a:p>
          </p:txBody>
        </p:sp>
      </p:grpSp>
      <p:grpSp>
        <p:nvGrpSpPr>
          <p:cNvPr id="3" name="Group 31"/>
          <p:cNvGrpSpPr>
            <a:grpSpLocks/>
          </p:cNvGrpSpPr>
          <p:nvPr/>
        </p:nvGrpSpPr>
        <p:grpSpPr bwMode="auto">
          <a:xfrm>
            <a:off x="4724400" y="4825470"/>
            <a:ext cx="2235200" cy="1447800"/>
            <a:chOff x="2976" y="3216"/>
            <a:chExt cx="1408" cy="912"/>
          </a:xfrm>
        </p:grpSpPr>
        <p:sp>
          <p:nvSpPr>
            <p:cNvPr id="55324" name="Rectangle 28"/>
            <p:cNvSpPr>
              <a:spLocks noChangeArrowheads="1"/>
            </p:cNvSpPr>
            <p:nvPr/>
          </p:nvSpPr>
          <p:spPr bwMode="auto">
            <a:xfrm>
              <a:off x="2976" y="3216"/>
              <a:ext cx="1408" cy="912"/>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solidFill>
                  <a:srgbClr val="000000"/>
                </a:solidFill>
              </a:endParaRPr>
            </a:p>
          </p:txBody>
        </p:sp>
        <p:sp>
          <p:nvSpPr>
            <p:cNvPr id="55325" name="Text Box 29"/>
            <p:cNvSpPr txBox="1">
              <a:spLocks noChangeArrowheads="1"/>
            </p:cNvSpPr>
            <p:nvPr/>
          </p:nvSpPr>
          <p:spPr bwMode="auto">
            <a:xfrm>
              <a:off x="3609" y="3921"/>
              <a:ext cx="77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36576" rIns="82296" bIns="36576"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400" b="0" dirty="0">
                  <a:solidFill>
                    <a:srgbClr val="000000"/>
                  </a:solidFill>
                </a:rPr>
                <a:t>Used by AES</a:t>
              </a:r>
            </a:p>
          </p:txBody>
        </p:sp>
      </p:grpSp>
      <p:sp>
        <p:nvSpPr>
          <p:cNvPr id="55298" name="Rectangle 2"/>
          <p:cNvSpPr>
            <a:spLocks noGrp="1" noChangeArrowheads="1"/>
          </p:cNvSpPr>
          <p:nvPr>
            <p:ph type="title"/>
          </p:nvPr>
        </p:nvSpPr>
        <p:spPr/>
        <p:txBody>
          <a:bodyPr/>
          <a:lstStyle/>
          <a:p>
            <a:pPr eaLnBrk="1" hangingPunct="1"/>
            <a:r>
              <a:rPr lang="en-US" dirty="0">
                <a:latin typeface="Arial" charset="0"/>
              </a:rPr>
              <a:t>Secure Key Exchange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3877"/>
                                        </p:tgtEl>
                                        <p:attrNameLst>
                                          <p:attrName>style.visibility</p:attrName>
                                        </p:attrNameLst>
                                      </p:cBhvr>
                                      <p:to>
                                        <p:strVal val="visible"/>
                                      </p:to>
                                    </p:set>
                                    <p:animEffect transition="in" filter="fade">
                                      <p:cBhvr>
                                        <p:cTn id="7" dur="500"/>
                                        <p:tgtEl>
                                          <p:spTgt spid="1913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3879"/>
                                        </p:tgtEl>
                                        <p:attrNameLst>
                                          <p:attrName>style.visibility</p:attrName>
                                        </p:attrNameLst>
                                      </p:cBhvr>
                                      <p:to>
                                        <p:strVal val="visible"/>
                                      </p:to>
                                    </p:set>
                                    <p:animEffect transition="in" filter="fade">
                                      <p:cBhvr>
                                        <p:cTn id="12" dur="500"/>
                                        <p:tgtEl>
                                          <p:spTgt spid="1913879"/>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13880"/>
                                        </p:tgtEl>
                                        <p:attrNameLst>
                                          <p:attrName>style.visibility</p:attrName>
                                        </p:attrNameLst>
                                      </p:cBhvr>
                                      <p:to>
                                        <p:strVal val="visible"/>
                                      </p:to>
                                    </p:set>
                                    <p:animEffect transition="in" filter="fade">
                                      <p:cBhvr>
                                        <p:cTn id="16" dur="500"/>
                                        <p:tgtEl>
                                          <p:spTgt spid="1913880"/>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13881"/>
                                        </p:tgtEl>
                                        <p:attrNameLst>
                                          <p:attrName>style.visibility</p:attrName>
                                        </p:attrNameLst>
                                      </p:cBhvr>
                                      <p:to>
                                        <p:strVal val="visible"/>
                                      </p:to>
                                    </p:set>
                                    <p:animEffect transition="in" filter="fade">
                                      <p:cBhvr>
                                        <p:cTn id="20" dur="500"/>
                                        <p:tgtEl>
                                          <p:spTgt spid="19138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3877" grpId="0" animBg="1"/>
      <p:bldP spid="1913879" grpId="0"/>
      <p:bldP spid="1913880" grpId="0"/>
      <p:bldP spid="1913881"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3539" name="Rectangle 3"/>
          <p:cNvSpPr>
            <a:spLocks noGrp="1" noChangeArrowheads="1"/>
          </p:cNvSpPr>
          <p:nvPr>
            <p:ph type="body" sz="quarter" idx="10"/>
          </p:nvPr>
        </p:nvSpPr>
        <p:spPr/>
        <p:txBody>
          <a:bodyPr/>
          <a:lstStyle/>
          <a:p>
            <a:r>
              <a:rPr lang="en-US" smtClean="0"/>
              <a:t>IPsec uses two main protocols to create a security framework: </a:t>
            </a:r>
          </a:p>
          <a:p>
            <a:pPr lvl="1"/>
            <a:r>
              <a:rPr lang="en-US" smtClean="0"/>
              <a:t>AH: Authentication Header </a:t>
            </a:r>
          </a:p>
          <a:p>
            <a:pPr lvl="1"/>
            <a:r>
              <a:rPr lang="en-US" smtClean="0"/>
              <a:t>ESP: Encapsulating Security Payload</a:t>
            </a:r>
          </a:p>
          <a:p>
            <a:pPr lvl="1"/>
            <a:endParaRPr lang="en-US" smtClean="0"/>
          </a:p>
        </p:txBody>
      </p:sp>
      <p:sp>
        <p:nvSpPr>
          <p:cNvPr id="56322" name="Rectangle 2"/>
          <p:cNvSpPr>
            <a:spLocks noGrp="1" noChangeArrowheads="1"/>
          </p:cNvSpPr>
          <p:nvPr>
            <p:ph type="title"/>
          </p:nvPr>
        </p:nvSpPr>
        <p:spPr/>
        <p:txBody>
          <a:bodyPr/>
          <a:lstStyle/>
          <a:p>
            <a:r>
              <a:rPr lang="en-US" smtClean="0"/>
              <a:t>IPsec Framework Protocols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quarter" idx="10"/>
          </p:nvPr>
        </p:nvSpPr>
        <p:spPr/>
        <p:txBody>
          <a:bodyPr/>
          <a:lstStyle/>
          <a:p>
            <a:r>
              <a:rPr lang="en-US">
                <a:latin typeface="Arial" charset="0"/>
              </a:rPr>
              <a:t>AH provides authentication and optional replay-detection services. </a:t>
            </a:r>
          </a:p>
          <a:p>
            <a:pPr lvl="1"/>
            <a:r>
              <a:rPr lang="en-US">
                <a:latin typeface="Arial" charset="0"/>
              </a:rPr>
              <a:t>It authenticates the sender of the data.</a:t>
            </a:r>
          </a:p>
          <a:p>
            <a:pPr lvl="1"/>
            <a:r>
              <a:rPr lang="en-US">
                <a:latin typeface="Arial" charset="0"/>
              </a:rPr>
              <a:t>AH operates on protocol number 51.</a:t>
            </a:r>
          </a:p>
          <a:p>
            <a:pPr lvl="1"/>
            <a:r>
              <a:rPr lang="en-US">
                <a:latin typeface="Arial" charset="0"/>
              </a:rPr>
              <a:t>AH supports the HMAC-MD5 and HMAC-SHA-1 algorithms. </a:t>
            </a:r>
          </a:p>
          <a:p>
            <a:endParaRPr lang="en-US">
              <a:latin typeface="Arial" charset="0"/>
            </a:endParaRPr>
          </a:p>
          <a:p>
            <a:endParaRPr lang="en-US">
              <a:latin typeface="Arial" charset="0"/>
            </a:endParaRPr>
          </a:p>
        </p:txBody>
      </p:sp>
      <p:sp>
        <p:nvSpPr>
          <p:cNvPr id="57346" name="Rectangle 2"/>
          <p:cNvSpPr>
            <a:spLocks noGrp="1" noChangeArrowheads="1"/>
          </p:cNvSpPr>
          <p:nvPr>
            <p:ph type="title"/>
          </p:nvPr>
        </p:nvSpPr>
        <p:spPr/>
        <p:txBody>
          <a:bodyPr/>
          <a:lstStyle/>
          <a:p>
            <a:pPr eaLnBrk="1" hangingPunct="1"/>
            <a:r>
              <a:rPr lang="en-US">
                <a:latin typeface="Arial" charset="0"/>
              </a:rPr>
              <a:t>Authentication Header (AH)</a:t>
            </a:r>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2605069"/>
            <a:ext cx="5822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quarter" idx="10"/>
          </p:nvPr>
        </p:nvSpPr>
        <p:spPr/>
        <p:txBody>
          <a:bodyPr/>
          <a:lstStyle/>
          <a:p>
            <a:r>
              <a:rPr lang="en-US" dirty="0">
                <a:latin typeface="Arial" charset="0"/>
              </a:rPr>
              <a:t>AH does not provide confidentiality (encryption).</a:t>
            </a:r>
          </a:p>
          <a:p>
            <a:pPr lvl="1"/>
            <a:r>
              <a:rPr lang="en-US" dirty="0">
                <a:latin typeface="Arial" charset="0"/>
              </a:rPr>
              <a:t>It is appropriate to use when confidentiality is not required or permitted. </a:t>
            </a:r>
          </a:p>
          <a:p>
            <a:pPr lvl="1"/>
            <a:r>
              <a:rPr lang="en-US" dirty="0">
                <a:latin typeface="Arial" charset="0"/>
              </a:rPr>
              <a:t>All text is transported unencrypted. </a:t>
            </a:r>
          </a:p>
          <a:p>
            <a:r>
              <a:rPr lang="en-US" dirty="0" smtClean="0">
                <a:latin typeface="Arial" charset="0"/>
              </a:rPr>
              <a:t>It </a:t>
            </a:r>
            <a:r>
              <a:rPr lang="en-US" dirty="0">
                <a:latin typeface="Arial" charset="0"/>
              </a:rPr>
              <a:t>only ensures the origin of the data and verifies that the data has not been modified during transit. </a:t>
            </a:r>
          </a:p>
          <a:p>
            <a:r>
              <a:rPr lang="en-US" dirty="0" smtClean="0">
                <a:latin typeface="Arial" charset="0"/>
              </a:rPr>
              <a:t>If </a:t>
            </a:r>
            <a:r>
              <a:rPr lang="en-US" dirty="0">
                <a:latin typeface="Arial" charset="0"/>
              </a:rPr>
              <a:t>the AH protocol is used alone, it provides weak protection.</a:t>
            </a:r>
          </a:p>
          <a:p>
            <a:r>
              <a:rPr lang="en-US" dirty="0" smtClean="0">
                <a:latin typeface="Arial" charset="0"/>
              </a:rPr>
              <a:t>AH </a:t>
            </a:r>
            <a:r>
              <a:rPr lang="en-US" dirty="0">
                <a:latin typeface="Arial" charset="0"/>
              </a:rPr>
              <a:t>can have problems if the environment uses </a:t>
            </a:r>
            <a:r>
              <a:rPr lang="en-US" dirty="0" smtClean="0">
                <a:latin typeface="Arial" charset="0"/>
              </a:rPr>
              <a:t>NAT</a:t>
            </a:r>
            <a:r>
              <a:rPr lang="en-US" dirty="0">
                <a:latin typeface="Arial" charset="0"/>
              </a:rPr>
              <a:t>.</a:t>
            </a:r>
          </a:p>
        </p:txBody>
      </p:sp>
      <p:sp>
        <p:nvSpPr>
          <p:cNvPr id="58370" name="Rectangle 2"/>
          <p:cNvSpPr>
            <a:spLocks noGrp="1" noChangeArrowheads="1"/>
          </p:cNvSpPr>
          <p:nvPr>
            <p:ph type="title"/>
          </p:nvPr>
        </p:nvSpPr>
        <p:spPr/>
        <p:txBody>
          <a:bodyPr/>
          <a:lstStyle/>
          <a:p>
            <a:pPr eaLnBrk="1" hangingPunct="1"/>
            <a:r>
              <a:rPr lang="en-US">
                <a:latin typeface="Arial" charset="0"/>
              </a:rPr>
              <a:t>Authentication Header (AH)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quarter" idx="10"/>
          </p:nvPr>
        </p:nvSpPr>
        <p:spPr/>
        <p:txBody>
          <a:bodyPr/>
          <a:lstStyle/>
          <a:p>
            <a:r>
              <a:rPr lang="en-US" dirty="0">
                <a:latin typeface="Arial" charset="0"/>
              </a:rPr>
              <a:t>ESP provides the same security services as AH (authentication and integrity) </a:t>
            </a:r>
            <a:r>
              <a:rPr lang="en-US" u="sng" dirty="0">
                <a:latin typeface="Arial" charset="0"/>
              </a:rPr>
              <a:t>AND</a:t>
            </a:r>
            <a:r>
              <a:rPr lang="en-US" dirty="0">
                <a:latin typeface="Arial" charset="0"/>
              </a:rPr>
              <a:t> encryption service. </a:t>
            </a:r>
          </a:p>
          <a:p>
            <a:pPr lvl="1"/>
            <a:r>
              <a:rPr lang="en-US" dirty="0">
                <a:latin typeface="Arial" charset="0"/>
              </a:rPr>
              <a:t>It encapsulates the data to be protected. </a:t>
            </a:r>
          </a:p>
          <a:p>
            <a:pPr lvl="1"/>
            <a:r>
              <a:rPr lang="en-US" dirty="0">
                <a:latin typeface="Arial" charset="0"/>
              </a:rPr>
              <a:t>It operates on protocol number </a:t>
            </a:r>
            <a:r>
              <a:rPr lang="en-US" dirty="0" smtClean="0">
                <a:latin typeface="Arial" charset="0"/>
              </a:rPr>
              <a:t>50.</a:t>
            </a:r>
            <a:endParaRPr lang="en-US" dirty="0">
              <a:latin typeface="Arial" charset="0"/>
            </a:endParaRPr>
          </a:p>
          <a:p>
            <a:endParaRPr lang="en-US" dirty="0">
              <a:latin typeface="Arial" charset="0"/>
            </a:endParaRPr>
          </a:p>
          <a:p>
            <a:endParaRPr lang="en-US" dirty="0">
              <a:latin typeface="Arial" charset="0"/>
            </a:endParaRPr>
          </a:p>
        </p:txBody>
      </p:sp>
      <p:sp>
        <p:nvSpPr>
          <p:cNvPr id="59394" name="Rectangle 2"/>
          <p:cNvSpPr>
            <a:spLocks noGrp="1" noChangeArrowheads="1"/>
          </p:cNvSpPr>
          <p:nvPr>
            <p:ph type="title"/>
          </p:nvPr>
        </p:nvSpPr>
        <p:spPr/>
        <p:txBody>
          <a:bodyPr/>
          <a:lstStyle/>
          <a:p>
            <a:pPr eaLnBrk="1" hangingPunct="1"/>
            <a:r>
              <a:rPr lang="en-US">
                <a:latin typeface="Arial" charset="0"/>
              </a:rPr>
              <a:t>Encapsulating Security Payload (ESP)</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13511"/>
            <a:ext cx="55626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8579" name="Rectangle 3"/>
          <p:cNvSpPr>
            <a:spLocks noGrp="1" noChangeArrowheads="1"/>
          </p:cNvSpPr>
          <p:nvPr>
            <p:ph type="body" sz="quarter" idx="10"/>
          </p:nvPr>
        </p:nvSpPr>
        <p:spPr/>
        <p:txBody>
          <a:bodyPr/>
          <a:lstStyle/>
          <a:p>
            <a:r>
              <a:rPr lang="en-US" dirty="0" smtClean="0"/>
              <a:t>Guarantees message integrity by using an algorithm to convert a variable length message and shared secret key into a single fixed-length string. </a:t>
            </a:r>
          </a:p>
          <a:p>
            <a:r>
              <a:rPr lang="en-US" dirty="0" smtClean="0"/>
              <a:t>Popular hashing methods include:</a:t>
            </a:r>
          </a:p>
          <a:p>
            <a:pPr lvl="1"/>
            <a:r>
              <a:rPr lang="en-US" dirty="0" smtClean="0"/>
              <a:t>SHA (Cisco default) </a:t>
            </a:r>
          </a:p>
          <a:p>
            <a:pPr lvl="1"/>
            <a:r>
              <a:rPr lang="en-US" dirty="0" smtClean="0"/>
              <a:t>MD5</a:t>
            </a:r>
          </a:p>
          <a:p>
            <a:pPr lvl="1"/>
            <a:endParaRPr lang="en-US" dirty="0"/>
          </a:p>
        </p:txBody>
      </p:sp>
      <p:sp>
        <p:nvSpPr>
          <p:cNvPr id="14338" name="Rectangle 2"/>
          <p:cNvSpPr>
            <a:spLocks noGrp="1" noChangeArrowheads="1"/>
          </p:cNvSpPr>
          <p:nvPr>
            <p:ph type="title"/>
          </p:nvPr>
        </p:nvSpPr>
        <p:spPr/>
        <p:txBody>
          <a:bodyPr/>
          <a:lstStyle/>
          <a:p>
            <a:r>
              <a:rPr lang="en-US" smtClean="0"/>
              <a:t>Authentication / Hashing</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quarter" idx="10"/>
          </p:nvPr>
        </p:nvSpPr>
        <p:spPr/>
        <p:txBody>
          <a:bodyPr/>
          <a:lstStyle/>
          <a:p>
            <a:r>
              <a:rPr lang="en-US">
                <a:latin typeface="Arial" charset="0"/>
              </a:rPr>
              <a:t>ESP can also provide integrity and authentication. </a:t>
            </a:r>
          </a:p>
          <a:p>
            <a:pPr lvl="1"/>
            <a:r>
              <a:rPr lang="en-US">
                <a:latin typeface="Arial" charset="0"/>
              </a:rPr>
              <a:t>First, the payload is encrypted using DES (default), 3DES, AES, or SEAL. </a:t>
            </a:r>
          </a:p>
          <a:p>
            <a:pPr lvl="1"/>
            <a:r>
              <a:rPr lang="en-US">
                <a:latin typeface="Arial" charset="0"/>
              </a:rPr>
              <a:t>Next, the encrypted payload is hashed to provide authentication and data integrity using HMAC-MD5 or HMAC-SHA-1. </a:t>
            </a:r>
          </a:p>
        </p:txBody>
      </p:sp>
      <p:sp>
        <p:nvSpPr>
          <p:cNvPr id="60418" name="Rectangle 2"/>
          <p:cNvSpPr>
            <a:spLocks noGrp="1" noChangeArrowheads="1"/>
          </p:cNvSpPr>
          <p:nvPr>
            <p:ph type="title"/>
          </p:nvPr>
        </p:nvSpPr>
        <p:spPr/>
        <p:txBody>
          <a:bodyPr/>
          <a:lstStyle/>
          <a:p>
            <a:pPr eaLnBrk="1" hangingPunct="1"/>
            <a:r>
              <a:rPr lang="en-US">
                <a:latin typeface="Arial" charset="0"/>
              </a:rPr>
              <a:t>Encapsulating Security Payload (ESP)</a:t>
            </a:r>
          </a:p>
        </p:txBody>
      </p:sp>
      <p:pic>
        <p:nvPicPr>
          <p:cNvPr id="1915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2240878"/>
            <a:ext cx="7126287"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15908"/>
                                        </p:tgtEl>
                                        <p:attrNameLst>
                                          <p:attrName>style.visibility</p:attrName>
                                        </p:attrNameLst>
                                      </p:cBhvr>
                                      <p:to>
                                        <p:strVal val="visible"/>
                                      </p:to>
                                    </p:set>
                                    <p:animEffect transition="in" filter="fade">
                                      <p:cBhvr>
                                        <p:cTn id="7" dur="500"/>
                                        <p:tgtEl>
                                          <p:spTgt spid="191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quarter" idx="10"/>
          </p:nvPr>
        </p:nvSpPr>
        <p:spPr>
          <a:xfrm>
            <a:off x="239713" y="886407"/>
            <a:ext cx="8578850" cy="5394960"/>
          </a:xfrm>
        </p:spPr>
        <p:txBody>
          <a:bodyPr/>
          <a:lstStyle/>
          <a:p>
            <a:r>
              <a:rPr lang="en-US">
                <a:latin typeface="Arial" charset="0"/>
              </a:rPr>
              <a:t>ESP and AH can be applied to IP packets in two different modes.</a:t>
            </a:r>
          </a:p>
          <a:p>
            <a:pPr>
              <a:buFont typeface="Wingdings" charset="0"/>
              <a:buNone/>
            </a:pPr>
            <a:endParaRPr lang="en-US">
              <a:latin typeface="Arial" charset="0"/>
            </a:endParaRPr>
          </a:p>
        </p:txBody>
      </p:sp>
      <p:sp>
        <p:nvSpPr>
          <p:cNvPr id="61442" name="Rectangle 2"/>
          <p:cNvSpPr>
            <a:spLocks noGrp="1" noChangeArrowheads="1"/>
          </p:cNvSpPr>
          <p:nvPr>
            <p:ph type="title"/>
          </p:nvPr>
        </p:nvSpPr>
        <p:spPr/>
        <p:txBody>
          <a:bodyPr/>
          <a:lstStyle/>
          <a:p>
            <a:pPr eaLnBrk="1" hangingPunct="1"/>
            <a:r>
              <a:rPr lang="en-US">
                <a:latin typeface="Arial" charset="0"/>
              </a:rPr>
              <a:t>Transport Mode and Tunnel Mode</a:t>
            </a:r>
          </a:p>
        </p:txBody>
      </p:sp>
      <p:pic>
        <p:nvPicPr>
          <p:cNvPr id="1917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88" y="1857957"/>
            <a:ext cx="388461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79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3058588"/>
            <a:ext cx="747236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79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39245"/>
            <a:ext cx="76200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17956"/>
                                        </p:tgtEl>
                                        <p:attrNameLst>
                                          <p:attrName>style.visibility</p:attrName>
                                        </p:attrNameLst>
                                      </p:cBhvr>
                                      <p:to>
                                        <p:strVal val="visible"/>
                                      </p:to>
                                    </p:set>
                                    <p:animEffect transition="in" filter="fade">
                                      <p:cBhvr>
                                        <p:cTn id="7" dur="500"/>
                                        <p:tgtEl>
                                          <p:spTgt spid="1917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17957"/>
                                        </p:tgtEl>
                                        <p:attrNameLst>
                                          <p:attrName>style.visibility</p:attrName>
                                        </p:attrNameLst>
                                      </p:cBhvr>
                                      <p:to>
                                        <p:strVal val="visible"/>
                                      </p:to>
                                    </p:set>
                                    <p:animEffect transition="in" filter="fade">
                                      <p:cBhvr>
                                        <p:cTn id="12" dur="500"/>
                                        <p:tgtEl>
                                          <p:spTgt spid="1917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17958"/>
                                        </p:tgtEl>
                                        <p:attrNameLst>
                                          <p:attrName>style.visibility</p:attrName>
                                        </p:attrNameLst>
                                      </p:cBhvr>
                                      <p:to>
                                        <p:strVal val="visible"/>
                                      </p:to>
                                    </p:set>
                                    <p:animEffect transition="in" filter="fade">
                                      <p:cBhvr>
                                        <p:cTn id="17" dur="500"/>
                                        <p:tgtEl>
                                          <p:spTgt spid="1917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quarter" idx="10"/>
          </p:nvPr>
        </p:nvSpPr>
        <p:spPr/>
        <p:txBody>
          <a:bodyPr/>
          <a:lstStyle/>
          <a:p>
            <a:r>
              <a:rPr lang="en-US" dirty="0">
                <a:latin typeface="Arial" charset="0"/>
              </a:rPr>
              <a:t>Security is provided only for the Transport Layer and above. </a:t>
            </a:r>
          </a:p>
          <a:p>
            <a:pPr lvl="1"/>
            <a:r>
              <a:rPr lang="en-US" dirty="0">
                <a:latin typeface="Arial" charset="0"/>
              </a:rPr>
              <a:t>It protects the payload but leaves the original IP address in plaintext. </a:t>
            </a:r>
          </a:p>
          <a:p>
            <a:r>
              <a:rPr lang="en-US" dirty="0" smtClean="0">
                <a:latin typeface="Arial" charset="0"/>
              </a:rPr>
              <a:t>ESP </a:t>
            </a:r>
            <a:r>
              <a:rPr lang="en-US" dirty="0">
                <a:latin typeface="Arial" charset="0"/>
              </a:rPr>
              <a:t>transport mode is used between hosts. </a:t>
            </a:r>
          </a:p>
          <a:p>
            <a:r>
              <a:rPr lang="en-US" dirty="0" smtClean="0">
                <a:latin typeface="Arial" charset="0"/>
              </a:rPr>
              <a:t>Transport </a:t>
            </a:r>
            <a:r>
              <a:rPr lang="en-US" dirty="0">
                <a:latin typeface="Arial" charset="0"/>
              </a:rPr>
              <a:t>mode works well with GRE, because GRE hides the addresses of the end devices by adding its own IP.</a:t>
            </a:r>
          </a:p>
        </p:txBody>
      </p:sp>
      <p:sp>
        <p:nvSpPr>
          <p:cNvPr id="62466" name="Rectangle 2"/>
          <p:cNvSpPr>
            <a:spLocks noGrp="1" noChangeArrowheads="1"/>
          </p:cNvSpPr>
          <p:nvPr>
            <p:ph type="title"/>
          </p:nvPr>
        </p:nvSpPr>
        <p:spPr/>
        <p:txBody>
          <a:bodyPr/>
          <a:lstStyle/>
          <a:p>
            <a:pPr eaLnBrk="1" hangingPunct="1"/>
            <a:r>
              <a:rPr lang="en-US">
                <a:latin typeface="Arial" charset="0"/>
              </a:rPr>
              <a:t>Transport Mode</a:t>
            </a:r>
          </a:p>
        </p:txBody>
      </p:sp>
      <p:pic>
        <p:nvPicPr>
          <p:cNvPr id="1918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00588"/>
            <a:ext cx="747236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18980"/>
                                        </p:tgtEl>
                                        <p:attrNameLst>
                                          <p:attrName>style.visibility</p:attrName>
                                        </p:attrNameLst>
                                      </p:cBhvr>
                                      <p:to>
                                        <p:strVal val="visible"/>
                                      </p:to>
                                    </p:set>
                                    <p:animEffect transition="in" filter="fade">
                                      <p:cBhvr>
                                        <p:cTn id="7" dur="500"/>
                                        <p:tgtEl>
                                          <p:spTgt spid="191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sz="quarter" idx="10"/>
          </p:nvPr>
        </p:nvSpPr>
        <p:spPr/>
        <p:txBody>
          <a:bodyPr/>
          <a:lstStyle/>
          <a:p>
            <a:r>
              <a:rPr lang="en-US" dirty="0">
                <a:latin typeface="Arial" charset="0"/>
              </a:rPr>
              <a:t>Tunnel mode provides security for the complete original IP packet. </a:t>
            </a:r>
          </a:p>
          <a:p>
            <a:pPr lvl="1"/>
            <a:r>
              <a:rPr lang="en-US" dirty="0">
                <a:latin typeface="Arial" charset="0"/>
              </a:rPr>
              <a:t>The original IP packet is encrypted and then it is encapsulated in another IP packet (IP-in-IP encryption). </a:t>
            </a:r>
          </a:p>
          <a:p>
            <a:r>
              <a:rPr lang="en-US" dirty="0" smtClean="0">
                <a:latin typeface="Arial" charset="0"/>
              </a:rPr>
              <a:t>ESP </a:t>
            </a:r>
            <a:r>
              <a:rPr lang="en-US" dirty="0">
                <a:latin typeface="Arial" charset="0"/>
              </a:rPr>
              <a:t>tunnel mode is used in remote access and site-to-site implementations.</a:t>
            </a:r>
          </a:p>
        </p:txBody>
      </p:sp>
      <p:sp>
        <p:nvSpPr>
          <p:cNvPr id="63490" name="Rectangle 2"/>
          <p:cNvSpPr>
            <a:spLocks noGrp="1" noChangeArrowheads="1"/>
          </p:cNvSpPr>
          <p:nvPr>
            <p:ph type="title"/>
          </p:nvPr>
        </p:nvSpPr>
        <p:spPr/>
        <p:txBody>
          <a:bodyPr/>
          <a:lstStyle/>
          <a:p>
            <a:pPr eaLnBrk="1" hangingPunct="1"/>
            <a:r>
              <a:rPr lang="en-US">
                <a:latin typeface="Arial" charset="0"/>
              </a:rPr>
              <a:t>Tunnel Mode</a:t>
            </a:r>
          </a:p>
        </p:txBody>
      </p:sp>
      <p:pic>
        <p:nvPicPr>
          <p:cNvPr id="1920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67238"/>
            <a:ext cx="76200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20004"/>
                                        </p:tgtEl>
                                        <p:attrNameLst>
                                          <p:attrName>style.visibility</p:attrName>
                                        </p:attrNameLst>
                                      </p:cBhvr>
                                      <p:to>
                                        <p:strVal val="visible"/>
                                      </p:to>
                                    </p:set>
                                    <p:animEffect transition="in" filter="fade">
                                      <p:cBhvr>
                                        <p:cTn id="7" dur="500"/>
                                        <p:tgtEl>
                                          <p:spTgt spid="1920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Key Exchange</a:t>
            </a:r>
            <a:endParaRPr lang="en-US" dirty="0"/>
          </a:p>
        </p:txBody>
      </p:sp>
    </p:spTree>
    <p:extLst>
      <p:ext uri="{BB962C8B-B14F-4D97-AF65-F5344CB8AC3E}">
        <p14:creationId xmlns:p14="http://schemas.microsoft.com/office/powerpoint/2010/main" val="2790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quarter" idx="10"/>
          </p:nvPr>
        </p:nvSpPr>
        <p:spPr/>
        <p:txBody>
          <a:bodyPr/>
          <a:lstStyle/>
          <a:p>
            <a:r>
              <a:rPr lang="en-US" dirty="0" smtClean="0"/>
              <a:t>The IPsec VPN solution:</a:t>
            </a:r>
          </a:p>
          <a:p>
            <a:pPr lvl="1"/>
            <a:r>
              <a:rPr lang="en-US" dirty="0" smtClean="0"/>
              <a:t>Negotiates key exchange parameters (IKE).</a:t>
            </a:r>
          </a:p>
          <a:p>
            <a:pPr lvl="1"/>
            <a:r>
              <a:rPr lang="en-US" dirty="0" smtClean="0"/>
              <a:t>Establishes a shared key (DH).</a:t>
            </a:r>
          </a:p>
          <a:p>
            <a:pPr lvl="1"/>
            <a:r>
              <a:rPr lang="en-US" dirty="0" smtClean="0"/>
              <a:t>Authenticates the peer.</a:t>
            </a:r>
          </a:p>
          <a:p>
            <a:pPr lvl="1"/>
            <a:r>
              <a:rPr lang="en-US" dirty="0" smtClean="0"/>
              <a:t>Negotiates the encryption parameters.</a:t>
            </a:r>
          </a:p>
          <a:p>
            <a:r>
              <a:rPr lang="en-US" dirty="0" smtClean="0"/>
              <a:t>The negotiated parameters between two devices are known as a security association (SA). </a:t>
            </a:r>
            <a:endParaRPr lang="en-US" dirty="0"/>
          </a:p>
        </p:txBody>
      </p:sp>
      <p:sp>
        <p:nvSpPr>
          <p:cNvPr id="65538" name="Rectangle 2"/>
          <p:cNvSpPr>
            <a:spLocks noGrp="1" noChangeArrowheads="1"/>
          </p:cNvSpPr>
          <p:nvPr>
            <p:ph type="title"/>
          </p:nvPr>
        </p:nvSpPr>
        <p:spPr/>
        <p:txBody>
          <a:bodyPr/>
          <a:lstStyle/>
          <a:p>
            <a:r>
              <a:rPr lang="en-US" smtClean="0"/>
              <a:t>Key Exchange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quarter" idx="10"/>
          </p:nvPr>
        </p:nvSpPr>
        <p:spPr/>
        <p:txBody>
          <a:bodyPr/>
          <a:lstStyle/>
          <a:p>
            <a:r>
              <a:rPr lang="en-US" dirty="0">
                <a:latin typeface="Arial" charset="0"/>
              </a:rPr>
              <a:t>SAs represent a policy contract between two peers or hosts, and describe how the peers will use IPsec security services to protect network traffic. </a:t>
            </a:r>
          </a:p>
          <a:p>
            <a:r>
              <a:rPr lang="en-US" dirty="0" smtClean="0">
                <a:latin typeface="Arial" charset="0"/>
              </a:rPr>
              <a:t>SAs </a:t>
            </a:r>
            <a:r>
              <a:rPr lang="en-US" dirty="0">
                <a:latin typeface="Arial" charset="0"/>
              </a:rPr>
              <a:t>contain all the security parameters needed to securely transport packets between the peers or hosts, and practically define the security policy used in IPsec.</a:t>
            </a:r>
          </a:p>
        </p:txBody>
      </p:sp>
      <p:sp>
        <p:nvSpPr>
          <p:cNvPr id="66562" name="Rectangle 2"/>
          <p:cNvSpPr>
            <a:spLocks noGrp="1" noChangeArrowheads="1"/>
          </p:cNvSpPr>
          <p:nvPr>
            <p:ph type="title"/>
          </p:nvPr>
        </p:nvSpPr>
        <p:spPr/>
        <p:txBody>
          <a:bodyPr/>
          <a:lstStyle/>
          <a:p>
            <a:pPr eaLnBrk="1" hangingPunct="1"/>
            <a:r>
              <a:rPr lang="en-US">
                <a:latin typeface="Arial" charset="0"/>
              </a:rPr>
              <a:t>Security Associations (SAs)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atin typeface="Arial" charset="0"/>
              </a:rPr>
              <a:t>SA Security Parameters</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144017615"/>
              </p:ext>
            </p:extLst>
          </p:nvPr>
        </p:nvGraphicFramePr>
        <p:xfrm>
          <a:off x="1352995" y="1041930"/>
          <a:ext cx="6383338" cy="4854575"/>
        </p:xfrm>
        <a:graphic>
          <a:graphicData uri="http://schemas.openxmlformats.org/presentationml/2006/ole">
            <mc:AlternateContent xmlns:mc="http://schemas.openxmlformats.org/markup-compatibility/2006">
              <mc:Choice xmlns:v="urn:schemas-microsoft-com:vml" Requires="v">
                <p:oleObj spid="_x0000_s2085" name="Image" r:id="rId3" imgW="8507937" imgH="5892063" progId="Photoshop.Image.7">
                  <p:embed/>
                </p:oleObj>
              </mc:Choice>
              <mc:Fallback>
                <p:oleObj name="Image" r:id="rId3" imgW="8507937" imgH="5892063" progId="Photoshop.Image.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995" y="1041930"/>
                        <a:ext cx="6383338"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1796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type="body" sz="quarter" idx="10"/>
          </p:nvPr>
        </p:nvSpPr>
        <p:spPr/>
        <p:txBody>
          <a:bodyPr/>
          <a:lstStyle/>
          <a:p>
            <a:pPr>
              <a:lnSpc>
                <a:spcPct val="90000"/>
              </a:lnSpc>
            </a:pPr>
            <a:r>
              <a:rPr lang="en-US" dirty="0">
                <a:latin typeface="Arial" charset="0"/>
              </a:rPr>
              <a:t>IKE helps IPsec securely exchange cryptographic keys between distant devices.</a:t>
            </a:r>
          </a:p>
          <a:p>
            <a:pPr lvl="1">
              <a:lnSpc>
                <a:spcPct val="90000"/>
              </a:lnSpc>
            </a:pPr>
            <a:r>
              <a:rPr lang="en-US" dirty="0">
                <a:latin typeface="Arial" charset="0"/>
              </a:rPr>
              <a:t>Combination of the ISAKMP and the Oakley Key Exchange Protocol. </a:t>
            </a:r>
          </a:p>
          <a:p>
            <a:pPr>
              <a:lnSpc>
                <a:spcPct val="90000"/>
              </a:lnSpc>
            </a:pPr>
            <a:r>
              <a:rPr lang="en-US" dirty="0" smtClean="0">
                <a:latin typeface="Arial" charset="0"/>
              </a:rPr>
              <a:t>Key </a:t>
            </a:r>
            <a:r>
              <a:rPr lang="en-US" dirty="0">
                <a:latin typeface="Arial" charset="0"/>
              </a:rPr>
              <a:t>Management can be preconfigured with IKE (ISAKMP) or with a manual key configuration. </a:t>
            </a:r>
          </a:p>
          <a:p>
            <a:pPr lvl="1">
              <a:lnSpc>
                <a:spcPct val="90000"/>
              </a:lnSpc>
            </a:pPr>
            <a:r>
              <a:rPr lang="en-US" dirty="0">
                <a:latin typeface="Arial" charset="0"/>
              </a:rPr>
              <a:t>IKE and ISAKMP are often used interchangeably.</a:t>
            </a:r>
          </a:p>
          <a:p>
            <a:r>
              <a:rPr lang="en-US" dirty="0" smtClean="0">
                <a:latin typeface="Arial" charset="0"/>
                <a:cs typeface="Arial" charset="0"/>
              </a:rPr>
              <a:t>The </a:t>
            </a:r>
            <a:r>
              <a:rPr lang="en-US" dirty="0">
                <a:latin typeface="Arial" charset="0"/>
                <a:cs typeface="Arial" charset="0"/>
              </a:rPr>
              <a:t>IKE tunnel protects the SA negotiations. </a:t>
            </a:r>
          </a:p>
          <a:p>
            <a:pPr lvl="1"/>
            <a:r>
              <a:rPr lang="en-US" dirty="0">
                <a:latin typeface="Arial" charset="0"/>
              </a:rPr>
              <a:t>After the SAs are in place, IPsec protects the data that Alice and Bob exchange.</a:t>
            </a:r>
          </a:p>
        </p:txBody>
      </p:sp>
      <p:sp>
        <p:nvSpPr>
          <p:cNvPr id="67586" name="Rectangle 2"/>
          <p:cNvSpPr>
            <a:spLocks noGrp="1" noChangeArrowheads="1"/>
          </p:cNvSpPr>
          <p:nvPr>
            <p:ph type="title"/>
          </p:nvPr>
        </p:nvSpPr>
        <p:spPr/>
        <p:txBody>
          <a:bodyPr/>
          <a:lstStyle/>
          <a:p>
            <a:pPr eaLnBrk="1" hangingPunct="1"/>
            <a:r>
              <a:rPr lang="en-US">
                <a:latin typeface="Arial" charset="0"/>
              </a:rPr>
              <a:t>IKE - Internet Key Exchange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latin typeface="Arial" charset="0"/>
              </a:rPr>
              <a:t>How IPsec uses IKE</a:t>
            </a: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63506"/>
            <a:ext cx="83820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2" name="TextBox 1"/>
          <p:cNvSpPr txBox="1"/>
          <p:nvPr/>
        </p:nvSpPr>
        <p:spPr>
          <a:xfrm>
            <a:off x="571500" y="1016336"/>
            <a:ext cx="3467100" cy="840230"/>
          </a:xfrm>
          <a:prstGeom prst="rect">
            <a:avLst/>
          </a:prstGeom>
          <a:solidFill>
            <a:srgbClr val="CBCBCB"/>
          </a:solidFill>
          <a:ln w="19050">
            <a:solidFill>
              <a:srgbClr val="000000"/>
            </a:solidFill>
          </a:ln>
        </p:spPr>
        <p:txBody>
          <a:bodyPr wrap="square" rtlCol="0">
            <a:spAutoFit/>
          </a:bodyPr>
          <a:lstStyle/>
          <a:p>
            <a:pPr marL="457200" indent="-457200">
              <a:buFont typeface="+mj-lt"/>
              <a:buAutoNum type="arabicPeriod"/>
            </a:pPr>
            <a:r>
              <a:rPr lang="en-US" sz="1800" b="0" dirty="0" smtClean="0">
                <a:solidFill>
                  <a:srgbClr val="000000"/>
                </a:solidFill>
              </a:rPr>
              <a:t>Outbound packet is sent from Alice to Bob. No IPsec SA.</a:t>
            </a:r>
            <a:endParaRPr lang="en-US" sz="1800" b="0" dirty="0">
              <a:solidFill>
                <a:srgbClr val="000000"/>
              </a:solidFill>
            </a:endParaRPr>
          </a:p>
        </p:txBody>
      </p:sp>
      <p:sp>
        <p:nvSpPr>
          <p:cNvPr id="5" name="TextBox 4"/>
          <p:cNvSpPr txBox="1"/>
          <p:nvPr/>
        </p:nvSpPr>
        <p:spPr>
          <a:xfrm>
            <a:off x="4965700" y="1036439"/>
            <a:ext cx="3467100" cy="820127"/>
          </a:xfrm>
          <a:prstGeom prst="rect">
            <a:avLst/>
          </a:prstGeom>
          <a:solidFill>
            <a:srgbClr val="C9C9C9"/>
          </a:solidFill>
          <a:ln w="19050">
            <a:solidFill>
              <a:srgbClr val="000000"/>
            </a:solidFill>
          </a:ln>
        </p:spPr>
        <p:txBody>
          <a:bodyPr wrap="square" rtlCol="0">
            <a:noAutofit/>
          </a:bodyPr>
          <a:lstStyle/>
          <a:p>
            <a:pPr marL="457200" indent="-457200">
              <a:buFont typeface="+mj-lt"/>
              <a:buAutoNum type="arabicPeriod" startAt="4"/>
            </a:pPr>
            <a:r>
              <a:rPr lang="en-US" sz="1800" b="0" dirty="0" smtClean="0">
                <a:solidFill>
                  <a:srgbClr val="000000"/>
                </a:solidFill>
              </a:rPr>
              <a:t>Packet is sent from Alice to Bob protected by IPsec SA.</a:t>
            </a:r>
            <a:endParaRPr lang="en-US" sz="1800" b="0" dirty="0">
              <a:solidFill>
                <a:srgbClr val="000000"/>
              </a:solidFill>
            </a:endParaRPr>
          </a:p>
        </p:txBody>
      </p:sp>
      <p:sp>
        <p:nvSpPr>
          <p:cNvPr id="3" name="Oval 2"/>
          <p:cNvSpPr/>
          <p:nvPr/>
        </p:nvSpPr>
        <p:spPr>
          <a:xfrm>
            <a:off x="1714500" y="1945466"/>
            <a:ext cx="1625600" cy="1102534"/>
          </a:xfrm>
          <a:prstGeom prst="ellipse">
            <a:avLst/>
          </a:prstGeom>
          <a:solidFill>
            <a:schemeClr val="bg1">
              <a:lumMod val="75000"/>
            </a:schemeClr>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srgbClr val="000000"/>
                </a:solidFill>
              </a:rPr>
              <a:t>IPsec</a:t>
            </a:r>
          </a:p>
        </p:txBody>
      </p:sp>
      <p:sp>
        <p:nvSpPr>
          <p:cNvPr id="8" name="Oval 7"/>
          <p:cNvSpPr/>
          <p:nvPr/>
        </p:nvSpPr>
        <p:spPr>
          <a:xfrm>
            <a:off x="5740400" y="1945466"/>
            <a:ext cx="1625600" cy="1102534"/>
          </a:xfrm>
          <a:prstGeom prst="ellipse">
            <a:avLst/>
          </a:prstGeom>
          <a:solidFill>
            <a:schemeClr val="bg1">
              <a:lumMod val="75000"/>
            </a:schemeClr>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srgbClr val="000000"/>
                </a:solidFill>
              </a:rPr>
              <a:t>IPsec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0"/>
          </p:nvPr>
        </p:nvSpPr>
        <p:spPr/>
        <p:txBody>
          <a:bodyPr/>
          <a:lstStyle/>
          <a:p>
            <a:r>
              <a:rPr lang="en-US" dirty="0">
                <a:latin typeface="Arial" charset="0"/>
              </a:rPr>
              <a:t>Is the ability to prove a transaction occurred.</a:t>
            </a:r>
          </a:p>
          <a:p>
            <a:pPr lvl="1"/>
            <a:r>
              <a:rPr lang="en-US" dirty="0">
                <a:latin typeface="Arial" charset="0"/>
              </a:rPr>
              <a:t>Similar to a signed package received from a shipping company. </a:t>
            </a:r>
          </a:p>
          <a:p>
            <a:r>
              <a:rPr lang="en-US" dirty="0" smtClean="0">
                <a:latin typeface="Arial" charset="0"/>
              </a:rPr>
              <a:t>This </a:t>
            </a:r>
            <a:r>
              <a:rPr lang="en-US" dirty="0">
                <a:latin typeface="Arial" charset="0"/>
              </a:rPr>
              <a:t>is very important in financial transactions and similar data transactions. </a:t>
            </a:r>
          </a:p>
          <a:p>
            <a:endParaRPr lang="en-US" dirty="0">
              <a:latin typeface="Arial" charset="0"/>
            </a:endParaRPr>
          </a:p>
        </p:txBody>
      </p:sp>
      <p:sp>
        <p:nvSpPr>
          <p:cNvPr id="15362" name="Rectangle 2"/>
          <p:cNvSpPr>
            <a:spLocks noGrp="1" noChangeArrowheads="1"/>
          </p:cNvSpPr>
          <p:nvPr>
            <p:ph type="title"/>
          </p:nvPr>
        </p:nvSpPr>
        <p:spPr/>
        <p:txBody>
          <a:bodyPr/>
          <a:lstStyle/>
          <a:p>
            <a:pPr eaLnBrk="1" hangingPunct="1"/>
            <a:r>
              <a:rPr lang="en-US">
                <a:latin typeface="Arial" charset="0"/>
              </a:rPr>
              <a:t>Non-repudiation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23" name="Rectangle 3"/>
          <p:cNvSpPr>
            <a:spLocks noGrp="1" noChangeArrowheads="1"/>
          </p:cNvSpPr>
          <p:nvPr>
            <p:ph type="body" sz="quarter" idx="10"/>
          </p:nvPr>
        </p:nvSpPr>
        <p:spPr/>
        <p:txBody>
          <a:bodyPr/>
          <a:lstStyle/>
          <a:p>
            <a:pPr>
              <a:lnSpc>
                <a:spcPct val="90000"/>
              </a:lnSpc>
            </a:pPr>
            <a:r>
              <a:rPr lang="en-US" dirty="0">
                <a:latin typeface="Arial" charset="0"/>
              </a:rPr>
              <a:t>There are two phases in every IKE negotiation</a:t>
            </a:r>
          </a:p>
          <a:p>
            <a:pPr lvl="1">
              <a:lnSpc>
                <a:spcPct val="90000"/>
              </a:lnSpc>
            </a:pPr>
            <a:r>
              <a:rPr lang="en-US" dirty="0">
                <a:latin typeface="Arial" charset="0"/>
              </a:rPr>
              <a:t>Phase 1 (Authentication)</a:t>
            </a:r>
          </a:p>
          <a:p>
            <a:pPr lvl="1">
              <a:lnSpc>
                <a:spcPct val="90000"/>
              </a:lnSpc>
            </a:pPr>
            <a:r>
              <a:rPr lang="en-US" dirty="0">
                <a:latin typeface="Arial" charset="0"/>
              </a:rPr>
              <a:t>Phase 2 (Key Exchange</a:t>
            </a:r>
            <a:r>
              <a:rPr lang="en-US" dirty="0" smtClean="0">
                <a:latin typeface="Arial" charset="0"/>
              </a:rPr>
              <a:t>)</a:t>
            </a:r>
          </a:p>
          <a:p>
            <a:pPr>
              <a:lnSpc>
                <a:spcPct val="90000"/>
              </a:lnSpc>
            </a:pPr>
            <a:r>
              <a:rPr lang="en-US" dirty="0" smtClean="0">
                <a:latin typeface="Arial" charset="0"/>
              </a:rPr>
              <a:t>IKE negotiation can also occur in:</a:t>
            </a:r>
          </a:p>
          <a:p>
            <a:pPr lvl="1">
              <a:lnSpc>
                <a:spcPct val="90000"/>
              </a:lnSpc>
            </a:pPr>
            <a:r>
              <a:rPr lang="en-US" dirty="0" smtClean="0">
                <a:latin typeface="Arial" charset="0"/>
              </a:rPr>
              <a:t>Main </a:t>
            </a:r>
            <a:r>
              <a:rPr lang="en-US" dirty="0">
                <a:latin typeface="Arial" charset="0"/>
              </a:rPr>
              <a:t>Mode </a:t>
            </a:r>
          </a:p>
          <a:p>
            <a:pPr lvl="1">
              <a:lnSpc>
                <a:spcPct val="90000"/>
              </a:lnSpc>
            </a:pPr>
            <a:r>
              <a:rPr lang="en-US" dirty="0">
                <a:latin typeface="Arial" charset="0"/>
              </a:rPr>
              <a:t>Aggressive mode</a:t>
            </a:r>
          </a:p>
          <a:p>
            <a:pPr>
              <a:lnSpc>
                <a:spcPct val="90000"/>
              </a:lnSpc>
            </a:pPr>
            <a:r>
              <a:rPr lang="en-US" dirty="0" smtClean="0">
                <a:latin typeface="Arial" charset="0"/>
              </a:rPr>
              <a:t>The </a:t>
            </a:r>
            <a:r>
              <a:rPr lang="en-US" dirty="0">
                <a:latin typeface="Arial" charset="0"/>
              </a:rPr>
              <a:t>difference between the two is that Main mode requires the exchange of 6 messages while Aggressive mode requires only 3 exchanges.</a:t>
            </a:r>
          </a:p>
        </p:txBody>
      </p:sp>
      <p:sp>
        <p:nvSpPr>
          <p:cNvPr id="69634" name="Rectangle 2"/>
          <p:cNvSpPr>
            <a:spLocks noGrp="1" noChangeArrowheads="1"/>
          </p:cNvSpPr>
          <p:nvPr>
            <p:ph type="title"/>
          </p:nvPr>
        </p:nvSpPr>
        <p:spPr/>
        <p:txBody>
          <a:bodyPr/>
          <a:lstStyle/>
          <a:p>
            <a:pPr eaLnBrk="1" hangingPunct="1"/>
            <a:r>
              <a:rPr lang="en-US">
                <a:latin typeface="Arial" charset="0"/>
              </a:rPr>
              <a:t>IKE - Internet Key Exchange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quarter" idx="10"/>
          </p:nvPr>
        </p:nvSpPr>
        <p:spPr/>
        <p:txBody>
          <a:bodyPr/>
          <a:lstStyle/>
          <a:p>
            <a:r>
              <a:rPr lang="en-US" dirty="0" smtClean="0"/>
              <a:t>IKE Phase One:</a:t>
            </a:r>
          </a:p>
          <a:p>
            <a:pPr lvl="1"/>
            <a:r>
              <a:rPr lang="en-US" dirty="0" smtClean="0"/>
              <a:t>Negotiates an IKE protection suite.</a:t>
            </a:r>
          </a:p>
          <a:p>
            <a:pPr lvl="1"/>
            <a:r>
              <a:rPr lang="en-US" dirty="0" smtClean="0"/>
              <a:t>Exchanges keying material to protect the IKE session (DH).</a:t>
            </a:r>
          </a:p>
          <a:p>
            <a:pPr lvl="1"/>
            <a:r>
              <a:rPr lang="en-US" dirty="0" smtClean="0"/>
              <a:t>Authenticates each other.</a:t>
            </a:r>
          </a:p>
          <a:p>
            <a:pPr lvl="1"/>
            <a:r>
              <a:rPr lang="en-US" dirty="0" smtClean="0"/>
              <a:t>Establishes the IKE SA.</a:t>
            </a:r>
          </a:p>
          <a:p>
            <a:pPr lvl="1"/>
            <a:r>
              <a:rPr lang="en-US" dirty="0" smtClean="0"/>
              <a:t>Main Mode requires the exchange of 6 messages while Aggressive mode only uses 3 messages.</a:t>
            </a:r>
          </a:p>
          <a:p>
            <a:r>
              <a:rPr lang="en-US" dirty="0" smtClean="0"/>
              <a:t>IKE Phase Two:</a:t>
            </a:r>
          </a:p>
          <a:p>
            <a:pPr lvl="1"/>
            <a:r>
              <a:rPr lang="en-US" dirty="0" smtClean="0"/>
              <a:t>Negotiates IPsec security parameters, known as IPsec transform sets.</a:t>
            </a:r>
          </a:p>
          <a:p>
            <a:pPr lvl="1"/>
            <a:r>
              <a:rPr lang="en-US" dirty="0" smtClean="0"/>
              <a:t>Establishes IPsec SAs.</a:t>
            </a:r>
          </a:p>
          <a:p>
            <a:pPr lvl="1"/>
            <a:r>
              <a:rPr lang="en-US" dirty="0" smtClean="0"/>
              <a:t>Periodically renegotiates IPsec SAs to ensure security.</a:t>
            </a:r>
          </a:p>
          <a:p>
            <a:pPr lvl="1"/>
            <a:r>
              <a:rPr lang="en-US" dirty="0" smtClean="0"/>
              <a:t>Optionally performs an additional DH exchange.</a:t>
            </a:r>
            <a:endParaRPr lang="en-US" dirty="0"/>
          </a:p>
        </p:txBody>
      </p:sp>
      <p:sp>
        <p:nvSpPr>
          <p:cNvPr id="70658" name="Rectangle 2"/>
          <p:cNvSpPr>
            <a:spLocks noGrp="1" noChangeArrowheads="1"/>
          </p:cNvSpPr>
          <p:nvPr>
            <p:ph type="title"/>
          </p:nvPr>
        </p:nvSpPr>
        <p:spPr/>
        <p:txBody>
          <a:bodyPr/>
          <a:lstStyle/>
          <a:p>
            <a:r>
              <a:rPr lang="en-US" smtClean="0"/>
              <a:t>IKE Main Mode Phases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rPr>
              <a:t>IKE Phases</a:t>
            </a:r>
          </a:p>
        </p:txBody>
      </p:sp>
      <p:pic>
        <p:nvPicPr>
          <p:cNvPr id="716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6925"/>
            <a:ext cx="822642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atin typeface="Arial" charset="0"/>
              </a:rPr>
              <a:t>Five Steps of IPsec</a:t>
            </a:r>
          </a:p>
        </p:txBody>
      </p:sp>
      <p:pic>
        <p:nvPicPr>
          <p:cNvPr id="7270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1662" y="880180"/>
            <a:ext cx="6705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49299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90201" y="3044397"/>
            <a:ext cx="48863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49299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90201" y="4305326"/>
            <a:ext cx="4876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49299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28301" y="5541088"/>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492999" name="Text Box 7"/>
          <p:cNvSpPr txBox="1">
            <a:spLocks noChangeArrowheads="1"/>
          </p:cNvSpPr>
          <p:nvPr/>
        </p:nvSpPr>
        <p:spPr bwMode="auto">
          <a:xfrm>
            <a:off x="1590201" y="2581057"/>
            <a:ext cx="7086600" cy="430887"/>
          </a:xfrm>
          <a:prstGeom prst="rect">
            <a:avLst/>
          </a:prstGeom>
          <a:noFill/>
          <a:ln w="9525">
            <a:noFill/>
            <a:miter lim="800000"/>
            <a:headEnd type="none" w="sm" len="sm"/>
            <a:tailEnd type="none" w="sm" len="sm"/>
          </a:ln>
          <a:effectLst/>
        </p:spPr>
        <p:txBody>
          <a:bodyPr lIns="0" tIns="0" rIns="0" bIns="0">
            <a:spAutoFit/>
          </a:bodyPr>
          <a:lstStyle>
            <a:lvl1pPr marL="228600" indent="-228600">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marL="0" indent="0">
              <a:lnSpc>
                <a:spcPct val="100000"/>
              </a:lnSpc>
              <a:spcBef>
                <a:spcPts val="0"/>
              </a:spcBef>
            </a:pPr>
            <a:r>
              <a:rPr lang="en-US" sz="1400" dirty="0">
                <a:solidFill>
                  <a:srgbClr val="000000"/>
                </a:solidFill>
                <a:cs typeface="Arial" charset="0"/>
              </a:rPr>
              <a:t>IKE Phase 1</a:t>
            </a:r>
            <a:r>
              <a:rPr lang="en-US" sz="1400" b="0" dirty="0">
                <a:solidFill>
                  <a:srgbClr val="000000"/>
                </a:solidFill>
                <a:cs typeface="Arial" charset="0"/>
              </a:rPr>
              <a:t> authenticates IPsec peers and negotiates IKE SAs to create a secure communications channel for negotiating IPsec SAs in Phase 2.</a:t>
            </a:r>
          </a:p>
        </p:txBody>
      </p:sp>
      <p:sp>
        <p:nvSpPr>
          <p:cNvPr id="1493000" name="Text Box 8"/>
          <p:cNvSpPr txBox="1">
            <a:spLocks noChangeArrowheads="1"/>
          </p:cNvSpPr>
          <p:nvPr/>
        </p:nvSpPr>
        <p:spPr bwMode="auto">
          <a:xfrm>
            <a:off x="1590201" y="2206269"/>
            <a:ext cx="6356545" cy="215444"/>
          </a:xfrm>
          <a:prstGeom prst="rect">
            <a:avLst/>
          </a:prstGeom>
          <a:noFill/>
          <a:ln w="9525">
            <a:noFill/>
            <a:miter lim="800000"/>
            <a:headEnd type="none" w="sm" len="sm"/>
            <a:tailEnd type="none" w="sm" len="sm"/>
          </a:ln>
          <a:effectLst/>
        </p:spPr>
        <p:txBody>
          <a:bodyPr wrap="square" lIns="0" tIns="0" rIns="0" bIns="0">
            <a:spAutoFit/>
          </a:bodyPr>
          <a:lstStyle>
            <a:lvl1pPr marL="228600" indent="-228600">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marL="0" indent="0">
              <a:lnSpc>
                <a:spcPct val="100000"/>
              </a:lnSpc>
              <a:spcBef>
                <a:spcPts val="0"/>
              </a:spcBef>
            </a:pPr>
            <a:r>
              <a:rPr lang="en-US" sz="1400" b="0" dirty="0">
                <a:solidFill>
                  <a:srgbClr val="000000"/>
                </a:solidFill>
                <a:cs typeface="Arial" charset="0"/>
              </a:rPr>
              <a:t>Host A sends interesting traffic destined for Host B.</a:t>
            </a:r>
          </a:p>
        </p:txBody>
      </p:sp>
      <p:sp>
        <p:nvSpPr>
          <p:cNvPr id="1493001" name="Text Box 9"/>
          <p:cNvSpPr txBox="1">
            <a:spLocks noChangeArrowheads="1"/>
          </p:cNvSpPr>
          <p:nvPr/>
        </p:nvSpPr>
        <p:spPr bwMode="auto">
          <a:xfrm>
            <a:off x="1590201" y="3833597"/>
            <a:ext cx="7086600" cy="430887"/>
          </a:xfrm>
          <a:prstGeom prst="rect">
            <a:avLst/>
          </a:prstGeom>
          <a:noFill/>
          <a:ln w="9525">
            <a:noFill/>
            <a:miter lim="800000"/>
            <a:headEnd type="none" w="sm" len="sm"/>
            <a:tailEnd type="none" w="sm" len="sm"/>
          </a:ln>
          <a:effectLst/>
        </p:spPr>
        <p:txBody>
          <a:bodyPr lIns="0" tIns="0" rIns="0" bIns="0">
            <a:spAutoFit/>
          </a:bodyPr>
          <a:lstStyle>
            <a:lvl1pPr marL="228600" indent="-228600">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marL="0" indent="0">
              <a:lnSpc>
                <a:spcPct val="100000"/>
              </a:lnSpc>
              <a:spcBef>
                <a:spcPts val="0"/>
              </a:spcBef>
            </a:pPr>
            <a:r>
              <a:rPr lang="en-US" sz="1400" dirty="0">
                <a:solidFill>
                  <a:srgbClr val="000000"/>
                </a:solidFill>
                <a:cs typeface="Arial" charset="0"/>
              </a:rPr>
              <a:t>IKE Phase 2</a:t>
            </a:r>
            <a:r>
              <a:rPr lang="en-US" sz="1400" b="0" dirty="0">
                <a:solidFill>
                  <a:srgbClr val="000000"/>
                </a:solidFill>
                <a:cs typeface="Arial" charset="0"/>
              </a:rPr>
              <a:t> negotiates IPsec SA parameters and creates matching IPsec SAs in the peers to protect data and messages exchanged between endpoints.</a:t>
            </a:r>
          </a:p>
        </p:txBody>
      </p:sp>
      <p:sp>
        <p:nvSpPr>
          <p:cNvPr id="1493002" name="Text Box 10"/>
          <p:cNvSpPr txBox="1">
            <a:spLocks noChangeArrowheads="1"/>
          </p:cNvSpPr>
          <p:nvPr/>
        </p:nvSpPr>
        <p:spPr bwMode="auto">
          <a:xfrm>
            <a:off x="1590201" y="5077748"/>
            <a:ext cx="7086600" cy="430887"/>
          </a:xfrm>
          <a:prstGeom prst="rect">
            <a:avLst/>
          </a:prstGeom>
          <a:noFill/>
          <a:ln w="9525">
            <a:noFill/>
            <a:miter lim="800000"/>
            <a:headEnd type="none" w="sm" len="sm"/>
            <a:tailEnd type="none" w="sm" len="sm"/>
          </a:ln>
          <a:effectLst/>
        </p:spPr>
        <p:txBody>
          <a:bodyPr lIns="0" tIns="0" rIns="0" bIns="0">
            <a:spAutoFit/>
          </a:bodyPr>
          <a:lstStyle>
            <a:lvl1pPr marL="228600" indent="-228600">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marL="0" indent="0">
              <a:lnSpc>
                <a:spcPct val="100000"/>
              </a:lnSpc>
              <a:spcBef>
                <a:spcPts val="0"/>
              </a:spcBef>
            </a:pPr>
            <a:r>
              <a:rPr lang="en-US" sz="1400" b="0" dirty="0">
                <a:solidFill>
                  <a:srgbClr val="000000"/>
                </a:solidFill>
                <a:cs typeface="Arial" charset="0"/>
              </a:rPr>
              <a:t>Data transfer occurs between IPsec peers based on the IPsec parameters and keys stored in the SA database.</a:t>
            </a:r>
          </a:p>
        </p:txBody>
      </p:sp>
      <p:sp>
        <p:nvSpPr>
          <p:cNvPr id="1493003" name="Text Box 11"/>
          <p:cNvSpPr txBox="1">
            <a:spLocks noChangeArrowheads="1"/>
          </p:cNvSpPr>
          <p:nvPr/>
        </p:nvSpPr>
        <p:spPr bwMode="auto">
          <a:xfrm>
            <a:off x="1590201" y="6050524"/>
            <a:ext cx="5800500" cy="215444"/>
          </a:xfrm>
          <a:prstGeom prst="rect">
            <a:avLst/>
          </a:prstGeom>
          <a:noFill/>
          <a:ln w="9525">
            <a:noFill/>
            <a:miter lim="800000"/>
            <a:headEnd type="none" w="sm" len="sm"/>
            <a:tailEnd type="none" w="sm" len="sm"/>
          </a:ln>
          <a:effectLst/>
        </p:spPr>
        <p:txBody>
          <a:bodyPr wrap="square" lIns="0" tIns="0" rIns="0" bIns="0">
            <a:spAutoFit/>
          </a:bodyPr>
          <a:lstStyle>
            <a:lvl1pPr marL="228600" indent="-228600">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marL="0" indent="0">
              <a:lnSpc>
                <a:spcPct val="100000"/>
              </a:lnSpc>
              <a:spcBef>
                <a:spcPts val="0"/>
              </a:spcBef>
            </a:pPr>
            <a:r>
              <a:rPr lang="en-US" sz="1400" b="0" dirty="0">
                <a:solidFill>
                  <a:srgbClr val="000000"/>
                </a:solidFill>
                <a:cs typeface="Arial" charset="0"/>
              </a:rPr>
              <a:t>IPsec tunnel termination occurs by SAs through deletion or by timing out.</a:t>
            </a:r>
          </a:p>
        </p:txBody>
      </p:sp>
      <p:sp>
        <p:nvSpPr>
          <p:cNvPr id="72716" name="Text Box 12"/>
          <p:cNvSpPr txBox="1">
            <a:spLocks noChangeArrowheads="1"/>
          </p:cNvSpPr>
          <p:nvPr/>
        </p:nvSpPr>
        <p:spPr bwMode="auto">
          <a:xfrm>
            <a:off x="523400" y="2175580"/>
            <a:ext cx="914400" cy="2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dirty="0">
                <a:solidFill>
                  <a:srgbClr val="000000"/>
                </a:solidFill>
              </a:rPr>
              <a:t>Step 1</a:t>
            </a:r>
          </a:p>
        </p:txBody>
      </p:sp>
      <p:sp>
        <p:nvSpPr>
          <p:cNvPr id="72717" name="Text Box 13"/>
          <p:cNvSpPr txBox="1">
            <a:spLocks noChangeArrowheads="1"/>
          </p:cNvSpPr>
          <p:nvPr/>
        </p:nvSpPr>
        <p:spPr bwMode="auto">
          <a:xfrm>
            <a:off x="523400" y="2658089"/>
            <a:ext cx="914400" cy="2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dirty="0">
                <a:solidFill>
                  <a:srgbClr val="000000"/>
                </a:solidFill>
              </a:rPr>
              <a:t>Step 2</a:t>
            </a:r>
          </a:p>
        </p:txBody>
      </p:sp>
      <p:sp>
        <p:nvSpPr>
          <p:cNvPr id="72718" name="Text Box 14"/>
          <p:cNvSpPr txBox="1">
            <a:spLocks noChangeArrowheads="1"/>
          </p:cNvSpPr>
          <p:nvPr/>
        </p:nvSpPr>
        <p:spPr bwMode="auto">
          <a:xfrm>
            <a:off x="523400" y="3910629"/>
            <a:ext cx="914400" cy="2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dirty="0">
                <a:solidFill>
                  <a:srgbClr val="000000"/>
                </a:solidFill>
              </a:rPr>
              <a:t>Step 3</a:t>
            </a:r>
          </a:p>
        </p:txBody>
      </p:sp>
      <p:sp>
        <p:nvSpPr>
          <p:cNvPr id="72719" name="Text Box 15"/>
          <p:cNvSpPr txBox="1">
            <a:spLocks noChangeArrowheads="1"/>
          </p:cNvSpPr>
          <p:nvPr/>
        </p:nvSpPr>
        <p:spPr bwMode="auto">
          <a:xfrm>
            <a:off x="523400" y="5154780"/>
            <a:ext cx="914400" cy="2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dirty="0">
                <a:solidFill>
                  <a:srgbClr val="000000"/>
                </a:solidFill>
              </a:rPr>
              <a:t>Step 4</a:t>
            </a:r>
          </a:p>
        </p:txBody>
      </p:sp>
      <p:sp>
        <p:nvSpPr>
          <p:cNvPr id="72720" name="Text Box 16"/>
          <p:cNvSpPr txBox="1">
            <a:spLocks noChangeArrowheads="1"/>
          </p:cNvSpPr>
          <p:nvPr/>
        </p:nvSpPr>
        <p:spPr bwMode="auto">
          <a:xfrm>
            <a:off x="523400" y="6019835"/>
            <a:ext cx="914400" cy="2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400" dirty="0">
                <a:solidFill>
                  <a:srgbClr val="000000"/>
                </a:solidFill>
              </a:rPr>
              <a:t>Step 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3000"/>
                                        </p:tgtEl>
                                        <p:attrNameLst>
                                          <p:attrName>style.visibility</p:attrName>
                                        </p:attrNameLst>
                                      </p:cBhvr>
                                      <p:to>
                                        <p:strVal val="visible"/>
                                      </p:to>
                                    </p:set>
                                    <p:animEffect transition="in" filter="wipe(left)">
                                      <p:cBhvr>
                                        <p:cTn id="7" dur="500"/>
                                        <p:tgtEl>
                                          <p:spTgt spid="1493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2999"/>
                                        </p:tgtEl>
                                        <p:attrNameLst>
                                          <p:attrName>style.visibility</p:attrName>
                                        </p:attrNameLst>
                                      </p:cBhvr>
                                      <p:to>
                                        <p:strVal val="visible"/>
                                      </p:to>
                                    </p:set>
                                    <p:animEffect transition="in" filter="wipe(left)">
                                      <p:cBhvr>
                                        <p:cTn id="12" dur="500"/>
                                        <p:tgtEl>
                                          <p:spTgt spid="149299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492996"/>
                                        </p:tgtEl>
                                        <p:attrNameLst>
                                          <p:attrName>style.visibility</p:attrName>
                                        </p:attrNameLst>
                                      </p:cBhvr>
                                      <p:to>
                                        <p:strVal val="visible"/>
                                      </p:to>
                                    </p:set>
                                    <p:animEffect transition="in" filter="box(out)">
                                      <p:cBhvr>
                                        <p:cTn id="16" dur="500"/>
                                        <p:tgtEl>
                                          <p:spTgt spid="14929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93001"/>
                                        </p:tgtEl>
                                        <p:attrNameLst>
                                          <p:attrName>style.visibility</p:attrName>
                                        </p:attrNameLst>
                                      </p:cBhvr>
                                      <p:to>
                                        <p:strVal val="visible"/>
                                      </p:to>
                                    </p:set>
                                    <p:animEffect transition="in" filter="wipe(left)">
                                      <p:cBhvr>
                                        <p:cTn id="21" dur="500"/>
                                        <p:tgtEl>
                                          <p:spTgt spid="1493001"/>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492997"/>
                                        </p:tgtEl>
                                        <p:attrNameLst>
                                          <p:attrName>style.visibility</p:attrName>
                                        </p:attrNameLst>
                                      </p:cBhvr>
                                      <p:to>
                                        <p:strVal val="visible"/>
                                      </p:to>
                                    </p:set>
                                    <p:animEffect transition="in" filter="wipe(left)">
                                      <p:cBhvr>
                                        <p:cTn id="25" dur="500"/>
                                        <p:tgtEl>
                                          <p:spTgt spid="14929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93002"/>
                                        </p:tgtEl>
                                        <p:attrNameLst>
                                          <p:attrName>style.visibility</p:attrName>
                                        </p:attrNameLst>
                                      </p:cBhvr>
                                      <p:to>
                                        <p:strVal val="visible"/>
                                      </p:to>
                                    </p:set>
                                    <p:animEffect transition="in" filter="wipe(left)">
                                      <p:cBhvr>
                                        <p:cTn id="30" dur="500"/>
                                        <p:tgtEl>
                                          <p:spTgt spid="1493002"/>
                                        </p:tgtEl>
                                      </p:cBhvr>
                                    </p:animEffect>
                                  </p:childTnLst>
                                </p:cTn>
                              </p:par>
                            </p:childTnLst>
                          </p:cTn>
                        </p:par>
                        <p:par>
                          <p:cTn id="31" fill="hold" nodeType="afterGroup">
                            <p:stCondLst>
                              <p:cond delay="500"/>
                            </p:stCondLst>
                            <p:childTnLst>
                              <p:par>
                                <p:cTn id="32" presetID="4" presetClass="entr" presetSubtype="32" fill="hold" nodeType="afterEffect">
                                  <p:stCondLst>
                                    <p:cond delay="0"/>
                                  </p:stCondLst>
                                  <p:childTnLst>
                                    <p:set>
                                      <p:cBhvr>
                                        <p:cTn id="33" dur="1" fill="hold">
                                          <p:stCondLst>
                                            <p:cond delay="0"/>
                                          </p:stCondLst>
                                        </p:cTn>
                                        <p:tgtEl>
                                          <p:spTgt spid="1492998"/>
                                        </p:tgtEl>
                                        <p:attrNameLst>
                                          <p:attrName>style.visibility</p:attrName>
                                        </p:attrNameLst>
                                      </p:cBhvr>
                                      <p:to>
                                        <p:strVal val="visible"/>
                                      </p:to>
                                    </p:set>
                                    <p:animEffect transition="in" filter="box(out)">
                                      <p:cBhvr>
                                        <p:cTn id="34" dur="500"/>
                                        <p:tgtEl>
                                          <p:spTgt spid="14929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93003"/>
                                        </p:tgtEl>
                                        <p:attrNameLst>
                                          <p:attrName>style.visibility</p:attrName>
                                        </p:attrNameLst>
                                      </p:cBhvr>
                                      <p:to>
                                        <p:strVal val="visible"/>
                                      </p:to>
                                    </p:set>
                                    <p:animEffect transition="in" filter="wipe(left)">
                                      <p:cBhvr>
                                        <p:cTn id="39" dur="500"/>
                                        <p:tgtEl>
                                          <p:spTgt spid="1493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999" grpId="0" autoUpdateAnimBg="0"/>
      <p:bldP spid="1493000" grpId="0" autoUpdateAnimBg="0"/>
      <p:bldP spid="1493001" grpId="0" autoUpdateAnimBg="0"/>
      <p:bldP spid="1493002" grpId="0" autoUpdateAnimBg="0"/>
      <p:bldP spid="149300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atin typeface="Arial" charset="0"/>
              </a:rPr>
              <a:t>Step 1 – Interesting Traffic</a:t>
            </a:r>
          </a:p>
        </p:txBody>
      </p:sp>
      <p:pic>
        <p:nvPicPr>
          <p:cNvPr id="737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51025"/>
            <a:ext cx="79248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smtClean="0"/>
              <a:t>IKE Policy </a:t>
            </a:r>
            <a:r>
              <a:rPr lang="en-US" dirty="0"/>
              <a:t>N</a:t>
            </a:r>
            <a:r>
              <a:rPr lang="en-US" dirty="0" smtClean="0"/>
              <a:t>egotiation</a:t>
            </a:r>
            <a:endParaRPr lang="en-US" dirty="0"/>
          </a:p>
        </p:txBody>
      </p:sp>
      <p:sp>
        <p:nvSpPr>
          <p:cNvPr id="74754" name="Rectangle 2"/>
          <p:cNvSpPr>
            <a:spLocks noGrp="1" noChangeArrowheads="1"/>
          </p:cNvSpPr>
          <p:nvPr>
            <p:ph type="title"/>
          </p:nvPr>
        </p:nvSpPr>
        <p:spPr/>
        <p:txBody>
          <a:bodyPr/>
          <a:lstStyle/>
          <a:p>
            <a:r>
              <a:rPr lang="en-US" smtClean="0"/>
              <a:t>Step 2 – IKE Phase 1</a:t>
            </a:r>
            <a:endParaRPr lang="en-US" dirty="0"/>
          </a:p>
        </p:txBody>
      </p:sp>
      <p:pic>
        <p:nvPicPr>
          <p:cNvPr id="7475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51" y="1501629"/>
            <a:ext cx="6873896" cy="453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latin typeface="Arial" charset="0"/>
              </a:rPr>
              <a:t>DH Key Exchange</a:t>
            </a:r>
            <a:endParaRPr lang="en-US" dirty="0"/>
          </a:p>
        </p:txBody>
      </p:sp>
      <p:sp>
        <p:nvSpPr>
          <p:cNvPr id="75778" name="Rectangle 2"/>
          <p:cNvSpPr>
            <a:spLocks noGrp="1" noChangeArrowheads="1"/>
          </p:cNvSpPr>
          <p:nvPr>
            <p:ph type="title"/>
          </p:nvPr>
        </p:nvSpPr>
        <p:spPr/>
        <p:txBody>
          <a:bodyPr/>
          <a:lstStyle/>
          <a:p>
            <a:r>
              <a:rPr lang="en-US" dirty="0" smtClean="0"/>
              <a:t>Step 2 – IKE Phase 1</a:t>
            </a:r>
            <a:endParaRPr lang="en-US" dirty="0"/>
          </a:p>
        </p:txBody>
      </p:sp>
      <p:sp>
        <p:nvSpPr>
          <p:cNvPr id="1730563" name="Text Box 3"/>
          <p:cNvSpPr txBox="1">
            <a:spLocks noChangeArrowheads="1"/>
          </p:cNvSpPr>
          <p:nvPr/>
        </p:nvSpPr>
        <p:spPr bwMode="auto">
          <a:xfrm>
            <a:off x="5881688" y="3171263"/>
            <a:ext cx="2895600" cy="766364"/>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p>
            <a:pPr defTabSz="814388">
              <a:spcBef>
                <a:spcPct val="50000"/>
              </a:spcBef>
              <a:defRPr/>
            </a:pPr>
            <a:r>
              <a:rPr lang="en-US" sz="1400" b="0" dirty="0" err="1">
                <a:solidFill>
                  <a:srgbClr val="000000"/>
                </a:solidFill>
                <a:ea typeface="+mn-ea"/>
              </a:rPr>
              <a:t>RouterB</a:t>
            </a:r>
            <a:r>
              <a:rPr lang="en-US" sz="1400" b="0" dirty="0">
                <a:solidFill>
                  <a:srgbClr val="000000"/>
                </a:solidFill>
                <a:ea typeface="+mn-ea"/>
              </a:rPr>
              <a:t> hashes the received string together with the pre-shared secret and yields a hash value.</a:t>
            </a:r>
          </a:p>
        </p:txBody>
      </p:sp>
      <p:sp>
        <p:nvSpPr>
          <p:cNvPr id="1730564" name="Line 4"/>
          <p:cNvSpPr>
            <a:spLocks noChangeShapeType="1"/>
          </p:cNvSpPr>
          <p:nvPr/>
        </p:nvSpPr>
        <p:spPr bwMode="auto">
          <a:xfrm>
            <a:off x="3352800" y="3345572"/>
            <a:ext cx="2514600" cy="0"/>
          </a:xfrm>
          <a:prstGeom prst="line">
            <a:avLst/>
          </a:prstGeom>
          <a:noFill/>
          <a:ln w="57150" cap="flat">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sz="1400"/>
          </a:p>
        </p:txBody>
      </p:sp>
      <p:sp>
        <p:nvSpPr>
          <p:cNvPr id="1730565" name="Text Box 5"/>
          <p:cNvSpPr txBox="1">
            <a:spLocks noChangeArrowheads="1"/>
          </p:cNvSpPr>
          <p:nvPr/>
        </p:nvSpPr>
        <p:spPr bwMode="auto">
          <a:xfrm>
            <a:off x="514525" y="3102203"/>
            <a:ext cx="2819400" cy="572464"/>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p>
            <a:pPr defTabSz="814388">
              <a:spcBef>
                <a:spcPct val="50000"/>
              </a:spcBef>
              <a:defRPr/>
            </a:pPr>
            <a:r>
              <a:rPr lang="en-US" sz="1400" b="0" dirty="0" err="1">
                <a:solidFill>
                  <a:srgbClr val="000000"/>
                </a:solidFill>
                <a:ea typeface="+mn-ea"/>
              </a:rPr>
              <a:t>RouterA</a:t>
            </a:r>
            <a:r>
              <a:rPr lang="en-US" sz="1400" b="0" dirty="0">
                <a:solidFill>
                  <a:srgbClr val="000000"/>
                </a:solidFill>
                <a:ea typeface="+mn-ea"/>
              </a:rPr>
              <a:t> randomly chooses a string and sends it to </a:t>
            </a:r>
            <a:r>
              <a:rPr lang="en-US" sz="1400" b="0" dirty="0" err="1">
                <a:solidFill>
                  <a:srgbClr val="000000"/>
                </a:solidFill>
                <a:ea typeface="+mn-ea"/>
              </a:rPr>
              <a:t>RouterB</a:t>
            </a:r>
            <a:r>
              <a:rPr lang="en-US" sz="1400" b="0" dirty="0">
                <a:solidFill>
                  <a:srgbClr val="000000"/>
                </a:solidFill>
                <a:ea typeface="+mn-ea"/>
              </a:rPr>
              <a:t>. </a:t>
            </a:r>
          </a:p>
        </p:txBody>
      </p:sp>
      <p:sp>
        <p:nvSpPr>
          <p:cNvPr id="1730566" name="Text Box 6"/>
          <p:cNvSpPr txBox="1">
            <a:spLocks noChangeArrowheads="1"/>
          </p:cNvSpPr>
          <p:nvPr/>
        </p:nvSpPr>
        <p:spPr bwMode="auto">
          <a:xfrm>
            <a:off x="5895976" y="4601713"/>
            <a:ext cx="2895600" cy="572464"/>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p>
            <a:pPr defTabSz="814388">
              <a:spcBef>
                <a:spcPct val="50000"/>
              </a:spcBef>
              <a:defRPr/>
            </a:pPr>
            <a:r>
              <a:rPr lang="en-US" sz="1400" b="0">
                <a:solidFill>
                  <a:srgbClr val="000000"/>
                </a:solidFill>
                <a:ea typeface="+mn-ea"/>
              </a:rPr>
              <a:t>RouterB sends the result of hashing back to RouterA.</a:t>
            </a:r>
          </a:p>
        </p:txBody>
      </p:sp>
      <p:sp>
        <p:nvSpPr>
          <p:cNvPr id="1730567" name="Line 7"/>
          <p:cNvSpPr>
            <a:spLocks noChangeShapeType="1"/>
          </p:cNvSpPr>
          <p:nvPr/>
        </p:nvSpPr>
        <p:spPr bwMode="auto">
          <a:xfrm flipH="1">
            <a:off x="3333924" y="4887945"/>
            <a:ext cx="2547763" cy="0"/>
          </a:xfrm>
          <a:prstGeom prst="line">
            <a:avLst/>
          </a:prstGeom>
          <a:noFill/>
          <a:ln w="57150" cap="flat">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sz="1400"/>
          </a:p>
        </p:txBody>
      </p:sp>
      <p:sp>
        <p:nvSpPr>
          <p:cNvPr id="1730568" name="Text Box 8"/>
          <p:cNvSpPr txBox="1">
            <a:spLocks noChangeArrowheads="1"/>
          </p:cNvSpPr>
          <p:nvPr/>
        </p:nvSpPr>
        <p:spPr bwMode="auto">
          <a:xfrm>
            <a:off x="514525" y="4252386"/>
            <a:ext cx="2819400" cy="1843582"/>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p>
            <a:pPr defTabSz="814388">
              <a:spcBef>
                <a:spcPct val="50000"/>
              </a:spcBef>
              <a:defRPr/>
            </a:pPr>
            <a:r>
              <a:rPr lang="en-US" sz="1400" b="0" dirty="0" err="1">
                <a:solidFill>
                  <a:srgbClr val="000000"/>
                </a:solidFill>
                <a:ea typeface="+mn-ea"/>
              </a:rPr>
              <a:t>RouterA</a:t>
            </a:r>
            <a:r>
              <a:rPr lang="en-US" sz="1400" b="0" dirty="0">
                <a:solidFill>
                  <a:srgbClr val="000000"/>
                </a:solidFill>
                <a:ea typeface="+mn-ea"/>
              </a:rPr>
              <a:t> calculates its own hash of the random string, together with the pre-shared secret, and matches it with the received result from the other peer. </a:t>
            </a:r>
          </a:p>
          <a:p>
            <a:pPr defTabSz="814388">
              <a:spcBef>
                <a:spcPct val="50000"/>
              </a:spcBef>
              <a:defRPr/>
            </a:pPr>
            <a:r>
              <a:rPr lang="en-US" sz="1400" b="0" dirty="0">
                <a:solidFill>
                  <a:srgbClr val="000000"/>
                </a:solidFill>
                <a:ea typeface="+mn-ea"/>
              </a:rPr>
              <a:t>If they match, </a:t>
            </a:r>
            <a:r>
              <a:rPr lang="en-US" sz="1400" b="0" dirty="0" err="1">
                <a:solidFill>
                  <a:srgbClr val="000000"/>
                </a:solidFill>
                <a:ea typeface="+mn-ea"/>
              </a:rPr>
              <a:t>RouterB</a:t>
            </a:r>
            <a:r>
              <a:rPr lang="en-US" sz="1400" b="0" dirty="0">
                <a:solidFill>
                  <a:srgbClr val="000000"/>
                </a:solidFill>
                <a:ea typeface="+mn-ea"/>
              </a:rPr>
              <a:t> knows the pre-shared secret, and is considered authenticated. </a:t>
            </a:r>
          </a:p>
        </p:txBody>
      </p:sp>
      <p:pic>
        <p:nvPicPr>
          <p:cNvPr id="757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80451"/>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30565"/>
                                        </p:tgtEl>
                                        <p:attrNameLst>
                                          <p:attrName>style.visibility</p:attrName>
                                        </p:attrNameLst>
                                      </p:cBhvr>
                                      <p:to>
                                        <p:strVal val="visible"/>
                                      </p:to>
                                    </p:set>
                                    <p:animEffect transition="in" filter="wipe(up)">
                                      <p:cBhvr>
                                        <p:cTn id="7" dur="500"/>
                                        <p:tgtEl>
                                          <p:spTgt spid="1730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0564"/>
                                        </p:tgtEl>
                                        <p:attrNameLst>
                                          <p:attrName>style.visibility</p:attrName>
                                        </p:attrNameLst>
                                      </p:cBhvr>
                                      <p:to>
                                        <p:strVal val="visible"/>
                                      </p:to>
                                    </p:set>
                                    <p:animEffect transition="in" filter="wipe(left)">
                                      <p:cBhvr>
                                        <p:cTn id="12" dur="500"/>
                                        <p:tgtEl>
                                          <p:spTgt spid="1730564"/>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30563"/>
                                        </p:tgtEl>
                                        <p:attrNameLst>
                                          <p:attrName>style.visibility</p:attrName>
                                        </p:attrNameLst>
                                      </p:cBhvr>
                                      <p:to>
                                        <p:strVal val="visible"/>
                                      </p:to>
                                    </p:set>
                                    <p:animEffect transition="in" filter="wipe(up)">
                                      <p:cBhvr>
                                        <p:cTn id="16" dur="500"/>
                                        <p:tgtEl>
                                          <p:spTgt spid="17305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30566"/>
                                        </p:tgtEl>
                                        <p:attrNameLst>
                                          <p:attrName>style.visibility</p:attrName>
                                        </p:attrNameLst>
                                      </p:cBhvr>
                                      <p:to>
                                        <p:strVal val="visible"/>
                                      </p:to>
                                    </p:set>
                                    <p:animEffect transition="in" filter="wipe(up)">
                                      <p:cBhvr>
                                        <p:cTn id="21" dur="500"/>
                                        <p:tgtEl>
                                          <p:spTgt spid="17305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730567"/>
                                        </p:tgtEl>
                                        <p:attrNameLst>
                                          <p:attrName>style.visibility</p:attrName>
                                        </p:attrNameLst>
                                      </p:cBhvr>
                                      <p:to>
                                        <p:strVal val="visible"/>
                                      </p:to>
                                    </p:set>
                                    <p:animEffect transition="in" filter="wipe(right)">
                                      <p:cBhvr>
                                        <p:cTn id="26" dur="500"/>
                                        <p:tgtEl>
                                          <p:spTgt spid="1730567"/>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730568"/>
                                        </p:tgtEl>
                                        <p:attrNameLst>
                                          <p:attrName>style.visibility</p:attrName>
                                        </p:attrNameLst>
                                      </p:cBhvr>
                                      <p:to>
                                        <p:strVal val="visible"/>
                                      </p:to>
                                    </p:set>
                                    <p:animEffect transition="in" filter="wipe(up)">
                                      <p:cBhvr>
                                        <p:cTn id="30" dur="500"/>
                                        <p:tgtEl>
                                          <p:spTgt spid="1730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63" grpId="0" animBg="1"/>
      <p:bldP spid="1730564" grpId="0" animBg="1"/>
      <p:bldP spid="1730565" grpId="0" animBg="1"/>
      <p:bldP spid="1730566" grpId="0" animBg="1"/>
      <p:bldP spid="1730567" grpId="0" animBg="1"/>
      <p:bldP spid="173056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a:latin typeface="Arial" charset="0"/>
              </a:rPr>
              <a:t>DH Key Exchange</a:t>
            </a:r>
            <a:endParaRPr lang="en-US" dirty="0"/>
          </a:p>
        </p:txBody>
      </p:sp>
      <p:sp>
        <p:nvSpPr>
          <p:cNvPr id="76802" name="Rectangle 2"/>
          <p:cNvSpPr>
            <a:spLocks noGrp="1" noChangeArrowheads="1"/>
          </p:cNvSpPr>
          <p:nvPr>
            <p:ph type="title"/>
          </p:nvPr>
        </p:nvSpPr>
        <p:spPr/>
        <p:txBody>
          <a:bodyPr/>
          <a:lstStyle/>
          <a:p>
            <a:r>
              <a:rPr lang="en-US" smtClean="0"/>
              <a:t>Step 2 – IKE Phase 1</a:t>
            </a:r>
            <a:endParaRPr lang="en-US" dirty="0"/>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35680"/>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500164" name="Text Box 4"/>
          <p:cNvSpPr txBox="1">
            <a:spLocks noChangeArrowheads="1"/>
          </p:cNvSpPr>
          <p:nvPr/>
        </p:nvSpPr>
        <p:spPr bwMode="auto">
          <a:xfrm>
            <a:off x="6019800" y="2933698"/>
            <a:ext cx="2895600" cy="766364"/>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defPPr>
              <a:defRPr lang="en-US"/>
            </a:defPPr>
            <a:lvl1pPr defTabSz="814388">
              <a:spcBef>
                <a:spcPct val="50000"/>
              </a:spcBef>
              <a:defRPr sz="1400" b="0">
                <a:solidFill>
                  <a:srgbClr val="000000"/>
                </a:solidFill>
                <a:ea typeface="+mn-ea"/>
              </a:defRPr>
            </a:lvl1pPr>
          </a:lstStyle>
          <a:p>
            <a:r>
              <a:rPr lang="en-US" dirty="0"/>
              <a:t>Now </a:t>
            </a:r>
            <a:r>
              <a:rPr lang="en-US" dirty="0" err="1"/>
              <a:t>RouterB</a:t>
            </a:r>
            <a:r>
              <a:rPr lang="en-US" dirty="0"/>
              <a:t> randomly chooses a different random string and sends it to </a:t>
            </a:r>
            <a:r>
              <a:rPr lang="en-US" dirty="0" err="1"/>
              <a:t>RouterA</a:t>
            </a:r>
            <a:r>
              <a:rPr lang="en-US" dirty="0"/>
              <a:t>. </a:t>
            </a:r>
          </a:p>
        </p:txBody>
      </p:sp>
      <p:sp>
        <p:nvSpPr>
          <p:cNvPr id="1500165" name="Line 5"/>
          <p:cNvSpPr>
            <a:spLocks noChangeShapeType="1"/>
          </p:cNvSpPr>
          <p:nvPr/>
        </p:nvSpPr>
        <p:spPr bwMode="auto">
          <a:xfrm>
            <a:off x="3352800" y="3393080"/>
            <a:ext cx="2514600" cy="0"/>
          </a:xfrm>
          <a:prstGeom prst="line">
            <a:avLst/>
          </a:prstGeom>
          <a:noFill/>
          <a:ln w="57150">
            <a:solidFill>
              <a:schemeClr val="tx1"/>
            </a:solidFill>
            <a:round/>
            <a:headEnd type="triangle" w="med" len="med"/>
            <a:tailEnd type="none" w="lg" len="lg"/>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1500166" name="Text Box 6"/>
          <p:cNvSpPr txBox="1">
            <a:spLocks noChangeArrowheads="1"/>
          </p:cNvSpPr>
          <p:nvPr/>
        </p:nvSpPr>
        <p:spPr bwMode="auto">
          <a:xfrm>
            <a:off x="304800" y="3067730"/>
            <a:ext cx="2819400" cy="960263"/>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defPPr>
              <a:defRPr lang="en-US"/>
            </a:defPPr>
            <a:lvl1pPr defTabSz="814388">
              <a:spcBef>
                <a:spcPct val="50000"/>
              </a:spcBef>
              <a:defRPr sz="1400" b="0">
                <a:solidFill>
                  <a:srgbClr val="000000"/>
                </a:solidFill>
                <a:ea typeface="+mn-ea"/>
              </a:defRPr>
            </a:lvl1pPr>
          </a:lstStyle>
          <a:p>
            <a:r>
              <a:rPr lang="en-US" dirty="0" err="1"/>
              <a:t>RouterA</a:t>
            </a:r>
            <a:r>
              <a:rPr lang="en-US" dirty="0"/>
              <a:t> also hashes the received string together with the pre-shared secret and yields a hash value.</a:t>
            </a:r>
          </a:p>
        </p:txBody>
      </p:sp>
      <p:sp>
        <p:nvSpPr>
          <p:cNvPr id="1500167" name="Text Box 7"/>
          <p:cNvSpPr txBox="1">
            <a:spLocks noChangeArrowheads="1"/>
          </p:cNvSpPr>
          <p:nvPr/>
        </p:nvSpPr>
        <p:spPr bwMode="auto">
          <a:xfrm>
            <a:off x="322263" y="4630848"/>
            <a:ext cx="2801937" cy="572464"/>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defPPr>
              <a:defRPr lang="en-US"/>
            </a:defPPr>
            <a:lvl1pPr defTabSz="814388">
              <a:spcBef>
                <a:spcPct val="50000"/>
              </a:spcBef>
              <a:defRPr sz="1400" b="0">
                <a:solidFill>
                  <a:srgbClr val="000000"/>
                </a:solidFill>
                <a:ea typeface="+mn-ea"/>
              </a:defRPr>
            </a:lvl1pPr>
          </a:lstStyle>
          <a:p>
            <a:r>
              <a:rPr lang="en-US" dirty="0" err="1"/>
              <a:t>RouterA</a:t>
            </a:r>
            <a:r>
              <a:rPr lang="en-US" dirty="0"/>
              <a:t> sends the result of hashing back to </a:t>
            </a:r>
            <a:r>
              <a:rPr lang="en-US" dirty="0" err="1"/>
              <a:t>RouterB</a:t>
            </a:r>
            <a:r>
              <a:rPr lang="en-US" dirty="0"/>
              <a:t>.</a:t>
            </a:r>
          </a:p>
        </p:txBody>
      </p:sp>
      <p:sp>
        <p:nvSpPr>
          <p:cNvPr id="1500168" name="Line 8"/>
          <p:cNvSpPr>
            <a:spLocks noChangeShapeType="1"/>
          </p:cNvSpPr>
          <p:nvPr/>
        </p:nvSpPr>
        <p:spPr bwMode="auto">
          <a:xfrm>
            <a:off x="3367088" y="4917080"/>
            <a:ext cx="2514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1500169" name="Text Box 9"/>
          <p:cNvSpPr txBox="1">
            <a:spLocks noChangeArrowheads="1"/>
          </p:cNvSpPr>
          <p:nvPr/>
        </p:nvSpPr>
        <p:spPr bwMode="auto">
          <a:xfrm>
            <a:off x="6034088" y="4423914"/>
            <a:ext cx="2819400" cy="1843582"/>
          </a:xfrm>
          <a:prstGeom prst="rect">
            <a:avLst/>
          </a:prstGeom>
          <a:solidFill>
            <a:schemeClr val="tx1">
              <a:lumMod val="20000"/>
              <a:lumOff val="80000"/>
            </a:schemeClr>
          </a:solidFill>
          <a:ln w="12700" cmpd="sng" algn="ctr">
            <a:solidFill>
              <a:srgbClr val="000000"/>
            </a:solidFill>
            <a:miter lim="800000"/>
            <a:headEnd type="none" w="sm" len="sm"/>
            <a:tailEnd type="none" w="sm" len="sm"/>
          </a:ln>
          <a:effectLst/>
        </p:spPr>
        <p:txBody>
          <a:bodyPr tIns="91440" bIns="91440" anchor="ctr">
            <a:spAutoFit/>
          </a:bodyPr>
          <a:lstStyle>
            <a:defPPr>
              <a:defRPr lang="en-US"/>
            </a:defPPr>
            <a:lvl1pPr defTabSz="814388">
              <a:spcBef>
                <a:spcPct val="50000"/>
              </a:spcBef>
              <a:defRPr sz="1400" b="0">
                <a:solidFill>
                  <a:srgbClr val="000000"/>
                </a:solidFill>
                <a:ea typeface="+mn-ea"/>
              </a:defRPr>
            </a:lvl1pPr>
          </a:lstStyle>
          <a:p>
            <a:r>
              <a:rPr lang="en-US" dirty="0" err="1"/>
              <a:t>RouterB</a:t>
            </a:r>
            <a:r>
              <a:rPr lang="en-US" dirty="0"/>
              <a:t> calculates its own hash of the random string, together with the pre-shared secret, and matches it with the received result from the other peer. </a:t>
            </a:r>
          </a:p>
          <a:p>
            <a:r>
              <a:rPr lang="en-US" dirty="0"/>
              <a:t>If they match, </a:t>
            </a:r>
            <a:r>
              <a:rPr lang="en-US" dirty="0" err="1"/>
              <a:t>RouterA</a:t>
            </a:r>
            <a:r>
              <a:rPr lang="en-US" dirty="0"/>
              <a:t> knows the pre-shared secret, and is considered authenticated.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00164"/>
                                        </p:tgtEl>
                                        <p:attrNameLst>
                                          <p:attrName>style.visibility</p:attrName>
                                        </p:attrNameLst>
                                      </p:cBhvr>
                                      <p:to>
                                        <p:strVal val="visible"/>
                                      </p:to>
                                    </p:set>
                                    <p:animEffect transition="in" filter="wipe(up)">
                                      <p:cBhvr>
                                        <p:cTn id="7" dur="500"/>
                                        <p:tgtEl>
                                          <p:spTgt spid="1500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00165"/>
                                        </p:tgtEl>
                                        <p:attrNameLst>
                                          <p:attrName>style.visibility</p:attrName>
                                        </p:attrNameLst>
                                      </p:cBhvr>
                                      <p:to>
                                        <p:strVal val="visible"/>
                                      </p:to>
                                    </p:set>
                                    <p:animEffect transition="in" filter="wipe(right)">
                                      <p:cBhvr>
                                        <p:cTn id="12" dur="500"/>
                                        <p:tgtEl>
                                          <p:spTgt spid="1500165"/>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00166"/>
                                        </p:tgtEl>
                                        <p:attrNameLst>
                                          <p:attrName>style.visibility</p:attrName>
                                        </p:attrNameLst>
                                      </p:cBhvr>
                                      <p:to>
                                        <p:strVal val="visible"/>
                                      </p:to>
                                    </p:set>
                                    <p:animEffect transition="in" filter="wipe(up)">
                                      <p:cBhvr>
                                        <p:cTn id="16" dur="500"/>
                                        <p:tgtEl>
                                          <p:spTgt spid="15001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00167"/>
                                        </p:tgtEl>
                                        <p:attrNameLst>
                                          <p:attrName>style.visibility</p:attrName>
                                        </p:attrNameLst>
                                      </p:cBhvr>
                                      <p:to>
                                        <p:strVal val="visible"/>
                                      </p:to>
                                    </p:set>
                                    <p:animEffect transition="in" filter="wipe(up)">
                                      <p:cBhvr>
                                        <p:cTn id="21" dur="500"/>
                                        <p:tgtEl>
                                          <p:spTgt spid="15001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00168"/>
                                        </p:tgtEl>
                                        <p:attrNameLst>
                                          <p:attrName>style.visibility</p:attrName>
                                        </p:attrNameLst>
                                      </p:cBhvr>
                                      <p:to>
                                        <p:strVal val="visible"/>
                                      </p:to>
                                    </p:set>
                                    <p:animEffect transition="in" filter="wipe(left)">
                                      <p:cBhvr>
                                        <p:cTn id="26" dur="500"/>
                                        <p:tgtEl>
                                          <p:spTgt spid="1500168"/>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500169"/>
                                        </p:tgtEl>
                                        <p:attrNameLst>
                                          <p:attrName>style.visibility</p:attrName>
                                        </p:attrNameLst>
                                      </p:cBhvr>
                                      <p:to>
                                        <p:strVal val="visible"/>
                                      </p:to>
                                    </p:set>
                                    <p:animEffect transition="in" filter="wipe(up)">
                                      <p:cBhvr>
                                        <p:cTn id="30" dur="500"/>
                                        <p:tgtEl>
                                          <p:spTgt spid="1500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164" grpId="0" animBg="1"/>
      <p:bldP spid="1500165" grpId="0" animBg="1"/>
      <p:bldP spid="1500166" grpId="0" animBg="1"/>
      <p:bldP spid="1500167" grpId="0" animBg="1"/>
      <p:bldP spid="1500168" grpId="0" animBg="1"/>
      <p:bldP spid="150016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smtClean="0">
                <a:latin typeface="Arial" charset="0"/>
              </a:rPr>
              <a:t>Peer Authentication</a:t>
            </a:r>
            <a:endParaRPr lang="en-US" dirty="0"/>
          </a:p>
        </p:txBody>
      </p:sp>
      <p:sp>
        <p:nvSpPr>
          <p:cNvPr id="77826" name="Rectangle 2"/>
          <p:cNvSpPr>
            <a:spLocks noGrp="1" noChangeArrowheads="1"/>
          </p:cNvSpPr>
          <p:nvPr>
            <p:ph type="title"/>
          </p:nvPr>
        </p:nvSpPr>
        <p:spPr/>
        <p:txBody>
          <a:bodyPr/>
          <a:lstStyle/>
          <a:p>
            <a:r>
              <a:rPr lang="en-US" smtClean="0"/>
              <a:t>Step 2 – IKE Phase 1</a:t>
            </a:r>
            <a:endParaRPr lang="en-US" dirty="0"/>
          </a:p>
        </p:txBody>
      </p:sp>
      <p:pic>
        <p:nvPicPr>
          <p:cNvPr id="778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30016"/>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smtClean="0">
                <a:latin typeface="Arial" charset="0"/>
              </a:rPr>
              <a:t>IPsec Negotiation</a:t>
            </a:r>
            <a:endParaRPr lang="en-US" dirty="0"/>
          </a:p>
        </p:txBody>
      </p:sp>
      <p:sp>
        <p:nvSpPr>
          <p:cNvPr id="78850" name="Rectangle 2"/>
          <p:cNvSpPr>
            <a:spLocks noGrp="1" noChangeArrowheads="1"/>
          </p:cNvSpPr>
          <p:nvPr>
            <p:ph type="title"/>
          </p:nvPr>
        </p:nvSpPr>
        <p:spPr/>
        <p:txBody>
          <a:bodyPr/>
          <a:lstStyle/>
          <a:p>
            <a:r>
              <a:rPr lang="en-US" smtClean="0"/>
              <a:t>Step 3 – IKE Phase 2 </a:t>
            </a:r>
            <a:endParaRPr lang="en-US" dirty="0"/>
          </a:p>
        </p:txBody>
      </p:sp>
      <p:pic>
        <p:nvPicPr>
          <p:cNvPr id="788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5232"/>
            <a:ext cx="82327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1" name="Rectangle 3"/>
          <p:cNvSpPr>
            <a:spLocks noGrp="1" noChangeArrowheads="1"/>
          </p:cNvSpPr>
          <p:nvPr>
            <p:ph type="body" sz="quarter" idx="10"/>
          </p:nvPr>
        </p:nvSpPr>
        <p:spPr/>
        <p:txBody>
          <a:bodyPr/>
          <a:lstStyle/>
          <a:p>
            <a:r>
              <a:rPr lang="en-US" dirty="0">
                <a:latin typeface="Arial" charset="0"/>
              </a:rPr>
              <a:t>How do the encrypting and decrypting devices get the shared secret key?</a:t>
            </a:r>
          </a:p>
          <a:p>
            <a:pPr lvl="1"/>
            <a:r>
              <a:rPr lang="en-US" dirty="0">
                <a:latin typeface="Arial" charset="0"/>
              </a:rPr>
              <a:t>The easiest method is </a:t>
            </a:r>
            <a:r>
              <a:rPr lang="en-US" dirty="0" err="1">
                <a:latin typeface="Arial" charset="0"/>
              </a:rPr>
              <a:t>Diffie</a:t>
            </a:r>
            <a:r>
              <a:rPr lang="en-US" dirty="0">
                <a:latin typeface="Arial" charset="0"/>
              </a:rPr>
              <a:t>-Hellman public key exchange</a:t>
            </a:r>
            <a:r>
              <a:rPr lang="en-US" dirty="0" smtClean="0">
                <a:latin typeface="Arial" charset="0"/>
              </a:rPr>
              <a:t>.</a:t>
            </a:r>
            <a:endParaRPr lang="en-US" dirty="0">
              <a:latin typeface="Arial" charset="0"/>
            </a:endParaRPr>
          </a:p>
          <a:p>
            <a:r>
              <a:rPr lang="en-US" dirty="0">
                <a:latin typeface="Arial" charset="0"/>
              </a:rPr>
              <a:t>Used to create a shared secret key without prior knowledge</a:t>
            </a:r>
            <a:r>
              <a:rPr lang="en-US" dirty="0" smtClean="0">
                <a:latin typeface="Arial" charset="0"/>
              </a:rPr>
              <a:t>.</a:t>
            </a:r>
            <a:endParaRPr lang="en-US" dirty="0">
              <a:latin typeface="Arial" charset="0"/>
            </a:endParaRPr>
          </a:p>
          <a:p>
            <a:r>
              <a:rPr lang="en-US" dirty="0">
                <a:latin typeface="Arial" charset="0"/>
              </a:rPr>
              <a:t>This secret key is required by:</a:t>
            </a:r>
          </a:p>
          <a:p>
            <a:pPr lvl="1"/>
            <a:r>
              <a:rPr lang="en-US" dirty="0">
                <a:latin typeface="Arial" charset="0"/>
              </a:rPr>
              <a:t>The encryption algorithm (DES, 3DES, AES)</a:t>
            </a:r>
          </a:p>
          <a:p>
            <a:pPr lvl="1"/>
            <a:r>
              <a:rPr lang="en-US" dirty="0">
                <a:latin typeface="Arial" charset="0"/>
              </a:rPr>
              <a:t>The authentication method (MD5 and SHA-1)</a:t>
            </a:r>
          </a:p>
          <a:p>
            <a:pPr lvl="1"/>
            <a:endParaRPr lang="en-US" dirty="0">
              <a:latin typeface="Arial" charset="0"/>
            </a:endParaRPr>
          </a:p>
        </p:txBody>
      </p:sp>
      <p:sp>
        <p:nvSpPr>
          <p:cNvPr id="16386" name="Rectangle 2"/>
          <p:cNvSpPr>
            <a:spLocks noGrp="1" noChangeArrowheads="1"/>
          </p:cNvSpPr>
          <p:nvPr>
            <p:ph type="title"/>
          </p:nvPr>
        </p:nvSpPr>
        <p:spPr/>
        <p:txBody>
          <a:bodyPr/>
          <a:lstStyle/>
          <a:p>
            <a:pPr eaLnBrk="1" hangingPunct="1"/>
            <a:r>
              <a:rPr lang="en-US">
                <a:latin typeface="Arial" charset="0"/>
              </a:rPr>
              <a:t>Diffie-Hellman Key Exchange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smtClean="0">
                <a:latin typeface="Arial" charset="0"/>
              </a:rPr>
              <a:t>Transform Set Negotiation</a:t>
            </a:r>
            <a:endParaRPr lang="en-US" dirty="0"/>
          </a:p>
        </p:txBody>
      </p:sp>
      <p:sp>
        <p:nvSpPr>
          <p:cNvPr id="79874" name="Rectangle 2"/>
          <p:cNvSpPr>
            <a:spLocks noGrp="1" noChangeArrowheads="1"/>
          </p:cNvSpPr>
          <p:nvPr>
            <p:ph type="title"/>
          </p:nvPr>
        </p:nvSpPr>
        <p:spPr/>
        <p:txBody>
          <a:bodyPr/>
          <a:lstStyle/>
          <a:p>
            <a:r>
              <a:rPr lang="en-US" smtClean="0"/>
              <a:t>Step 3 – IKE Phase 2</a:t>
            </a:r>
            <a:endParaRPr lang="en-US" dirty="0"/>
          </a:p>
        </p:txBody>
      </p:sp>
      <p:pic>
        <p:nvPicPr>
          <p:cNvPr id="798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16" y="1526796"/>
            <a:ext cx="6797065" cy="465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a:latin typeface="Arial" charset="0"/>
              </a:rPr>
              <a:t>Security Associations</a:t>
            </a:r>
            <a:endParaRPr lang="en-US" dirty="0"/>
          </a:p>
        </p:txBody>
      </p:sp>
      <p:sp>
        <p:nvSpPr>
          <p:cNvPr id="80898" name="Rectangle 2"/>
          <p:cNvSpPr>
            <a:spLocks noGrp="1" noChangeArrowheads="1"/>
          </p:cNvSpPr>
          <p:nvPr>
            <p:ph type="title"/>
          </p:nvPr>
        </p:nvSpPr>
        <p:spPr/>
        <p:txBody>
          <a:bodyPr/>
          <a:lstStyle/>
          <a:p>
            <a:r>
              <a:rPr lang="en-US" smtClean="0"/>
              <a:t>Step 3 – IKE Phase 2</a:t>
            </a:r>
            <a:endParaRPr lang="en-US" dirty="0"/>
          </a:p>
        </p:txBody>
      </p:sp>
      <p:pic>
        <p:nvPicPr>
          <p:cNvPr id="808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575849"/>
            <a:ext cx="8689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latin typeface="Arial" charset="0"/>
              </a:rPr>
              <a:t>IPsec Session</a:t>
            </a:r>
            <a:endParaRPr lang="en-US" dirty="0"/>
          </a:p>
        </p:txBody>
      </p:sp>
      <p:sp>
        <p:nvSpPr>
          <p:cNvPr id="81922" name="Rectangle 2"/>
          <p:cNvSpPr>
            <a:spLocks noGrp="1" noChangeArrowheads="1"/>
          </p:cNvSpPr>
          <p:nvPr>
            <p:ph type="title"/>
          </p:nvPr>
        </p:nvSpPr>
        <p:spPr/>
        <p:txBody>
          <a:bodyPr/>
          <a:lstStyle/>
          <a:p>
            <a:r>
              <a:rPr lang="en-US" dirty="0" smtClean="0"/>
              <a:t>Step 4</a:t>
            </a:r>
            <a:endParaRPr lang="en-US" dirty="0"/>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25" y="1551962"/>
            <a:ext cx="7329377" cy="469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latin typeface="Arial" charset="0"/>
              </a:rPr>
              <a:t>Tunnel Termination</a:t>
            </a:r>
            <a:endParaRPr lang="en-US" dirty="0"/>
          </a:p>
        </p:txBody>
      </p:sp>
      <p:sp>
        <p:nvSpPr>
          <p:cNvPr id="82946" name="Rectangle 2"/>
          <p:cNvSpPr>
            <a:spLocks noGrp="1" noChangeArrowheads="1"/>
          </p:cNvSpPr>
          <p:nvPr>
            <p:ph type="title"/>
          </p:nvPr>
        </p:nvSpPr>
        <p:spPr/>
        <p:txBody>
          <a:bodyPr/>
          <a:lstStyle/>
          <a:p>
            <a:r>
              <a:rPr lang="en-US" dirty="0" smtClean="0"/>
              <a:t>Step 5 </a:t>
            </a:r>
            <a:endParaRPr lang="en-US" dirty="0"/>
          </a:p>
        </p:txBody>
      </p:sp>
      <p:pic>
        <p:nvPicPr>
          <p:cNvPr id="82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06" y="1476461"/>
            <a:ext cx="7484799" cy="46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p:cNvSpPr>
            <a:spLocks noGrp="1" noChangeArrowheads="1"/>
          </p:cNvSpPr>
          <p:nvPr>
            <p:ph type="ctrTitle"/>
          </p:nvPr>
        </p:nvSpPr>
        <p:spPr/>
        <p:txBody>
          <a:bodyPr/>
          <a:lstStyle/>
          <a:p>
            <a:r>
              <a:rPr lang="en-US" smtClean="0"/>
              <a:t>IPsec Tasks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quarter" idx="10"/>
          </p:nvPr>
        </p:nvSpPr>
        <p:spPr/>
        <p:txBody>
          <a:bodyPr/>
          <a:lstStyle/>
          <a:p>
            <a:pPr marL="457200" indent="-457200">
              <a:buFont typeface="+mj-lt"/>
              <a:buAutoNum type="arabicPeriod"/>
            </a:pPr>
            <a:r>
              <a:rPr lang="en-US" dirty="0" smtClean="0"/>
              <a:t>Ensure that ACLs configured on the interface are compatible with IPsec configuration. </a:t>
            </a:r>
          </a:p>
          <a:p>
            <a:pPr marL="457200" indent="-457200">
              <a:buFont typeface="+mj-lt"/>
              <a:buAutoNum type="arabicPeriod"/>
            </a:pPr>
            <a:r>
              <a:rPr lang="en-US" dirty="0" smtClean="0"/>
              <a:t>Create an IKE policy to determine the parameters that will be used to establish the tunnel.</a:t>
            </a:r>
          </a:p>
          <a:p>
            <a:pPr marL="457200" indent="-457200">
              <a:buFont typeface="+mj-lt"/>
              <a:buAutoNum type="arabicPeriod"/>
            </a:pPr>
            <a:r>
              <a:rPr lang="en-US" dirty="0" smtClean="0"/>
              <a:t>Configure the IPsec transform set which defines the parameters that the IPsec tunnel uses. </a:t>
            </a:r>
          </a:p>
          <a:p>
            <a:pPr lvl="1"/>
            <a:r>
              <a:rPr lang="en-US" dirty="0" smtClean="0"/>
              <a:t>The set can include the encryption and integrity algorithms.</a:t>
            </a:r>
          </a:p>
          <a:p>
            <a:pPr marL="457200" indent="-457200">
              <a:buFont typeface="+mj-lt"/>
              <a:buAutoNum type="arabicPeriod"/>
            </a:pPr>
            <a:r>
              <a:rPr lang="en-US" dirty="0" smtClean="0"/>
              <a:t>Create a crypto ACL. </a:t>
            </a:r>
          </a:p>
          <a:p>
            <a:pPr lvl="1"/>
            <a:r>
              <a:rPr lang="en-US" dirty="0" smtClean="0"/>
              <a:t>The crypto ACL defines which traffic is sent through the IPsec tunnel and protected by the IPsec process.</a:t>
            </a:r>
          </a:p>
          <a:p>
            <a:pPr marL="457200" indent="-457200">
              <a:buFont typeface="+mj-lt"/>
              <a:buAutoNum type="arabicPeriod"/>
            </a:pPr>
            <a:r>
              <a:rPr lang="en-US" dirty="0" smtClean="0"/>
              <a:t>Create and apply a crypto map. </a:t>
            </a:r>
          </a:p>
          <a:p>
            <a:pPr lvl="1"/>
            <a:r>
              <a:rPr lang="en-US" dirty="0" smtClean="0"/>
              <a:t>The crypto map groups the previously configured parameters together and defines the IPsec peer devices. </a:t>
            </a:r>
          </a:p>
          <a:p>
            <a:pPr lvl="1"/>
            <a:r>
              <a:rPr lang="en-US" dirty="0" smtClean="0"/>
              <a:t>The crypto map is applied to the outgoing interface of the VPN device.</a:t>
            </a:r>
            <a:endParaRPr lang="en-US" dirty="0"/>
          </a:p>
        </p:txBody>
      </p:sp>
      <p:sp>
        <p:nvSpPr>
          <p:cNvPr id="84994" name="Rectangle 2"/>
          <p:cNvSpPr>
            <a:spLocks noGrp="1" noChangeArrowheads="1"/>
          </p:cNvSpPr>
          <p:nvPr>
            <p:ph type="title"/>
          </p:nvPr>
        </p:nvSpPr>
        <p:spPr/>
        <p:txBody>
          <a:bodyPr/>
          <a:lstStyle/>
          <a:p>
            <a:r>
              <a:rPr lang="en-US" smtClean="0"/>
              <a:t>IPsec Tasks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971550"/>
            <a:ext cx="830421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8" name="Rectangle 2"/>
          <p:cNvSpPr>
            <a:spLocks noGrp="1" noChangeArrowheads="1"/>
          </p:cNvSpPr>
          <p:nvPr>
            <p:ph type="title"/>
          </p:nvPr>
        </p:nvSpPr>
        <p:spPr/>
        <p:txBody>
          <a:bodyPr/>
          <a:lstStyle/>
          <a:p>
            <a:pPr eaLnBrk="1" hangingPunct="1"/>
            <a:r>
              <a:rPr lang="en-US">
                <a:latin typeface="Arial" charset="0"/>
              </a:rPr>
              <a:t>IKE and IPsec Flowchart</a:t>
            </a:r>
          </a:p>
        </p:txBody>
      </p:sp>
      <p:sp>
        <p:nvSpPr>
          <p:cNvPr id="1727492" name="Rectangle 4"/>
          <p:cNvSpPr>
            <a:spLocks noChangeArrowheads="1"/>
          </p:cNvSpPr>
          <p:nvPr/>
        </p:nvSpPr>
        <p:spPr bwMode="auto">
          <a:xfrm>
            <a:off x="595348" y="1055898"/>
            <a:ext cx="8153400" cy="990600"/>
          </a:xfrm>
          <a:prstGeom prst="rect">
            <a:avLst/>
          </a:prstGeom>
          <a:noFill/>
          <a:ln w="571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727493" name="Rectangle 5"/>
          <p:cNvSpPr>
            <a:spLocks noChangeArrowheads="1"/>
          </p:cNvSpPr>
          <p:nvPr/>
        </p:nvSpPr>
        <p:spPr bwMode="auto">
          <a:xfrm>
            <a:off x="595348" y="2046498"/>
            <a:ext cx="8153400" cy="1143000"/>
          </a:xfrm>
          <a:prstGeom prst="rect">
            <a:avLst/>
          </a:prstGeom>
          <a:noFill/>
          <a:ln w="571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727494" name="Rectangle 6"/>
          <p:cNvSpPr>
            <a:spLocks noChangeArrowheads="1"/>
          </p:cNvSpPr>
          <p:nvPr/>
        </p:nvSpPr>
        <p:spPr bwMode="auto">
          <a:xfrm>
            <a:off x="595348" y="3172720"/>
            <a:ext cx="8153400" cy="1143000"/>
          </a:xfrm>
          <a:prstGeom prst="rect">
            <a:avLst/>
          </a:prstGeom>
          <a:noFill/>
          <a:ln w="571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727495" name="Rectangle 7"/>
          <p:cNvSpPr>
            <a:spLocks noChangeArrowheads="1"/>
          </p:cNvSpPr>
          <p:nvPr/>
        </p:nvSpPr>
        <p:spPr bwMode="auto">
          <a:xfrm>
            <a:off x="595348" y="4315720"/>
            <a:ext cx="8153400" cy="1905000"/>
          </a:xfrm>
          <a:prstGeom prst="rect">
            <a:avLst/>
          </a:prstGeom>
          <a:noFill/>
          <a:ln w="571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17274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158" y="2170323"/>
            <a:ext cx="13954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7274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711" y="2375111"/>
            <a:ext cx="19510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86033" name="Text Box 11"/>
          <p:cNvSpPr txBox="1">
            <a:spLocks noChangeArrowheads="1"/>
          </p:cNvSpPr>
          <p:nvPr/>
        </p:nvSpPr>
        <p:spPr bwMode="auto">
          <a:xfrm>
            <a:off x="118865" y="3265698"/>
            <a:ext cx="457200" cy="493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3000">
                <a:solidFill>
                  <a:schemeClr val="bg1"/>
                </a:solidFill>
              </a:rPr>
              <a:t>1</a:t>
            </a:r>
          </a:p>
        </p:txBody>
      </p:sp>
      <p:sp>
        <p:nvSpPr>
          <p:cNvPr id="86034" name="Rectangle 12"/>
          <p:cNvSpPr>
            <a:spLocks noChangeArrowheads="1"/>
          </p:cNvSpPr>
          <p:nvPr/>
        </p:nvSpPr>
        <p:spPr bwMode="auto">
          <a:xfrm>
            <a:off x="5744965" y="3373648"/>
            <a:ext cx="2286000" cy="228600"/>
          </a:xfrm>
          <a:prstGeom prst="rect">
            <a:avLst/>
          </a:prstGeom>
          <a:noFill/>
          <a:ln w="2857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31" name="Text Box 14"/>
          <p:cNvSpPr txBox="1">
            <a:spLocks noChangeArrowheads="1"/>
          </p:cNvSpPr>
          <p:nvPr/>
        </p:nvSpPr>
        <p:spPr bwMode="auto">
          <a:xfrm>
            <a:off x="122273" y="2094123"/>
            <a:ext cx="457200" cy="493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3000">
                <a:solidFill>
                  <a:schemeClr val="bg1"/>
                </a:solidFill>
              </a:rPr>
              <a:t>2</a:t>
            </a:r>
          </a:p>
        </p:txBody>
      </p:sp>
      <p:sp>
        <p:nvSpPr>
          <p:cNvPr id="86032" name="Rectangle 15"/>
          <p:cNvSpPr>
            <a:spLocks noChangeArrowheads="1"/>
          </p:cNvSpPr>
          <p:nvPr/>
        </p:nvSpPr>
        <p:spPr bwMode="auto">
          <a:xfrm>
            <a:off x="5665822" y="2094123"/>
            <a:ext cx="3046377" cy="762000"/>
          </a:xfrm>
          <a:prstGeom prst="rect">
            <a:avLst/>
          </a:prstGeom>
          <a:noFill/>
          <a:ln w="2857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82124" tIns="41061" rIns="82124" bIns="41061" anchor="ctr">
            <a:spAutoFit/>
          </a:bodyPr>
          <a:lstStyle/>
          <a:p>
            <a:endParaRPr lang="en-US"/>
          </a:p>
        </p:txBody>
      </p:sp>
      <p:sp>
        <p:nvSpPr>
          <p:cNvPr id="86029" name="Text Box 17"/>
          <p:cNvSpPr txBox="1">
            <a:spLocks noChangeArrowheads="1"/>
          </p:cNvSpPr>
          <p:nvPr/>
        </p:nvSpPr>
        <p:spPr bwMode="auto">
          <a:xfrm>
            <a:off x="122273" y="1132098"/>
            <a:ext cx="457200" cy="493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3000" dirty="0">
                <a:solidFill>
                  <a:schemeClr val="bg1"/>
                </a:solidFill>
              </a:rPr>
              <a:t>3</a:t>
            </a:r>
          </a:p>
        </p:txBody>
      </p:sp>
      <p:sp>
        <p:nvSpPr>
          <p:cNvPr id="86030" name="Rectangle 18"/>
          <p:cNvSpPr>
            <a:spLocks noChangeArrowheads="1"/>
          </p:cNvSpPr>
          <p:nvPr/>
        </p:nvSpPr>
        <p:spPr bwMode="auto">
          <a:xfrm>
            <a:off x="5649948" y="1144798"/>
            <a:ext cx="2584217" cy="381000"/>
          </a:xfrm>
          <a:prstGeom prst="rect">
            <a:avLst/>
          </a:prstGeom>
          <a:noFill/>
          <a:ln w="2857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7492"/>
                                        </p:tgtEl>
                                        <p:attrNameLst>
                                          <p:attrName>style.visibility</p:attrName>
                                        </p:attrNameLst>
                                      </p:cBhvr>
                                      <p:to>
                                        <p:strVal val="visible"/>
                                      </p:to>
                                    </p:set>
                                    <p:animEffect transition="in" filter="wipe(left)">
                                      <p:cBhvr>
                                        <p:cTn id="7" dur="500"/>
                                        <p:tgtEl>
                                          <p:spTgt spid="1727492"/>
                                        </p:tgtEl>
                                      </p:cBhvr>
                                    </p:animEffect>
                                  </p:childTnLst>
                                  <p:subTnLst>
                                    <p:set>
                                      <p:cBhvr override="childStyle">
                                        <p:cTn dur="1" fill="hold" display="0" masterRel="nextClick" afterEffect="1"/>
                                        <p:tgtEl>
                                          <p:spTgt spid="172749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7493"/>
                                        </p:tgtEl>
                                        <p:attrNameLst>
                                          <p:attrName>style.visibility</p:attrName>
                                        </p:attrNameLst>
                                      </p:cBhvr>
                                      <p:to>
                                        <p:strVal val="visible"/>
                                      </p:to>
                                    </p:set>
                                    <p:animEffect transition="in" filter="wipe(left)">
                                      <p:cBhvr>
                                        <p:cTn id="12" dur="500"/>
                                        <p:tgtEl>
                                          <p:spTgt spid="1727493"/>
                                        </p:tgtEl>
                                      </p:cBhvr>
                                    </p:animEffect>
                                  </p:childTnLst>
                                  <p:subTnLst>
                                    <p:set>
                                      <p:cBhvr override="childStyle">
                                        <p:cTn dur="1" fill="hold" display="0" masterRel="nextClick" afterEffect="1"/>
                                        <p:tgtEl>
                                          <p:spTgt spid="172749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7494"/>
                                        </p:tgtEl>
                                        <p:attrNameLst>
                                          <p:attrName>style.visibility</p:attrName>
                                        </p:attrNameLst>
                                      </p:cBhvr>
                                      <p:to>
                                        <p:strVal val="visible"/>
                                      </p:to>
                                    </p:set>
                                    <p:animEffect transition="in" filter="wipe(left)">
                                      <p:cBhvr>
                                        <p:cTn id="17" dur="500"/>
                                        <p:tgtEl>
                                          <p:spTgt spid="1727494"/>
                                        </p:tgtEl>
                                      </p:cBhvr>
                                    </p:animEffect>
                                  </p:childTnLst>
                                  <p:subTnLst>
                                    <p:set>
                                      <p:cBhvr override="childStyle">
                                        <p:cTn dur="1" fill="hold" display="0" masterRel="nextClick" afterEffect="1"/>
                                        <p:tgtEl>
                                          <p:spTgt spid="172749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7495"/>
                                        </p:tgtEl>
                                        <p:attrNameLst>
                                          <p:attrName>style.visibility</p:attrName>
                                        </p:attrNameLst>
                                      </p:cBhvr>
                                      <p:to>
                                        <p:strVal val="visible"/>
                                      </p:to>
                                    </p:set>
                                    <p:animEffect transition="in" filter="wipe(left)">
                                      <p:cBhvr>
                                        <p:cTn id="22" dur="500"/>
                                        <p:tgtEl>
                                          <p:spTgt spid="1727495"/>
                                        </p:tgtEl>
                                      </p:cBhvr>
                                    </p:animEffect>
                                  </p:childTnLst>
                                  <p:subTnLst>
                                    <p:set>
                                      <p:cBhvr override="childStyle">
                                        <p:cTn dur="1" fill="hold" display="0" masterRel="nextClick" afterEffect="1"/>
                                        <p:tgtEl>
                                          <p:spTgt spid="17274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27497"/>
                                        </p:tgtEl>
                                        <p:attrNameLst>
                                          <p:attrName>style.visibility</p:attrName>
                                        </p:attrNameLst>
                                      </p:cBhvr>
                                      <p:to>
                                        <p:strVal val="visible"/>
                                      </p:to>
                                    </p:set>
                                    <p:animEffect transition="in" filter="wipe(left)">
                                      <p:cBhvr>
                                        <p:cTn id="27" dur="500"/>
                                        <p:tgtEl>
                                          <p:spTgt spid="1727497"/>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1727496"/>
                                        </p:tgtEl>
                                        <p:attrNameLst>
                                          <p:attrName>style.visibility</p:attrName>
                                        </p:attrNameLst>
                                      </p:cBhvr>
                                      <p:to>
                                        <p:strVal val="visible"/>
                                      </p:to>
                                    </p:set>
                                    <p:animEffect transition="in" filter="wipe(left)">
                                      <p:cBhvr>
                                        <p:cTn id="31" dur="500"/>
                                        <p:tgtEl>
                                          <p:spTgt spid="1727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7492" grpId="0" animBg="1"/>
      <p:bldP spid="1727493" grpId="0" animBg="1"/>
      <p:bldP spid="1727494" grpId="0" animBg="1"/>
      <p:bldP spid="172749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atin typeface="Arial" charset="0"/>
              </a:rPr>
              <a:t>Ensure the Network Works</a:t>
            </a:r>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7075"/>
            <a:ext cx="6380163"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pPr marL="0" indent="0">
              <a:buNone/>
            </a:pPr>
            <a:r>
              <a:rPr lang="en-US" sz="2000" dirty="0">
                <a:effectLst>
                  <a:outerShdw blurRad="38100" dist="38100" dir="2700000" algn="tl">
                    <a:srgbClr val="C0C0C0"/>
                  </a:outerShdw>
                </a:effectLst>
                <a:cs typeface="Arial" charset="0"/>
              </a:rPr>
              <a:t>ESP</a:t>
            </a:r>
            <a:r>
              <a:rPr lang="en-US" sz="2000" dirty="0">
                <a:cs typeface="Arial" charset="0"/>
              </a:rPr>
              <a:t> = protocol # </a:t>
            </a:r>
            <a:r>
              <a:rPr lang="en-US" sz="2000" dirty="0" smtClean="0">
                <a:effectLst>
                  <a:outerShdw blurRad="38100" dist="38100" dir="2700000" algn="tl">
                    <a:srgbClr val="C0C0C0"/>
                  </a:outerShdw>
                </a:effectLst>
                <a:cs typeface="Arial" charset="0"/>
              </a:rPr>
              <a:t>50</a:t>
            </a:r>
            <a:r>
              <a:rPr lang="en-US" sz="2000" dirty="0" smtClean="0">
                <a:cs typeface="Arial" charset="0"/>
              </a:rPr>
              <a:t>, </a:t>
            </a:r>
            <a:r>
              <a:rPr lang="en-US" sz="2000" dirty="0" smtClean="0">
                <a:effectLst>
                  <a:outerShdw blurRad="38100" dist="38100" dir="2700000" algn="tl">
                    <a:srgbClr val="C0C0C0"/>
                  </a:outerShdw>
                </a:effectLst>
                <a:cs typeface="Arial" charset="0"/>
              </a:rPr>
              <a:t>AH</a:t>
            </a:r>
            <a:r>
              <a:rPr lang="en-US" sz="2000" dirty="0" smtClean="0">
                <a:cs typeface="Arial" charset="0"/>
              </a:rPr>
              <a:t> </a:t>
            </a:r>
            <a:r>
              <a:rPr lang="en-US" sz="2000" dirty="0">
                <a:cs typeface="Arial" charset="0"/>
              </a:rPr>
              <a:t>= protocol # </a:t>
            </a:r>
            <a:r>
              <a:rPr lang="en-US" sz="2000" dirty="0">
                <a:effectLst>
                  <a:outerShdw blurRad="38100" dist="38100" dir="2700000" algn="tl">
                    <a:srgbClr val="C0C0C0"/>
                  </a:outerShdw>
                </a:effectLst>
                <a:cs typeface="Arial" charset="0"/>
              </a:rPr>
              <a:t>51</a:t>
            </a:r>
            <a:r>
              <a:rPr lang="en-US" sz="2000" dirty="0">
                <a:cs typeface="Arial" charset="0"/>
              </a:rPr>
              <a:t>, </a:t>
            </a:r>
            <a:r>
              <a:rPr lang="en-US" sz="2000" dirty="0">
                <a:effectLst>
                  <a:outerShdw blurRad="38100" dist="38100" dir="2700000" algn="tl">
                    <a:srgbClr val="C0C0C0"/>
                  </a:outerShdw>
                </a:effectLst>
                <a:cs typeface="Arial" charset="0"/>
              </a:rPr>
              <a:t>ISAKMP</a:t>
            </a:r>
            <a:r>
              <a:rPr lang="en-US" sz="2000" dirty="0">
                <a:cs typeface="Arial" charset="0"/>
              </a:rPr>
              <a:t> = UDP port </a:t>
            </a:r>
            <a:r>
              <a:rPr lang="en-US" sz="2000" dirty="0" smtClean="0">
                <a:effectLst>
                  <a:outerShdw blurRad="38100" dist="38100" dir="2700000" algn="tl">
                    <a:srgbClr val="C0C0C0"/>
                  </a:outerShdw>
                </a:effectLst>
                <a:cs typeface="Arial" charset="0"/>
              </a:rPr>
              <a:t>500</a:t>
            </a:r>
            <a:endParaRPr lang="en-US" sz="2000" dirty="0"/>
          </a:p>
        </p:txBody>
      </p:sp>
      <p:sp>
        <p:nvSpPr>
          <p:cNvPr id="88066" name="Rectangle 2"/>
          <p:cNvSpPr>
            <a:spLocks noGrp="1" noChangeArrowheads="1"/>
          </p:cNvSpPr>
          <p:nvPr>
            <p:ph type="title"/>
          </p:nvPr>
        </p:nvSpPr>
        <p:spPr/>
        <p:txBody>
          <a:bodyPr/>
          <a:lstStyle/>
          <a:p>
            <a:r>
              <a:rPr lang="en-US" smtClean="0"/>
              <a:t>Task 1: Ensure ACLs are Compatible</a:t>
            </a:r>
            <a:endParaRPr lang="en-US"/>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32" y="1258349"/>
            <a:ext cx="7230493" cy="50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quarter" idx="10"/>
          </p:nvPr>
        </p:nvSpPr>
        <p:spPr/>
        <p:txBody>
          <a:bodyPr/>
          <a:lstStyle/>
          <a:p>
            <a:r>
              <a:rPr lang="en-US" dirty="0" smtClean="0"/>
              <a:t>Creating a plan in advance is mandatory to configure IPsec encryption correctly to minimize misconfiguration. </a:t>
            </a:r>
          </a:p>
          <a:p>
            <a:r>
              <a:rPr lang="en-US" dirty="0" smtClean="0"/>
              <a:t>Determine the following policy details:</a:t>
            </a:r>
          </a:p>
          <a:p>
            <a:pPr lvl="1"/>
            <a:r>
              <a:rPr lang="en-US" dirty="0" smtClean="0"/>
              <a:t>Key distribution method </a:t>
            </a:r>
          </a:p>
          <a:p>
            <a:pPr lvl="1"/>
            <a:r>
              <a:rPr lang="en-US" dirty="0" smtClean="0"/>
              <a:t>Authentication method </a:t>
            </a:r>
          </a:p>
          <a:p>
            <a:pPr lvl="1"/>
            <a:r>
              <a:rPr lang="en-US" dirty="0" smtClean="0"/>
              <a:t>IPsec peer IP addresses and hostnames </a:t>
            </a:r>
          </a:p>
          <a:p>
            <a:pPr lvl="1"/>
            <a:r>
              <a:rPr lang="en-US" dirty="0" smtClean="0"/>
              <a:t>IKE phase 1 policies for all peers</a:t>
            </a:r>
          </a:p>
          <a:p>
            <a:pPr lvl="1"/>
            <a:r>
              <a:rPr lang="en-US" dirty="0" smtClean="0"/>
              <a:t>Encryption algorithm, Hash algorithm, IKE SA lifetime</a:t>
            </a:r>
            <a:endParaRPr lang="en-US" dirty="0"/>
          </a:p>
          <a:p>
            <a:r>
              <a:rPr lang="en-US" dirty="0" smtClean="0"/>
              <a:t>Goal: Minimize misconfiguration.</a:t>
            </a:r>
            <a:endParaRPr lang="en-US" dirty="0"/>
          </a:p>
        </p:txBody>
      </p:sp>
      <p:sp>
        <p:nvSpPr>
          <p:cNvPr id="89090" name="Rectangle 2"/>
          <p:cNvSpPr>
            <a:spLocks noGrp="1" noChangeArrowheads="1"/>
          </p:cNvSpPr>
          <p:nvPr>
            <p:ph type="title"/>
          </p:nvPr>
        </p:nvSpPr>
        <p:spPr/>
        <p:txBody>
          <a:bodyPr/>
          <a:lstStyle/>
          <a:p>
            <a:r>
              <a:rPr lang="en-US" smtClean="0"/>
              <a:t>Task 2: Configure IKE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Rectangle 3"/>
          <p:cNvSpPr>
            <a:spLocks noGrp="1" noChangeArrowheads="1"/>
          </p:cNvSpPr>
          <p:nvPr>
            <p:ph type="body" sz="quarter" idx="10"/>
          </p:nvPr>
        </p:nvSpPr>
        <p:spPr/>
        <p:txBody>
          <a:bodyPr/>
          <a:lstStyle/>
          <a:p>
            <a:r>
              <a:rPr lang="en-US">
                <a:latin typeface="Arial" charset="0"/>
              </a:rPr>
              <a:t>Identifies a communicating party during a phase 1 IKE negotiation</a:t>
            </a:r>
            <a:r>
              <a:rPr lang="en-US" smtClean="0">
                <a:latin typeface="Arial" charset="0"/>
              </a:rPr>
              <a:t>.</a:t>
            </a:r>
            <a:endParaRPr lang="en-US">
              <a:latin typeface="Arial" charset="0"/>
            </a:endParaRPr>
          </a:p>
          <a:p>
            <a:r>
              <a:rPr lang="en-US" dirty="0">
                <a:latin typeface="Arial" charset="0"/>
              </a:rPr>
              <a:t>The key must be pre-shared with another party before the peers routers can communicate.</a:t>
            </a:r>
          </a:p>
        </p:txBody>
      </p:sp>
      <p:sp>
        <p:nvSpPr>
          <p:cNvPr id="17410" name="Rectangle 2"/>
          <p:cNvSpPr>
            <a:spLocks noGrp="1" noChangeArrowheads="1"/>
          </p:cNvSpPr>
          <p:nvPr>
            <p:ph type="title"/>
          </p:nvPr>
        </p:nvSpPr>
        <p:spPr/>
        <p:txBody>
          <a:bodyPr/>
          <a:lstStyle/>
          <a:p>
            <a:pPr eaLnBrk="1" hangingPunct="1"/>
            <a:r>
              <a:rPr lang="en-US">
                <a:latin typeface="Arial" charset="0"/>
              </a:rPr>
              <a:t>Pre-Shared Key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atin typeface="Arial" charset="0"/>
              </a:rPr>
              <a:t>IKE Phase 1 Policy Parameters</a:t>
            </a:r>
          </a:p>
        </p:txBody>
      </p:sp>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944880"/>
            <a:ext cx="73660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50426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229292"/>
            <a:ext cx="8229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5042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3794054"/>
            <a:ext cx="17065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nvGrpSpPr>
          <p:cNvPr id="2" name="Group 6"/>
          <p:cNvGrpSpPr>
            <a:grpSpLocks/>
          </p:cNvGrpSpPr>
          <p:nvPr/>
        </p:nvGrpSpPr>
        <p:grpSpPr bwMode="auto">
          <a:xfrm>
            <a:off x="5191125" y="3794054"/>
            <a:ext cx="2809875" cy="303213"/>
            <a:chOff x="3270" y="2652"/>
            <a:chExt cx="1770" cy="191"/>
          </a:xfrm>
        </p:grpSpPr>
        <p:pic>
          <p:nvPicPr>
            <p:cNvPr id="9014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 y="2658"/>
              <a:ext cx="578"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014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 y="2652"/>
              <a:ext cx="578"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15042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775" y="4251254"/>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nvGrpSpPr>
          <p:cNvPr id="3" name="Group 10"/>
          <p:cNvGrpSpPr>
            <a:grpSpLocks/>
          </p:cNvGrpSpPr>
          <p:nvPr/>
        </p:nvGrpSpPr>
        <p:grpSpPr bwMode="auto">
          <a:xfrm>
            <a:off x="5391150" y="4260779"/>
            <a:ext cx="2470150" cy="225425"/>
            <a:chOff x="3396" y="2946"/>
            <a:chExt cx="1556" cy="142"/>
          </a:xfrm>
        </p:grpSpPr>
        <p:pic>
          <p:nvPicPr>
            <p:cNvPr id="9013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6" y="2946"/>
              <a:ext cx="35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014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6" y="2946"/>
              <a:ext cx="35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150426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8338" y="4679879"/>
            <a:ext cx="1277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nvGrpSpPr>
          <p:cNvPr id="4" name="Group 14"/>
          <p:cNvGrpSpPr>
            <a:grpSpLocks/>
          </p:cNvGrpSpPr>
          <p:nvPr/>
        </p:nvGrpSpPr>
        <p:grpSpPr bwMode="auto">
          <a:xfrm>
            <a:off x="5334000" y="4679879"/>
            <a:ext cx="2514600" cy="282575"/>
            <a:chOff x="3360" y="3210"/>
            <a:chExt cx="1584" cy="178"/>
          </a:xfrm>
        </p:grpSpPr>
        <p:pic>
          <p:nvPicPr>
            <p:cNvPr id="9013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 y="3210"/>
              <a:ext cx="39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013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1" y="3216"/>
              <a:ext cx="39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1504273"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7525" y="5127554"/>
            <a:ext cx="15224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nvGrpSpPr>
          <p:cNvPr id="5" name="Group 18"/>
          <p:cNvGrpSpPr>
            <a:grpSpLocks/>
          </p:cNvGrpSpPr>
          <p:nvPr/>
        </p:nvGrpSpPr>
        <p:grpSpPr bwMode="auto">
          <a:xfrm>
            <a:off x="5183188" y="5102154"/>
            <a:ext cx="2960687" cy="234950"/>
            <a:chOff x="3265" y="3476"/>
            <a:chExt cx="1865" cy="148"/>
          </a:xfrm>
        </p:grpSpPr>
        <p:pic>
          <p:nvPicPr>
            <p:cNvPr id="90135"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65" y="3476"/>
              <a:ext cx="6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0136"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5" y="3476"/>
              <a:ext cx="6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1504277"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75" y="5500617"/>
            <a:ext cx="16779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nvGrpSpPr>
          <p:cNvPr id="6" name="Group 22"/>
          <p:cNvGrpSpPr>
            <a:grpSpLocks/>
          </p:cNvGrpSpPr>
          <p:nvPr/>
        </p:nvGrpSpPr>
        <p:grpSpPr bwMode="auto">
          <a:xfrm>
            <a:off x="5276850" y="5500617"/>
            <a:ext cx="2714625" cy="330200"/>
            <a:chOff x="3324" y="3727"/>
            <a:chExt cx="1710" cy="208"/>
          </a:xfrm>
        </p:grpSpPr>
        <p:pic>
          <p:nvPicPr>
            <p:cNvPr id="90133"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4" y="3727"/>
              <a:ext cx="51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0134"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8" y="3732"/>
              <a:ext cx="51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1504281"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67025" y="5975279"/>
            <a:ext cx="18240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nvGrpSpPr>
          <p:cNvPr id="7" name="Group 26"/>
          <p:cNvGrpSpPr>
            <a:grpSpLocks/>
          </p:cNvGrpSpPr>
          <p:nvPr/>
        </p:nvGrpSpPr>
        <p:grpSpPr bwMode="auto">
          <a:xfrm>
            <a:off x="5327650" y="5975279"/>
            <a:ext cx="2654300" cy="223838"/>
            <a:chOff x="3356" y="4026"/>
            <a:chExt cx="1672" cy="141"/>
          </a:xfrm>
        </p:grpSpPr>
        <p:pic>
          <p:nvPicPr>
            <p:cNvPr id="90131" name="Picture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6" y="4032"/>
              <a:ext cx="4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0132"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4" y="4026"/>
              <a:ext cx="4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sp>
        <p:nvSpPr>
          <p:cNvPr id="1504285" name="Text Box 29"/>
          <p:cNvSpPr txBox="1">
            <a:spLocks noChangeArrowheads="1"/>
          </p:cNvSpPr>
          <p:nvPr/>
        </p:nvSpPr>
        <p:spPr bwMode="auto">
          <a:xfrm>
            <a:off x="6629400" y="1360417"/>
            <a:ext cx="838200" cy="303212"/>
          </a:xfrm>
          <a:prstGeom prst="rect">
            <a:avLst/>
          </a:prstGeom>
          <a:noFill/>
          <a:ln w="9525" algn="ctr">
            <a:noFill/>
            <a:miter lim="800000"/>
            <a:headEnd type="none" w="sm" len="sm"/>
            <a:tailEnd type="none" w="sm" len="sm"/>
          </a:ln>
          <a:effec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b="0">
                <a:solidFill>
                  <a:srgbClr val="000000"/>
                </a:solidFill>
                <a:effectLst>
                  <a:outerShdw blurRad="38100" dist="38100" dir="2700000" algn="tl">
                    <a:srgbClr val="DDDDDD"/>
                  </a:outerShdw>
                </a:effectLst>
              </a:rPr>
              <a:t>or AES</a:t>
            </a:r>
          </a:p>
        </p:txBody>
      </p:sp>
      <p:sp>
        <p:nvSpPr>
          <p:cNvPr id="1504286" name="Text Box 30"/>
          <p:cNvSpPr txBox="1">
            <a:spLocks noChangeArrowheads="1"/>
          </p:cNvSpPr>
          <p:nvPr/>
        </p:nvSpPr>
        <p:spPr bwMode="auto">
          <a:xfrm>
            <a:off x="6781800" y="2414517"/>
            <a:ext cx="1295400" cy="303212"/>
          </a:xfrm>
          <a:prstGeom prst="rect">
            <a:avLst/>
          </a:prstGeom>
          <a:noFill/>
          <a:ln w="9525" algn="ctr">
            <a:noFill/>
            <a:miter lim="800000"/>
            <a:headEnd type="none" w="sm" len="sm"/>
            <a:tailEnd type="none" w="sm" len="sm"/>
          </a:ln>
          <a:effec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b="0">
                <a:solidFill>
                  <a:srgbClr val="000000"/>
                </a:solidFill>
                <a:effectLst>
                  <a:outerShdw blurRad="38100" dist="38100" dir="2700000" algn="tl">
                    <a:srgbClr val="DDDDDD"/>
                  </a:outerShdw>
                </a:effectLst>
              </a:rPr>
              <a:t>or D-H 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504285"/>
                                        </p:tgtEl>
                                        <p:attrNameLst>
                                          <p:attrName>style.visibility</p:attrName>
                                        </p:attrNameLst>
                                      </p:cBhvr>
                                      <p:to>
                                        <p:strVal val="visible"/>
                                      </p:to>
                                    </p:set>
                                    <p:anim calcmode="lin" valueType="num">
                                      <p:cBhvr>
                                        <p:cTn id="7" dur="500" fill="hold"/>
                                        <p:tgtEl>
                                          <p:spTgt spid="1504285"/>
                                        </p:tgtEl>
                                        <p:attrNameLst>
                                          <p:attrName>ppt_w</p:attrName>
                                        </p:attrNameLst>
                                      </p:cBhvr>
                                      <p:tavLst>
                                        <p:tav tm="0">
                                          <p:val>
                                            <p:strVal val="4*#ppt_w"/>
                                          </p:val>
                                        </p:tav>
                                        <p:tav tm="100000">
                                          <p:val>
                                            <p:strVal val="#ppt_w"/>
                                          </p:val>
                                        </p:tav>
                                      </p:tavLst>
                                    </p:anim>
                                    <p:anim calcmode="lin" valueType="num">
                                      <p:cBhvr>
                                        <p:cTn id="8" dur="500" fill="hold"/>
                                        <p:tgtEl>
                                          <p:spTgt spid="150428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504286"/>
                                        </p:tgtEl>
                                        <p:attrNameLst>
                                          <p:attrName>style.visibility</p:attrName>
                                        </p:attrNameLst>
                                      </p:cBhvr>
                                      <p:to>
                                        <p:strVal val="visible"/>
                                      </p:to>
                                    </p:set>
                                    <p:anim calcmode="lin" valueType="num">
                                      <p:cBhvr>
                                        <p:cTn id="13" dur="500" fill="hold"/>
                                        <p:tgtEl>
                                          <p:spTgt spid="1504286"/>
                                        </p:tgtEl>
                                        <p:attrNameLst>
                                          <p:attrName>ppt_w</p:attrName>
                                        </p:attrNameLst>
                                      </p:cBhvr>
                                      <p:tavLst>
                                        <p:tav tm="0">
                                          <p:val>
                                            <p:strVal val="4*#ppt_w"/>
                                          </p:val>
                                        </p:tav>
                                        <p:tav tm="100000">
                                          <p:val>
                                            <p:strVal val="#ppt_w"/>
                                          </p:val>
                                        </p:tav>
                                      </p:tavLst>
                                    </p:anim>
                                    <p:anim calcmode="lin" valueType="num">
                                      <p:cBhvr>
                                        <p:cTn id="14" dur="500" fill="hold"/>
                                        <p:tgtEl>
                                          <p:spTgt spid="150428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504260"/>
                                        </p:tgtEl>
                                        <p:attrNameLst>
                                          <p:attrName>style.visibility</p:attrName>
                                        </p:attrNameLst>
                                      </p:cBhvr>
                                      <p:to>
                                        <p:strVal val="visible"/>
                                      </p:to>
                                    </p:set>
                                    <p:animEffect transition="in" filter="wipe(left)">
                                      <p:cBhvr>
                                        <p:cTn id="19" dur="500"/>
                                        <p:tgtEl>
                                          <p:spTgt spid="15042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04261"/>
                                        </p:tgtEl>
                                        <p:attrNameLst>
                                          <p:attrName>style.visibility</p:attrName>
                                        </p:attrNameLst>
                                      </p:cBhvr>
                                      <p:to>
                                        <p:strVal val="visible"/>
                                      </p:to>
                                    </p:set>
                                    <p:animEffect transition="in" filter="wipe(left)">
                                      <p:cBhvr>
                                        <p:cTn id="24" dur="500"/>
                                        <p:tgtEl>
                                          <p:spTgt spid="15042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504265"/>
                                        </p:tgtEl>
                                        <p:attrNameLst>
                                          <p:attrName>style.visibility</p:attrName>
                                        </p:attrNameLst>
                                      </p:cBhvr>
                                      <p:to>
                                        <p:strVal val="visible"/>
                                      </p:to>
                                    </p:set>
                                    <p:animEffect transition="in" filter="wipe(left)">
                                      <p:cBhvr>
                                        <p:cTn id="34" dur="500"/>
                                        <p:tgtEl>
                                          <p:spTgt spid="150426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504269"/>
                                        </p:tgtEl>
                                        <p:attrNameLst>
                                          <p:attrName>style.visibility</p:attrName>
                                        </p:attrNameLst>
                                      </p:cBhvr>
                                      <p:to>
                                        <p:strVal val="visible"/>
                                      </p:to>
                                    </p:set>
                                    <p:animEffect transition="in" filter="wipe(left)">
                                      <p:cBhvr>
                                        <p:cTn id="44" dur="500"/>
                                        <p:tgtEl>
                                          <p:spTgt spid="15042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504273"/>
                                        </p:tgtEl>
                                        <p:attrNameLst>
                                          <p:attrName>style.visibility</p:attrName>
                                        </p:attrNameLst>
                                      </p:cBhvr>
                                      <p:to>
                                        <p:strVal val="visible"/>
                                      </p:to>
                                    </p:set>
                                    <p:animEffect transition="in" filter="wipe(left)">
                                      <p:cBhvr>
                                        <p:cTn id="54" dur="500"/>
                                        <p:tgtEl>
                                          <p:spTgt spid="15042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504277"/>
                                        </p:tgtEl>
                                        <p:attrNameLst>
                                          <p:attrName>style.visibility</p:attrName>
                                        </p:attrNameLst>
                                      </p:cBhvr>
                                      <p:to>
                                        <p:strVal val="visible"/>
                                      </p:to>
                                    </p:set>
                                    <p:animEffect transition="in" filter="wipe(left)">
                                      <p:cBhvr>
                                        <p:cTn id="64" dur="500"/>
                                        <p:tgtEl>
                                          <p:spTgt spid="150427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504281"/>
                                        </p:tgtEl>
                                        <p:attrNameLst>
                                          <p:attrName>style.visibility</p:attrName>
                                        </p:attrNameLst>
                                      </p:cBhvr>
                                      <p:to>
                                        <p:strVal val="visible"/>
                                      </p:to>
                                    </p:set>
                                    <p:animEffect transition="in" filter="wipe(left)">
                                      <p:cBhvr>
                                        <p:cTn id="74" dur="500"/>
                                        <p:tgtEl>
                                          <p:spTgt spid="150428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left)">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4285" grpId="0"/>
      <p:bldP spid="150428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atin typeface="Arial" charset="0"/>
              </a:rPr>
              <a:t>Enable IKE</a:t>
            </a:r>
          </a:p>
        </p:txBody>
      </p:sp>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1888"/>
            <a:ext cx="76200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atin typeface="Arial" charset="0"/>
              </a:rPr>
              <a:t>Create an IKE Policy</a:t>
            </a:r>
          </a:p>
        </p:txBody>
      </p:sp>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209216"/>
            <a:ext cx="75311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157288"/>
            <a:ext cx="8551863"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6" name="Rectangle 2"/>
          <p:cNvSpPr>
            <a:spLocks noGrp="1" noChangeArrowheads="1"/>
          </p:cNvSpPr>
          <p:nvPr>
            <p:ph type="title"/>
          </p:nvPr>
        </p:nvSpPr>
        <p:spPr/>
        <p:txBody>
          <a:bodyPr/>
          <a:lstStyle/>
          <a:p>
            <a:pPr eaLnBrk="1" hangingPunct="1"/>
            <a:r>
              <a:rPr lang="en-US">
                <a:latin typeface="Arial" charset="0"/>
              </a:rPr>
              <a:t>Default ISAKMP Settings</a:t>
            </a:r>
          </a:p>
        </p:txBody>
      </p:sp>
      <p:sp>
        <p:nvSpPr>
          <p:cNvPr id="1529861" name="Rectangle 5"/>
          <p:cNvSpPr>
            <a:spLocks noChangeArrowheads="1"/>
          </p:cNvSpPr>
          <p:nvPr/>
        </p:nvSpPr>
        <p:spPr bwMode="auto">
          <a:xfrm>
            <a:off x="360363" y="1752600"/>
            <a:ext cx="841248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p>
        </p:txBody>
      </p:sp>
      <p:sp>
        <p:nvSpPr>
          <p:cNvPr id="1529862" name="Rectangle 6"/>
          <p:cNvSpPr>
            <a:spLocks noChangeArrowheads="1"/>
          </p:cNvSpPr>
          <p:nvPr/>
        </p:nvSpPr>
        <p:spPr bwMode="auto">
          <a:xfrm>
            <a:off x="360363" y="3048000"/>
            <a:ext cx="841248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p>
        </p:txBody>
      </p:sp>
      <p:sp>
        <p:nvSpPr>
          <p:cNvPr id="1529863" name="Rectangle 7"/>
          <p:cNvSpPr>
            <a:spLocks noChangeArrowheads="1"/>
          </p:cNvSpPr>
          <p:nvPr/>
        </p:nvSpPr>
        <p:spPr bwMode="auto">
          <a:xfrm>
            <a:off x="360363" y="3500438"/>
            <a:ext cx="8412480" cy="690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p>
        </p:txBody>
      </p:sp>
      <p:sp>
        <p:nvSpPr>
          <p:cNvPr id="1529864" name="Rectangle 8"/>
          <p:cNvSpPr>
            <a:spLocks noChangeArrowheads="1"/>
          </p:cNvSpPr>
          <p:nvPr/>
        </p:nvSpPr>
        <p:spPr bwMode="auto">
          <a:xfrm>
            <a:off x="360363" y="4186238"/>
            <a:ext cx="8412480" cy="690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p>
        </p:txBody>
      </p:sp>
      <p:sp>
        <p:nvSpPr>
          <p:cNvPr id="1529865" name="Rectangle 9"/>
          <p:cNvSpPr>
            <a:spLocks noChangeArrowheads="1"/>
          </p:cNvSpPr>
          <p:nvPr/>
        </p:nvSpPr>
        <p:spPr bwMode="auto">
          <a:xfrm>
            <a:off x="360363" y="4872038"/>
            <a:ext cx="8412480" cy="46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296" tIns="36576" rIns="82296" bIns="3657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9861"/>
                                        </p:tgtEl>
                                        <p:attrNameLst>
                                          <p:attrName>style.visibility</p:attrName>
                                        </p:attrNameLst>
                                      </p:cBhvr>
                                      <p:to>
                                        <p:strVal val="visible"/>
                                      </p:to>
                                    </p:set>
                                    <p:animEffect transition="in" filter="fade">
                                      <p:cBhvr>
                                        <p:cTn id="7" dur="500"/>
                                        <p:tgtEl>
                                          <p:spTgt spid="1529861"/>
                                        </p:tgtEl>
                                      </p:cBhvr>
                                    </p:animEffect>
                                  </p:childTnLst>
                                  <p:subTnLst>
                                    <p:set>
                                      <p:cBhvr override="childStyle">
                                        <p:cTn dur="1" fill="hold" display="0" masterRel="nextClick" afterEffect="1"/>
                                        <p:tgtEl>
                                          <p:spTgt spid="152986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9862"/>
                                        </p:tgtEl>
                                        <p:attrNameLst>
                                          <p:attrName>style.visibility</p:attrName>
                                        </p:attrNameLst>
                                      </p:cBhvr>
                                      <p:to>
                                        <p:strVal val="visible"/>
                                      </p:to>
                                    </p:set>
                                    <p:animEffect transition="in" filter="fade">
                                      <p:cBhvr>
                                        <p:cTn id="12" dur="500"/>
                                        <p:tgtEl>
                                          <p:spTgt spid="1529862"/>
                                        </p:tgtEl>
                                      </p:cBhvr>
                                    </p:animEffect>
                                  </p:childTnLst>
                                  <p:subTnLst>
                                    <p:set>
                                      <p:cBhvr override="childStyle">
                                        <p:cTn dur="1" fill="hold" display="0" masterRel="nextClick" afterEffect="1"/>
                                        <p:tgtEl>
                                          <p:spTgt spid="152986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9863"/>
                                        </p:tgtEl>
                                        <p:attrNameLst>
                                          <p:attrName>style.visibility</p:attrName>
                                        </p:attrNameLst>
                                      </p:cBhvr>
                                      <p:to>
                                        <p:strVal val="visible"/>
                                      </p:to>
                                    </p:set>
                                    <p:animEffect transition="in" filter="fade">
                                      <p:cBhvr>
                                        <p:cTn id="17" dur="500"/>
                                        <p:tgtEl>
                                          <p:spTgt spid="1529863"/>
                                        </p:tgtEl>
                                      </p:cBhvr>
                                    </p:animEffect>
                                  </p:childTnLst>
                                  <p:subTnLst>
                                    <p:set>
                                      <p:cBhvr override="childStyle">
                                        <p:cTn dur="1" fill="hold" display="0" masterRel="nextClick" afterEffect="1"/>
                                        <p:tgtEl>
                                          <p:spTgt spid="152986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9864"/>
                                        </p:tgtEl>
                                        <p:attrNameLst>
                                          <p:attrName>style.visibility</p:attrName>
                                        </p:attrNameLst>
                                      </p:cBhvr>
                                      <p:to>
                                        <p:strVal val="visible"/>
                                      </p:to>
                                    </p:set>
                                    <p:animEffect transition="in" filter="fade">
                                      <p:cBhvr>
                                        <p:cTn id="22" dur="500"/>
                                        <p:tgtEl>
                                          <p:spTgt spid="1529864"/>
                                        </p:tgtEl>
                                      </p:cBhvr>
                                    </p:animEffect>
                                  </p:childTnLst>
                                  <p:subTnLst>
                                    <p:set>
                                      <p:cBhvr override="childStyle">
                                        <p:cTn dur="1" fill="hold" display="0" masterRel="nextClick" afterEffect="1"/>
                                        <p:tgtEl>
                                          <p:spTgt spid="152986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9865"/>
                                        </p:tgtEl>
                                        <p:attrNameLst>
                                          <p:attrName>style.visibility</p:attrName>
                                        </p:attrNameLst>
                                      </p:cBhvr>
                                      <p:to>
                                        <p:strVal val="visible"/>
                                      </p:to>
                                    </p:set>
                                    <p:animEffect transition="in" filter="fade">
                                      <p:cBhvr>
                                        <p:cTn id="27" dur="500"/>
                                        <p:tgtEl>
                                          <p:spTgt spid="1529865"/>
                                        </p:tgtEl>
                                      </p:cBhvr>
                                    </p:animEffect>
                                  </p:childTnLst>
                                  <p:subTnLst>
                                    <p:set>
                                      <p:cBhvr override="childStyle">
                                        <p:cTn dur="1" fill="hold" display="0" masterRel="nextClick" afterEffect="1"/>
                                        <p:tgtEl>
                                          <p:spTgt spid="15298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9861" grpId="0" animBg="1"/>
      <p:bldP spid="1529862" grpId="0" animBg="1"/>
      <p:bldP spid="1529863" grpId="0" animBg="1"/>
      <p:bldP spid="1529864" grpId="0" animBg="1"/>
      <p:bldP spid="152986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atin typeface="Arial" charset="0"/>
              </a:rPr>
              <a:t>Default ISAKMP Settings</a:t>
            </a:r>
          </a:p>
        </p:txBody>
      </p:sp>
      <p:sp>
        <p:nvSpPr>
          <p:cNvPr id="1530883" name="Rectangle 3"/>
          <p:cNvSpPr>
            <a:spLocks noChangeArrowheads="1"/>
          </p:cNvSpPr>
          <p:nvPr/>
        </p:nvSpPr>
        <p:spPr bwMode="auto">
          <a:xfrm>
            <a:off x="415256" y="1742813"/>
            <a:ext cx="8201025" cy="2860675"/>
          </a:xfrm>
          <a:prstGeom prst="rect">
            <a:avLst/>
          </a:prstGeom>
          <a:solidFill>
            <a:schemeClr val="bg1">
              <a:lumMod val="85000"/>
            </a:schemeClr>
          </a:solidFill>
          <a:ln w="12700">
            <a:solidFill>
              <a:srgbClr val="000000"/>
            </a:solidFill>
            <a:miter lim="800000"/>
            <a:headEnd/>
            <a:tailEnd/>
          </a:ln>
          <a:effectLst/>
        </p:spPr>
        <p:txBody>
          <a:bodyPr lIns="82550" tIns="41275" rIns="82550" bIns="41275">
            <a:spAutoFit/>
          </a:bodyPr>
          <a:lstStyle/>
          <a:p>
            <a:pPr defTabSz="725488">
              <a:lnSpc>
                <a:spcPct val="100000"/>
              </a:lnSpc>
              <a:defRPr/>
            </a:pPr>
            <a:r>
              <a:rPr lang="en-US" sz="1400" b="0" dirty="0" err="1">
                <a:solidFill>
                  <a:srgbClr val="000000"/>
                </a:solidFill>
                <a:latin typeface="Courier New" pitchFamily="49" charset="0"/>
                <a:ea typeface="+mn-ea"/>
                <a:cs typeface="Courier New" pitchFamily="49" charset="0"/>
              </a:rPr>
              <a:t>RouterA</a:t>
            </a:r>
            <a:r>
              <a:rPr lang="en-US" sz="1400" b="0" dirty="0">
                <a:solidFill>
                  <a:srgbClr val="000000"/>
                </a:solidFill>
                <a:latin typeface="Courier New" pitchFamily="49" charset="0"/>
                <a:ea typeface="+mn-ea"/>
                <a:cs typeface="Courier New" pitchFamily="49" charset="0"/>
              </a:rPr>
              <a:t># </a:t>
            </a:r>
            <a:r>
              <a:rPr lang="en-US" sz="1400" dirty="0">
                <a:solidFill>
                  <a:srgbClr val="000000"/>
                </a:solidFill>
                <a:latin typeface="Courier New" pitchFamily="49" charset="0"/>
                <a:ea typeface="+mn-ea"/>
                <a:cs typeface="Courier New" pitchFamily="49" charset="0"/>
              </a:rPr>
              <a:t>show crypto </a:t>
            </a:r>
            <a:r>
              <a:rPr lang="en-US" sz="1400" dirty="0" err="1">
                <a:solidFill>
                  <a:srgbClr val="000000"/>
                </a:solidFill>
                <a:latin typeface="Courier New" pitchFamily="49" charset="0"/>
                <a:ea typeface="+mn-ea"/>
                <a:cs typeface="Courier New" pitchFamily="49" charset="0"/>
              </a:rPr>
              <a:t>isakmp</a:t>
            </a:r>
            <a:r>
              <a:rPr lang="en-US" sz="1400" dirty="0">
                <a:solidFill>
                  <a:srgbClr val="000000"/>
                </a:solidFill>
                <a:latin typeface="Courier New" pitchFamily="49" charset="0"/>
                <a:ea typeface="+mn-ea"/>
                <a:cs typeface="Courier New" pitchFamily="49" charset="0"/>
              </a:rPr>
              <a:t> policy</a:t>
            </a:r>
          </a:p>
          <a:p>
            <a:pPr defTabSz="725488">
              <a:lnSpc>
                <a:spcPct val="100000"/>
              </a:lnSpc>
              <a:defRPr/>
            </a:pPr>
            <a:r>
              <a:rPr lang="en-US" sz="1400" b="0" dirty="0">
                <a:solidFill>
                  <a:srgbClr val="000000"/>
                </a:solidFill>
                <a:latin typeface="Courier New" pitchFamily="49" charset="0"/>
                <a:ea typeface="+mn-ea"/>
                <a:cs typeface="Courier New" pitchFamily="49" charset="0"/>
              </a:rPr>
              <a:t>Protection suite of priority 110</a:t>
            </a:r>
          </a:p>
          <a:p>
            <a:pPr defTabSz="725488">
              <a:lnSpc>
                <a:spcPct val="100000"/>
              </a:lnSpc>
              <a:defRPr/>
            </a:pPr>
            <a:r>
              <a:rPr lang="en-US" sz="1400" b="0" dirty="0">
                <a:solidFill>
                  <a:srgbClr val="000000"/>
                </a:solidFill>
                <a:latin typeface="Courier New" pitchFamily="49" charset="0"/>
                <a:ea typeface="+mn-ea"/>
                <a:cs typeface="Courier New" pitchFamily="49" charset="0"/>
              </a:rPr>
              <a:t>      encryption algorithm:   DES - Data Encryption Standard (56 bit keys).</a:t>
            </a:r>
          </a:p>
          <a:p>
            <a:pPr defTabSz="725488">
              <a:lnSpc>
                <a:spcPct val="100000"/>
              </a:lnSpc>
              <a:defRPr/>
            </a:pPr>
            <a:r>
              <a:rPr lang="en-US" sz="1400" b="0" dirty="0">
                <a:solidFill>
                  <a:srgbClr val="000000"/>
                </a:solidFill>
                <a:latin typeface="Courier New" pitchFamily="49" charset="0"/>
                <a:ea typeface="+mn-ea"/>
                <a:cs typeface="Courier New" pitchFamily="49" charset="0"/>
              </a:rPr>
              <a:t>      hash algorithm:         Message Digest 5</a:t>
            </a:r>
          </a:p>
          <a:p>
            <a:pPr defTabSz="725488">
              <a:lnSpc>
                <a:spcPct val="100000"/>
              </a:lnSpc>
              <a:defRPr/>
            </a:pPr>
            <a:r>
              <a:rPr lang="en-US" sz="1400" b="0" dirty="0">
                <a:solidFill>
                  <a:srgbClr val="000000"/>
                </a:solidFill>
                <a:latin typeface="Courier New" pitchFamily="49" charset="0"/>
                <a:ea typeface="+mn-ea"/>
                <a:cs typeface="Courier New" pitchFamily="49" charset="0"/>
              </a:rPr>
              <a:t>      authentication method:  Pre-Shared Key</a:t>
            </a:r>
          </a:p>
          <a:p>
            <a:pPr defTabSz="725488">
              <a:lnSpc>
                <a:spcPct val="100000"/>
              </a:lnSpc>
              <a:defRPr/>
            </a:pPr>
            <a:r>
              <a:rPr lang="en-US" sz="1400" b="0" dirty="0">
                <a:solidFill>
                  <a:srgbClr val="000000"/>
                </a:solidFill>
                <a:latin typeface="Courier New" pitchFamily="49" charset="0"/>
                <a:ea typeface="+mn-ea"/>
                <a:cs typeface="Courier New" pitchFamily="49" charset="0"/>
              </a:rPr>
              <a:t>      </a:t>
            </a:r>
            <a:r>
              <a:rPr lang="en-US" sz="1400" b="0" dirty="0" err="1">
                <a:solidFill>
                  <a:srgbClr val="000000"/>
                </a:solidFill>
                <a:latin typeface="Courier New" pitchFamily="49" charset="0"/>
                <a:ea typeface="+mn-ea"/>
                <a:cs typeface="Courier New" pitchFamily="49" charset="0"/>
              </a:rPr>
              <a:t>Diffie</a:t>
            </a:r>
            <a:r>
              <a:rPr lang="en-US" sz="1400" b="0" dirty="0">
                <a:solidFill>
                  <a:srgbClr val="000000"/>
                </a:solidFill>
                <a:latin typeface="Courier New" pitchFamily="49" charset="0"/>
                <a:ea typeface="+mn-ea"/>
                <a:cs typeface="Courier New" pitchFamily="49" charset="0"/>
              </a:rPr>
              <a:t>-Hellman group:   #1 (768 bit)</a:t>
            </a:r>
          </a:p>
          <a:p>
            <a:pPr defTabSz="725488">
              <a:lnSpc>
                <a:spcPct val="100000"/>
              </a:lnSpc>
              <a:defRPr/>
            </a:pPr>
            <a:r>
              <a:rPr lang="en-US" sz="1400" b="0" dirty="0">
                <a:solidFill>
                  <a:srgbClr val="000000"/>
                </a:solidFill>
                <a:latin typeface="Courier New" pitchFamily="49" charset="0"/>
                <a:ea typeface="+mn-ea"/>
                <a:cs typeface="Courier New" pitchFamily="49" charset="0"/>
              </a:rPr>
              <a:t>      lifetime:               86400 seconds, no volume limit</a:t>
            </a:r>
          </a:p>
          <a:p>
            <a:pPr defTabSz="725488">
              <a:lnSpc>
                <a:spcPct val="100000"/>
              </a:lnSpc>
              <a:defRPr/>
            </a:pPr>
            <a:r>
              <a:rPr lang="en-US" sz="1400" b="0" dirty="0">
                <a:solidFill>
                  <a:srgbClr val="000000"/>
                </a:solidFill>
                <a:latin typeface="Courier New" pitchFamily="49" charset="0"/>
                <a:ea typeface="+mn-ea"/>
                <a:cs typeface="Courier New" pitchFamily="49" charset="0"/>
              </a:rPr>
              <a:t>Default protection suite</a:t>
            </a:r>
          </a:p>
          <a:p>
            <a:pPr defTabSz="725488">
              <a:lnSpc>
                <a:spcPct val="100000"/>
              </a:lnSpc>
              <a:defRPr/>
            </a:pPr>
            <a:r>
              <a:rPr lang="en-US" sz="1400" b="0" dirty="0">
                <a:solidFill>
                  <a:srgbClr val="000000"/>
                </a:solidFill>
                <a:latin typeface="Courier New" pitchFamily="49" charset="0"/>
                <a:ea typeface="+mn-ea"/>
                <a:cs typeface="Courier New" pitchFamily="49" charset="0"/>
              </a:rPr>
              <a:t>      encryption algorithm:   DES - Data Encryption Standard (56 bit keys).</a:t>
            </a:r>
          </a:p>
          <a:p>
            <a:pPr defTabSz="725488">
              <a:lnSpc>
                <a:spcPct val="100000"/>
              </a:lnSpc>
              <a:defRPr/>
            </a:pPr>
            <a:r>
              <a:rPr lang="en-US" sz="1400" b="0" dirty="0">
                <a:solidFill>
                  <a:srgbClr val="000000"/>
                </a:solidFill>
                <a:latin typeface="Courier New" pitchFamily="49" charset="0"/>
                <a:ea typeface="+mn-ea"/>
                <a:cs typeface="Courier New" pitchFamily="49" charset="0"/>
              </a:rPr>
              <a:t>      hash algorithm:         Secure Hash Standard</a:t>
            </a:r>
          </a:p>
          <a:p>
            <a:pPr defTabSz="725488">
              <a:lnSpc>
                <a:spcPct val="100000"/>
              </a:lnSpc>
              <a:defRPr/>
            </a:pPr>
            <a:r>
              <a:rPr lang="en-US" sz="1400" b="0" dirty="0">
                <a:solidFill>
                  <a:srgbClr val="000000"/>
                </a:solidFill>
                <a:latin typeface="Courier New" pitchFamily="49" charset="0"/>
                <a:ea typeface="+mn-ea"/>
                <a:cs typeface="Courier New" pitchFamily="49" charset="0"/>
              </a:rPr>
              <a:t>      authentication method:  </a:t>
            </a:r>
            <a:r>
              <a:rPr lang="en-US" sz="1400" b="0" dirty="0" err="1">
                <a:solidFill>
                  <a:srgbClr val="000000"/>
                </a:solidFill>
                <a:latin typeface="Courier New" pitchFamily="49" charset="0"/>
                <a:ea typeface="+mn-ea"/>
                <a:cs typeface="Courier New" pitchFamily="49" charset="0"/>
              </a:rPr>
              <a:t>Rivest</a:t>
            </a:r>
            <a:r>
              <a:rPr lang="en-US" sz="1400" b="0" dirty="0">
                <a:solidFill>
                  <a:srgbClr val="000000"/>
                </a:solidFill>
                <a:latin typeface="Courier New" pitchFamily="49" charset="0"/>
                <a:ea typeface="+mn-ea"/>
                <a:cs typeface="Courier New" pitchFamily="49" charset="0"/>
              </a:rPr>
              <a:t>-Shamir-</a:t>
            </a:r>
            <a:r>
              <a:rPr lang="en-US" sz="1400" b="0" dirty="0" err="1">
                <a:solidFill>
                  <a:srgbClr val="000000"/>
                </a:solidFill>
                <a:latin typeface="Courier New" pitchFamily="49" charset="0"/>
                <a:ea typeface="+mn-ea"/>
                <a:cs typeface="Courier New" pitchFamily="49" charset="0"/>
              </a:rPr>
              <a:t>Adleman</a:t>
            </a:r>
            <a:r>
              <a:rPr lang="en-US" sz="1400" b="0" dirty="0">
                <a:solidFill>
                  <a:srgbClr val="000000"/>
                </a:solidFill>
                <a:latin typeface="Courier New" pitchFamily="49" charset="0"/>
                <a:ea typeface="+mn-ea"/>
                <a:cs typeface="Courier New" pitchFamily="49" charset="0"/>
              </a:rPr>
              <a:t> Signature</a:t>
            </a:r>
          </a:p>
          <a:p>
            <a:pPr defTabSz="725488">
              <a:lnSpc>
                <a:spcPct val="100000"/>
              </a:lnSpc>
              <a:defRPr/>
            </a:pPr>
            <a:r>
              <a:rPr lang="en-US" sz="1400" b="0" dirty="0">
                <a:solidFill>
                  <a:srgbClr val="000000"/>
                </a:solidFill>
                <a:latin typeface="Courier New" pitchFamily="49" charset="0"/>
                <a:ea typeface="+mn-ea"/>
                <a:cs typeface="Courier New" pitchFamily="49" charset="0"/>
              </a:rPr>
              <a:t>      </a:t>
            </a:r>
            <a:r>
              <a:rPr lang="en-US" sz="1400" b="0" dirty="0" err="1">
                <a:solidFill>
                  <a:srgbClr val="000000"/>
                </a:solidFill>
                <a:latin typeface="Courier New" pitchFamily="49" charset="0"/>
                <a:ea typeface="+mn-ea"/>
                <a:cs typeface="Courier New" pitchFamily="49" charset="0"/>
              </a:rPr>
              <a:t>Diffie</a:t>
            </a:r>
            <a:r>
              <a:rPr lang="en-US" sz="1400" b="0" dirty="0">
                <a:solidFill>
                  <a:srgbClr val="000000"/>
                </a:solidFill>
                <a:latin typeface="Courier New" pitchFamily="49" charset="0"/>
                <a:ea typeface="+mn-ea"/>
                <a:cs typeface="Courier New" pitchFamily="49" charset="0"/>
              </a:rPr>
              <a:t>-Hellman group:   #1 (768 bit)</a:t>
            </a:r>
          </a:p>
          <a:p>
            <a:pPr defTabSz="725488">
              <a:lnSpc>
                <a:spcPct val="100000"/>
              </a:lnSpc>
              <a:defRPr/>
            </a:pPr>
            <a:r>
              <a:rPr lang="en-US" sz="1400" b="0" dirty="0">
                <a:solidFill>
                  <a:srgbClr val="000000"/>
                </a:solidFill>
                <a:latin typeface="Courier New" pitchFamily="49" charset="0"/>
                <a:ea typeface="+mn-ea"/>
                <a:cs typeface="Courier New" pitchFamily="49" charset="0"/>
              </a:rPr>
              <a:t>      lifetime:               86400 seconds, no volume limit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Create an IKE Policy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857250"/>
            <a:ext cx="81803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atin typeface="Arial" charset="0"/>
              </a:rPr>
              <a:t>ISAKMP Policy Negotiation</a:t>
            </a:r>
          </a:p>
        </p:txBody>
      </p:sp>
      <p:pic>
        <p:nvPicPr>
          <p:cNvPr id="962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42975"/>
            <a:ext cx="8382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atin typeface="Arial" charset="0"/>
              </a:rPr>
              <a:t>ISAKMP Policy Negotiation</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871538"/>
            <a:ext cx="8589963"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8839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0"/>
          </p:nvPr>
        </p:nvSpPr>
        <p:spPr>
          <a:xfrm>
            <a:off x="239713" y="6019800"/>
            <a:ext cx="8578850" cy="289560"/>
          </a:xfrm>
        </p:spPr>
        <p:txBody>
          <a:bodyPr>
            <a:normAutofit fontScale="77500" lnSpcReduction="20000"/>
          </a:bodyPr>
          <a:lstStyle/>
          <a:p>
            <a:r>
              <a:rPr lang="en-US" dirty="0" smtClean="0"/>
              <a:t>By default, the ISAKMP identity is set to use the IP address.</a:t>
            </a:r>
            <a:endParaRPr lang="en-US" dirty="0"/>
          </a:p>
        </p:txBody>
      </p:sp>
      <p:sp>
        <p:nvSpPr>
          <p:cNvPr id="98307" name="Rectangle 2"/>
          <p:cNvSpPr>
            <a:spLocks noGrp="1" noChangeArrowheads="1"/>
          </p:cNvSpPr>
          <p:nvPr>
            <p:ph type="title"/>
          </p:nvPr>
        </p:nvSpPr>
        <p:spPr/>
        <p:txBody>
          <a:bodyPr/>
          <a:lstStyle/>
          <a:p>
            <a:r>
              <a:rPr lang="en-US" smtClean="0"/>
              <a:t>Configure Pre-Shared Keys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title"/>
          </p:nvPr>
        </p:nvSpPr>
        <p:spPr/>
        <p:txBody>
          <a:bodyPr/>
          <a:lstStyle/>
          <a:p>
            <a:pPr eaLnBrk="1" hangingPunct="1"/>
            <a:r>
              <a:rPr lang="en-US">
                <a:latin typeface="Arial" charset="0"/>
              </a:rPr>
              <a:t>Configure Pre-Shared Keys</a:t>
            </a:r>
          </a:p>
        </p:txBody>
      </p:sp>
      <p:pic>
        <p:nvPicPr>
          <p:cNvPr id="993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73113"/>
            <a:ext cx="883602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5" name="Rectangle 3"/>
          <p:cNvSpPr>
            <a:spLocks noGrp="1" noChangeArrowheads="1"/>
          </p:cNvSpPr>
          <p:nvPr>
            <p:ph type="body" sz="quarter" idx="10"/>
          </p:nvPr>
        </p:nvSpPr>
        <p:spPr/>
        <p:txBody>
          <a:bodyPr/>
          <a:lstStyle/>
          <a:p>
            <a:r>
              <a:rPr lang="en-US" dirty="0">
                <a:latin typeface="Arial" charset="0"/>
              </a:rPr>
              <a:t>A </a:t>
            </a:r>
            <a:r>
              <a:rPr lang="ja-JP" altLang="en-US" dirty="0">
                <a:latin typeface="Arial" charset="0"/>
              </a:rPr>
              <a:t>“</a:t>
            </a:r>
            <a:r>
              <a:rPr lang="en-US" dirty="0">
                <a:latin typeface="Arial" charset="0"/>
              </a:rPr>
              <a:t>framework</a:t>
            </a:r>
            <a:r>
              <a:rPr lang="ja-JP" altLang="en-US" dirty="0">
                <a:latin typeface="Arial" charset="0"/>
              </a:rPr>
              <a:t>”</a:t>
            </a:r>
            <a:r>
              <a:rPr lang="en-US" dirty="0">
                <a:latin typeface="Arial" charset="0"/>
              </a:rPr>
              <a:t> of open standards developed by the IETF to create a secure tunnel at the network (IP) layer.</a:t>
            </a:r>
          </a:p>
          <a:p>
            <a:pPr lvl="1"/>
            <a:r>
              <a:rPr lang="en-US" dirty="0">
                <a:latin typeface="Arial" charset="0"/>
              </a:rPr>
              <a:t>It spells out the rules for secure communications.</a:t>
            </a:r>
          </a:p>
          <a:p>
            <a:r>
              <a:rPr lang="en-US" dirty="0" smtClean="0">
                <a:latin typeface="Arial" charset="0"/>
              </a:rPr>
              <a:t>IPsec </a:t>
            </a:r>
            <a:r>
              <a:rPr lang="en-US" dirty="0">
                <a:latin typeface="Arial" charset="0"/>
              </a:rPr>
              <a:t>is not bound to any specific encryption or authentication algorithms, keying technology, or security algorithms.</a:t>
            </a:r>
          </a:p>
        </p:txBody>
      </p:sp>
      <p:sp>
        <p:nvSpPr>
          <p:cNvPr id="18434" name="Rectangle 2"/>
          <p:cNvSpPr>
            <a:spLocks noGrp="1" noChangeArrowheads="1"/>
          </p:cNvSpPr>
          <p:nvPr>
            <p:ph type="title"/>
          </p:nvPr>
        </p:nvSpPr>
        <p:spPr/>
        <p:txBody>
          <a:bodyPr/>
          <a:lstStyle/>
          <a:p>
            <a:pPr eaLnBrk="1" hangingPunct="1"/>
            <a:r>
              <a:rPr lang="en-US">
                <a:latin typeface="Arial" charset="0"/>
              </a:rPr>
              <a:t>IPsec - Internet Protocol Security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7"/>
          <p:cNvSpPr>
            <a:spLocks noGrp="1" noChangeArrowheads="1"/>
          </p:cNvSpPr>
          <p:nvPr>
            <p:ph type="body" sz="quarter" idx="10"/>
          </p:nvPr>
        </p:nvSpPr>
        <p:spPr/>
        <p:txBody>
          <a:bodyPr/>
          <a:lstStyle/>
          <a:p>
            <a:r>
              <a:rPr lang="en-US" dirty="0">
                <a:latin typeface="Arial" charset="0"/>
              </a:rPr>
              <a:t>To use the </a:t>
            </a:r>
            <a:r>
              <a:rPr lang="en-US" b="1" dirty="0">
                <a:latin typeface="Courier New" pitchFamily="49" charset="0"/>
                <a:cs typeface="Courier New" pitchFamily="49" charset="0"/>
              </a:rPr>
              <a:t>hostname</a:t>
            </a:r>
            <a:r>
              <a:rPr lang="en-US" dirty="0">
                <a:latin typeface="Arial" charset="0"/>
              </a:rPr>
              <a:t> parameter, configure the</a:t>
            </a:r>
            <a:r>
              <a:rPr lang="en-US" b="1" dirty="0">
                <a:latin typeface="Courier New" charset="0"/>
              </a:rPr>
              <a:t> crypto </a:t>
            </a:r>
            <a:r>
              <a:rPr lang="en-US" b="1" dirty="0" err="1">
                <a:latin typeface="Courier New" charset="0"/>
              </a:rPr>
              <a:t>isakmp</a:t>
            </a:r>
            <a:r>
              <a:rPr lang="en-US" b="1" dirty="0">
                <a:latin typeface="Courier New" charset="0"/>
              </a:rPr>
              <a:t> identity </a:t>
            </a:r>
            <a:r>
              <a:rPr lang="en-US" i="1" dirty="0">
                <a:latin typeface="Courier New" charset="0"/>
              </a:rPr>
              <a:t>hostname</a:t>
            </a:r>
            <a:r>
              <a:rPr lang="en-US" b="1" dirty="0">
                <a:latin typeface="Courier New" charset="0"/>
              </a:rPr>
              <a:t> </a:t>
            </a:r>
            <a:r>
              <a:rPr lang="en-US" dirty="0">
                <a:latin typeface="Arial" charset="0"/>
              </a:rPr>
              <a:t>global configuration mode command. </a:t>
            </a:r>
          </a:p>
          <a:p>
            <a:pPr lvl="1"/>
            <a:r>
              <a:rPr lang="en-US" dirty="0">
                <a:latin typeface="Arial" charset="0"/>
              </a:rPr>
              <a:t>In addition, DNS must be accessible to resolve the hostname.</a:t>
            </a:r>
          </a:p>
        </p:txBody>
      </p:sp>
      <p:sp>
        <p:nvSpPr>
          <p:cNvPr id="100354" name="Rectangle 6"/>
          <p:cNvSpPr>
            <a:spLocks noGrp="1" noChangeArrowheads="1"/>
          </p:cNvSpPr>
          <p:nvPr>
            <p:ph type="title"/>
          </p:nvPr>
        </p:nvSpPr>
        <p:spPr/>
        <p:txBody>
          <a:bodyPr/>
          <a:lstStyle/>
          <a:p>
            <a:pPr eaLnBrk="1" hangingPunct="1"/>
            <a:r>
              <a:rPr lang="en-US">
                <a:latin typeface="Arial" charset="0"/>
              </a:rPr>
              <a:t>Configure ISAKMP Identity</a:t>
            </a:r>
          </a:p>
        </p:txBody>
      </p:sp>
      <p:pic>
        <p:nvPicPr>
          <p:cNvPr id="10035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0233" y="2338431"/>
            <a:ext cx="6556696" cy="383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atin typeface="Arial" charset="0"/>
              </a:rPr>
              <a:t>Verify IKE Configuration</a:t>
            </a:r>
          </a:p>
        </p:txBody>
      </p:sp>
      <p:sp>
        <p:nvSpPr>
          <p:cNvPr id="1541123" name="Rectangle 3"/>
          <p:cNvSpPr>
            <a:spLocks noChangeArrowheads="1"/>
          </p:cNvSpPr>
          <p:nvPr/>
        </p:nvSpPr>
        <p:spPr bwMode="auto">
          <a:xfrm>
            <a:off x="469899" y="3018828"/>
            <a:ext cx="8201025" cy="2860675"/>
          </a:xfrm>
          <a:prstGeom prst="rect">
            <a:avLst/>
          </a:prstGeom>
          <a:solidFill>
            <a:schemeClr val="bg1">
              <a:lumMod val="85000"/>
            </a:schemeClr>
          </a:solidFill>
          <a:ln w="12700">
            <a:solidFill>
              <a:srgbClr val="000000"/>
            </a:solidFill>
            <a:miter lim="800000"/>
            <a:headEnd/>
            <a:tailEnd/>
          </a:ln>
          <a:effectLst/>
        </p:spPr>
        <p:txBody>
          <a:bodyPr lIns="82550" tIns="41275" rIns="82550" bIns="41275">
            <a:spAutoFit/>
          </a:bodyPr>
          <a:lstStyle/>
          <a:p>
            <a:pPr defTabSz="725488">
              <a:lnSpc>
                <a:spcPct val="100000"/>
              </a:lnSpc>
              <a:defRPr/>
            </a:pPr>
            <a:r>
              <a:rPr lang="en-US" sz="1400" b="0" dirty="0" err="1">
                <a:solidFill>
                  <a:srgbClr val="000000"/>
                </a:solidFill>
                <a:latin typeface="Courier New" pitchFamily="49" charset="0"/>
                <a:ea typeface="+mn-ea"/>
                <a:cs typeface="Courier New" pitchFamily="49" charset="0"/>
              </a:rPr>
              <a:t>RouterA</a:t>
            </a:r>
            <a:r>
              <a:rPr lang="en-US" sz="1400" b="0" dirty="0">
                <a:solidFill>
                  <a:srgbClr val="000000"/>
                </a:solidFill>
                <a:latin typeface="Courier New" pitchFamily="49" charset="0"/>
                <a:ea typeface="+mn-ea"/>
                <a:cs typeface="Courier New" pitchFamily="49" charset="0"/>
              </a:rPr>
              <a:t># </a:t>
            </a:r>
            <a:r>
              <a:rPr lang="en-US" sz="1400" dirty="0">
                <a:solidFill>
                  <a:srgbClr val="000000"/>
                </a:solidFill>
                <a:latin typeface="Courier New" pitchFamily="49" charset="0"/>
                <a:ea typeface="+mn-ea"/>
                <a:cs typeface="Courier New" pitchFamily="49" charset="0"/>
              </a:rPr>
              <a:t>show crypto </a:t>
            </a:r>
            <a:r>
              <a:rPr lang="en-US" sz="1400" dirty="0" err="1">
                <a:solidFill>
                  <a:srgbClr val="000000"/>
                </a:solidFill>
                <a:latin typeface="Courier New" pitchFamily="49" charset="0"/>
                <a:ea typeface="+mn-ea"/>
                <a:cs typeface="Courier New" pitchFamily="49" charset="0"/>
              </a:rPr>
              <a:t>isakmp</a:t>
            </a:r>
            <a:r>
              <a:rPr lang="en-US" sz="1400" dirty="0">
                <a:solidFill>
                  <a:srgbClr val="000000"/>
                </a:solidFill>
                <a:latin typeface="Courier New" pitchFamily="49" charset="0"/>
                <a:ea typeface="+mn-ea"/>
                <a:cs typeface="Courier New" pitchFamily="49" charset="0"/>
              </a:rPr>
              <a:t> policy</a:t>
            </a:r>
          </a:p>
          <a:p>
            <a:pPr defTabSz="725488">
              <a:lnSpc>
                <a:spcPct val="100000"/>
              </a:lnSpc>
              <a:defRPr/>
            </a:pPr>
            <a:r>
              <a:rPr lang="en-US" sz="1400" b="0" dirty="0">
                <a:solidFill>
                  <a:srgbClr val="000000"/>
                </a:solidFill>
                <a:latin typeface="Courier New" pitchFamily="49" charset="0"/>
                <a:ea typeface="+mn-ea"/>
                <a:cs typeface="Courier New" pitchFamily="49" charset="0"/>
              </a:rPr>
              <a:t>Protection suite of priority 110</a:t>
            </a:r>
          </a:p>
          <a:p>
            <a:pPr defTabSz="725488">
              <a:lnSpc>
                <a:spcPct val="100000"/>
              </a:lnSpc>
              <a:defRPr/>
            </a:pPr>
            <a:r>
              <a:rPr lang="en-US" sz="1400" b="0" dirty="0">
                <a:solidFill>
                  <a:srgbClr val="000000"/>
                </a:solidFill>
                <a:latin typeface="Courier New" pitchFamily="49" charset="0"/>
                <a:ea typeface="+mn-ea"/>
                <a:cs typeface="Courier New" pitchFamily="49" charset="0"/>
              </a:rPr>
              <a:t>      encryption algorithm:   DES - Data Encryption Standard (56 bit keys).</a:t>
            </a:r>
          </a:p>
          <a:p>
            <a:pPr defTabSz="725488">
              <a:lnSpc>
                <a:spcPct val="100000"/>
              </a:lnSpc>
              <a:defRPr/>
            </a:pPr>
            <a:r>
              <a:rPr lang="en-US" sz="1400" b="0" dirty="0">
                <a:solidFill>
                  <a:srgbClr val="000000"/>
                </a:solidFill>
                <a:latin typeface="Courier New" pitchFamily="49" charset="0"/>
                <a:ea typeface="+mn-ea"/>
                <a:cs typeface="Courier New" pitchFamily="49" charset="0"/>
              </a:rPr>
              <a:t>      hash algorithm:         Message Digest 5</a:t>
            </a:r>
          </a:p>
          <a:p>
            <a:pPr defTabSz="725488">
              <a:lnSpc>
                <a:spcPct val="100000"/>
              </a:lnSpc>
              <a:defRPr/>
            </a:pPr>
            <a:r>
              <a:rPr lang="en-US" sz="1400" b="0" dirty="0">
                <a:solidFill>
                  <a:srgbClr val="000000"/>
                </a:solidFill>
                <a:latin typeface="Courier New" pitchFamily="49" charset="0"/>
                <a:ea typeface="+mn-ea"/>
                <a:cs typeface="Courier New" pitchFamily="49" charset="0"/>
              </a:rPr>
              <a:t>      authentication method:  Pre-Shared Key</a:t>
            </a:r>
          </a:p>
          <a:p>
            <a:pPr defTabSz="725488">
              <a:lnSpc>
                <a:spcPct val="100000"/>
              </a:lnSpc>
              <a:defRPr/>
            </a:pPr>
            <a:r>
              <a:rPr lang="en-US" sz="1400" b="0" dirty="0">
                <a:solidFill>
                  <a:srgbClr val="000000"/>
                </a:solidFill>
                <a:latin typeface="Courier New" pitchFamily="49" charset="0"/>
                <a:ea typeface="+mn-ea"/>
                <a:cs typeface="Courier New" pitchFamily="49" charset="0"/>
              </a:rPr>
              <a:t>      </a:t>
            </a:r>
            <a:r>
              <a:rPr lang="en-US" sz="1400" b="0" dirty="0" err="1">
                <a:solidFill>
                  <a:srgbClr val="000000"/>
                </a:solidFill>
                <a:latin typeface="Courier New" pitchFamily="49" charset="0"/>
                <a:ea typeface="+mn-ea"/>
                <a:cs typeface="Courier New" pitchFamily="49" charset="0"/>
              </a:rPr>
              <a:t>Diffie</a:t>
            </a:r>
            <a:r>
              <a:rPr lang="en-US" sz="1400" b="0" dirty="0">
                <a:solidFill>
                  <a:srgbClr val="000000"/>
                </a:solidFill>
                <a:latin typeface="Courier New" pitchFamily="49" charset="0"/>
                <a:ea typeface="+mn-ea"/>
                <a:cs typeface="Courier New" pitchFamily="49" charset="0"/>
              </a:rPr>
              <a:t>-Hellman group:   #1 (768 bit)</a:t>
            </a:r>
          </a:p>
          <a:p>
            <a:pPr defTabSz="725488">
              <a:lnSpc>
                <a:spcPct val="100000"/>
              </a:lnSpc>
              <a:defRPr/>
            </a:pPr>
            <a:r>
              <a:rPr lang="en-US" sz="1400" b="0" dirty="0">
                <a:solidFill>
                  <a:srgbClr val="000000"/>
                </a:solidFill>
                <a:latin typeface="Courier New" pitchFamily="49" charset="0"/>
                <a:ea typeface="+mn-ea"/>
                <a:cs typeface="Courier New" pitchFamily="49" charset="0"/>
              </a:rPr>
              <a:t>      lifetime:               86400 seconds, no volume limit</a:t>
            </a:r>
          </a:p>
          <a:p>
            <a:pPr defTabSz="725488">
              <a:lnSpc>
                <a:spcPct val="100000"/>
              </a:lnSpc>
              <a:defRPr/>
            </a:pPr>
            <a:r>
              <a:rPr lang="en-US" sz="1400" b="0" dirty="0">
                <a:solidFill>
                  <a:srgbClr val="000000"/>
                </a:solidFill>
                <a:latin typeface="Courier New" pitchFamily="49" charset="0"/>
                <a:ea typeface="+mn-ea"/>
                <a:cs typeface="Courier New" pitchFamily="49" charset="0"/>
              </a:rPr>
              <a:t>Default protection suite</a:t>
            </a:r>
          </a:p>
          <a:p>
            <a:pPr defTabSz="725488">
              <a:lnSpc>
                <a:spcPct val="100000"/>
              </a:lnSpc>
              <a:defRPr/>
            </a:pPr>
            <a:r>
              <a:rPr lang="en-US" sz="1400" b="0" dirty="0">
                <a:solidFill>
                  <a:srgbClr val="000000"/>
                </a:solidFill>
                <a:latin typeface="Courier New" pitchFamily="49" charset="0"/>
                <a:ea typeface="+mn-ea"/>
                <a:cs typeface="Courier New" pitchFamily="49" charset="0"/>
              </a:rPr>
              <a:t>      encryption algorithm:   DES - Data Encryption Standard (56 bit keys).</a:t>
            </a:r>
          </a:p>
          <a:p>
            <a:pPr defTabSz="725488">
              <a:lnSpc>
                <a:spcPct val="100000"/>
              </a:lnSpc>
              <a:defRPr/>
            </a:pPr>
            <a:r>
              <a:rPr lang="en-US" sz="1400" b="0" dirty="0">
                <a:solidFill>
                  <a:srgbClr val="000000"/>
                </a:solidFill>
                <a:latin typeface="Courier New" pitchFamily="49" charset="0"/>
                <a:ea typeface="+mn-ea"/>
                <a:cs typeface="Courier New" pitchFamily="49" charset="0"/>
              </a:rPr>
              <a:t>      hash algorithm:         Secure Hash Standard</a:t>
            </a:r>
          </a:p>
          <a:p>
            <a:pPr defTabSz="725488">
              <a:lnSpc>
                <a:spcPct val="100000"/>
              </a:lnSpc>
              <a:defRPr/>
            </a:pPr>
            <a:r>
              <a:rPr lang="en-US" sz="1400" b="0" dirty="0">
                <a:solidFill>
                  <a:srgbClr val="000000"/>
                </a:solidFill>
                <a:latin typeface="Courier New" pitchFamily="49" charset="0"/>
                <a:ea typeface="+mn-ea"/>
                <a:cs typeface="Courier New" pitchFamily="49" charset="0"/>
              </a:rPr>
              <a:t>      authentication method:  </a:t>
            </a:r>
            <a:r>
              <a:rPr lang="en-US" sz="1400" b="0" dirty="0" err="1">
                <a:solidFill>
                  <a:srgbClr val="000000"/>
                </a:solidFill>
                <a:latin typeface="Courier New" pitchFamily="49" charset="0"/>
                <a:ea typeface="+mn-ea"/>
                <a:cs typeface="Courier New" pitchFamily="49" charset="0"/>
              </a:rPr>
              <a:t>Rivest</a:t>
            </a:r>
            <a:r>
              <a:rPr lang="en-US" sz="1400" b="0" dirty="0">
                <a:solidFill>
                  <a:srgbClr val="000000"/>
                </a:solidFill>
                <a:latin typeface="Courier New" pitchFamily="49" charset="0"/>
                <a:ea typeface="+mn-ea"/>
                <a:cs typeface="Courier New" pitchFamily="49" charset="0"/>
              </a:rPr>
              <a:t>-Shamir-</a:t>
            </a:r>
            <a:r>
              <a:rPr lang="en-US" sz="1400" b="0" dirty="0" err="1">
                <a:solidFill>
                  <a:srgbClr val="000000"/>
                </a:solidFill>
                <a:latin typeface="Courier New" pitchFamily="49" charset="0"/>
                <a:ea typeface="+mn-ea"/>
                <a:cs typeface="Courier New" pitchFamily="49" charset="0"/>
              </a:rPr>
              <a:t>Adleman</a:t>
            </a:r>
            <a:r>
              <a:rPr lang="en-US" sz="1400" b="0" dirty="0">
                <a:solidFill>
                  <a:srgbClr val="000000"/>
                </a:solidFill>
                <a:latin typeface="Courier New" pitchFamily="49" charset="0"/>
                <a:ea typeface="+mn-ea"/>
                <a:cs typeface="Courier New" pitchFamily="49" charset="0"/>
              </a:rPr>
              <a:t> Signature</a:t>
            </a:r>
          </a:p>
          <a:p>
            <a:pPr defTabSz="725488">
              <a:lnSpc>
                <a:spcPct val="100000"/>
              </a:lnSpc>
              <a:defRPr/>
            </a:pPr>
            <a:r>
              <a:rPr lang="en-US" sz="1400" b="0" dirty="0">
                <a:solidFill>
                  <a:srgbClr val="000000"/>
                </a:solidFill>
                <a:latin typeface="Courier New" pitchFamily="49" charset="0"/>
                <a:ea typeface="+mn-ea"/>
                <a:cs typeface="Courier New" pitchFamily="49" charset="0"/>
              </a:rPr>
              <a:t>      </a:t>
            </a:r>
            <a:r>
              <a:rPr lang="en-US" sz="1400" b="0" dirty="0" err="1">
                <a:solidFill>
                  <a:srgbClr val="000000"/>
                </a:solidFill>
                <a:latin typeface="Courier New" pitchFamily="49" charset="0"/>
                <a:ea typeface="+mn-ea"/>
                <a:cs typeface="Courier New" pitchFamily="49" charset="0"/>
              </a:rPr>
              <a:t>Diffie</a:t>
            </a:r>
            <a:r>
              <a:rPr lang="en-US" sz="1400" b="0" dirty="0">
                <a:solidFill>
                  <a:srgbClr val="000000"/>
                </a:solidFill>
                <a:latin typeface="Courier New" pitchFamily="49" charset="0"/>
                <a:ea typeface="+mn-ea"/>
                <a:cs typeface="Courier New" pitchFamily="49" charset="0"/>
              </a:rPr>
              <a:t>-Hellman group:   #1 (768 bit)</a:t>
            </a:r>
          </a:p>
          <a:p>
            <a:pPr defTabSz="725488">
              <a:lnSpc>
                <a:spcPct val="100000"/>
              </a:lnSpc>
              <a:defRPr/>
            </a:pPr>
            <a:r>
              <a:rPr lang="en-US" sz="1400" b="0" dirty="0">
                <a:solidFill>
                  <a:srgbClr val="000000"/>
                </a:solidFill>
                <a:latin typeface="Courier New" pitchFamily="49" charset="0"/>
                <a:ea typeface="+mn-ea"/>
                <a:cs typeface="Courier New" pitchFamily="49" charset="0"/>
              </a:rPr>
              <a:t>      lifetime:               86400 seconds, no volume limit</a:t>
            </a:r>
          </a:p>
        </p:txBody>
      </p:sp>
      <p:pic>
        <p:nvPicPr>
          <p:cNvPr id="1013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1" y="982998"/>
            <a:ext cx="7493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sz="quarter" idx="10"/>
          </p:nvPr>
        </p:nvSpPr>
        <p:spPr/>
        <p:txBody>
          <a:bodyPr/>
          <a:lstStyle/>
          <a:p>
            <a:r>
              <a:rPr lang="en-US" dirty="0" smtClean="0"/>
              <a:t>Determine the following policy details:</a:t>
            </a:r>
          </a:p>
          <a:p>
            <a:pPr lvl="1"/>
            <a:r>
              <a:rPr lang="en-US" dirty="0" smtClean="0"/>
              <a:t>IPsec algorithms and parameters for optimal security and performance</a:t>
            </a:r>
          </a:p>
          <a:p>
            <a:pPr lvl="1"/>
            <a:r>
              <a:rPr lang="en-US" dirty="0" smtClean="0"/>
              <a:t>Transforms sets </a:t>
            </a:r>
          </a:p>
          <a:p>
            <a:pPr lvl="1"/>
            <a:r>
              <a:rPr lang="en-US" dirty="0" smtClean="0"/>
              <a:t>IPsec peer details</a:t>
            </a:r>
          </a:p>
          <a:p>
            <a:pPr lvl="1"/>
            <a:r>
              <a:rPr lang="en-US" dirty="0" smtClean="0"/>
              <a:t>IP address and applications of hosts to be protected</a:t>
            </a:r>
          </a:p>
          <a:p>
            <a:pPr lvl="1"/>
            <a:r>
              <a:rPr lang="en-US" dirty="0" smtClean="0"/>
              <a:t>Manual or IKE-initiated SAs</a:t>
            </a:r>
          </a:p>
          <a:p>
            <a:r>
              <a:rPr lang="en-US" dirty="0" smtClean="0"/>
              <a:t>Goal: Minimize misconfiguration.</a:t>
            </a:r>
            <a:endParaRPr lang="en-US" dirty="0"/>
          </a:p>
        </p:txBody>
      </p:sp>
      <p:sp>
        <p:nvSpPr>
          <p:cNvPr id="102402" name="Rectangle 2"/>
          <p:cNvSpPr>
            <a:spLocks noGrp="1" noChangeArrowheads="1"/>
          </p:cNvSpPr>
          <p:nvPr>
            <p:ph type="title"/>
          </p:nvPr>
        </p:nvSpPr>
        <p:spPr/>
        <p:txBody>
          <a:bodyPr/>
          <a:lstStyle/>
          <a:p>
            <a:r>
              <a:rPr lang="en-US" smtClean="0"/>
              <a:t>Task 3: Configure the Transform Sets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sz="quarter" idx="10"/>
          </p:nvPr>
        </p:nvSpPr>
        <p:spPr/>
        <p:txBody>
          <a:bodyPr/>
          <a:lstStyle/>
          <a:p>
            <a:r>
              <a:rPr lang="en-US" dirty="0" smtClean="0"/>
              <a:t>Cisco IOS software supports the following IPsec transforms:</a:t>
            </a:r>
          </a:p>
        </p:txBody>
      </p:sp>
      <p:sp>
        <p:nvSpPr>
          <p:cNvPr id="103426" name="Rectangle 2"/>
          <p:cNvSpPr>
            <a:spLocks noGrp="1" noChangeArrowheads="1"/>
          </p:cNvSpPr>
          <p:nvPr>
            <p:ph type="title"/>
          </p:nvPr>
        </p:nvSpPr>
        <p:spPr/>
        <p:txBody>
          <a:bodyPr/>
          <a:lstStyle/>
          <a:p>
            <a:r>
              <a:rPr lang="en-US" smtClean="0"/>
              <a:t>IPsec Transforms Supported in IOS</a:t>
            </a:r>
            <a:endParaRPr lang="en-US" dirty="0"/>
          </a:p>
        </p:txBody>
      </p:sp>
      <p:sp>
        <p:nvSpPr>
          <p:cNvPr id="1935364" name="Rectangle 4"/>
          <p:cNvSpPr>
            <a:spLocks noChangeArrowheads="1"/>
          </p:cNvSpPr>
          <p:nvPr/>
        </p:nvSpPr>
        <p:spPr bwMode="auto">
          <a:xfrm>
            <a:off x="381000" y="1598774"/>
            <a:ext cx="8382000" cy="1893082"/>
          </a:xfrm>
          <a:prstGeom prst="rect">
            <a:avLst/>
          </a:prstGeom>
          <a:solidFill>
            <a:schemeClr val="bg1">
              <a:lumMod val="85000"/>
            </a:schemeClr>
          </a:solidFill>
          <a:ln w="12700">
            <a:solidFill>
              <a:srgbClr val="000000"/>
            </a:solidFill>
            <a:miter lim="800000"/>
            <a:headEnd/>
            <a:tailEnd/>
          </a:ln>
          <a:effectLst>
            <a:outerShdw dist="107763" dir="2700000" algn="ctr" rotWithShape="0">
              <a:schemeClr val="bg2">
                <a:alpha val="50000"/>
              </a:schemeClr>
            </a:outerShdw>
          </a:effectLst>
        </p:spPr>
        <p:txBody>
          <a:bodyPr lIns="82550" tIns="41275" rIns="82550" bIns="41275">
            <a:spAutoFit/>
          </a:bodyPr>
          <a:lstStyle/>
          <a:p>
            <a:pPr defTabSz="725488">
              <a:lnSpc>
                <a:spcPct val="100000"/>
              </a:lnSpc>
              <a:spcAft>
                <a:spcPct val="20000"/>
              </a:spcAft>
              <a:defRPr/>
            </a:pPr>
            <a:r>
              <a:rPr lang="en-US" sz="1400" b="0" dirty="0" err="1">
                <a:solidFill>
                  <a:srgbClr val="000000"/>
                </a:solidFill>
                <a:latin typeface="Courier New" pitchFamily="49" charset="0"/>
                <a:ea typeface="+mn-ea"/>
                <a:cs typeface="Courier New" pitchFamily="49" charset="0"/>
              </a:rPr>
              <a:t>CentralA</a:t>
            </a:r>
            <a:r>
              <a:rPr lang="en-US" sz="1400" b="0" dirty="0">
                <a:solidFill>
                  <a:srgbClr val="000000"/>
                </a:solidFill>
                <a:latin typeface="Courier New" pitchFamily="49" charset="0"/>
                <a:ea typeface="+mn-ea"/>
                <a:cs typeface="Courier New" pitchFamily="49" charset="0"/>
              </a:rPr>
              <a:t>(config)# </a:t>
            </a:r>
            <a:r>
              <a:rPr lang="en-US" sz="1400" dirty="0">
                <a:solidFill>
                  <a:srgbClr val="000000"/>
                </a:solidFill>
                <a:latin typeface="Courier New" pitchFamily="49" charset="0"/>
                <a:ea typeface="+mn-ea"/>
                <a:cs typeface="Courier New" pitchFamily="49" charset="0"/>
              </a:rPr>
              <a:t>crypto </a:t>
            </a:r>
            <a:r>
              <a:rPr lang="en-US" sz="1400" dirty="0" err="1">
                <a:solidFill>
                  <a:srgbClr val="000000"/>
                </a:solidFill>
                <a:latin typeface="Courier New" pitchFamily="49" charset="0"/>
                <a:ea typeface="+mn-ea"/>
                <a:cs typeface="Courier New" pitchFamily="49" charset="0"/>
              </a:rPr>
              <a:t>ipsec</a:t>
            </a:r>
            <a:r>
              <a:rPr lang="en-US" sz="1400" dirty="0">
                <a:solidFill>
                  <a:srgbClr val="000000"/>
                </a:solidFill>
                <a:latin typeface="Courier New" pitchFamily="49" charset="0"/>
                <a:ea typeface="+mn-ea"/>
                <a:cs typeface="Courier New" pitchFamily="49" charset="0"/>
              </a:rPr>
              <a:t> transform-set </a:t>
            </a:r>
            <a:r>
              <a:rPr lang="en-US" sz="1400" b="0" i="1" dirty="0">
                <a:solidFill>
                  <a:srgbClr val="000000"/>
                </a:solidFill>
                <a:latin typeface="Courier New" pitchFamily="49" charset="0"/>
                <a:ea typeface="+mn-ea"/>
                <a:cs typeface="Courier New" pitchFamily="49" charset="0"/>
              </a:rPr>
              <a:t>transform-set-name</a:t>
            </a:r>
            <a:r>
              <a:rPr lang="en-US" sz="1400" dirty="0">
                <a:solidFill>
                  <a:srgbClr val="000000"/>
                </a:solidFill>
                <a:latin typeface="Courier New" pitchFamily="49" charset="0"/>
                <a:ea typeface="+mn-ea"/>
                <a:cs typeface="Courier New" pitchFamily="49" charset="0"/>
              </a:rPr>
              <a:t> ?</a:t>
            </a:r>
          </a:p>
          <a:p>
            <a:pPr defTabSz="725488">
              <a:lnSpc>
                <a:spcPct val="100000"/>
              </a:lnSpc>
              <a:spcAft>
                <a:spcPct val="20000"/>
              </a:spcAft>
              <a:defRPr/>
            </a:pPr>
            <a:r>
              <a:rPr lang="en-US" sz="1400" b="0" dirty="0">
                <a:solidFill>
                  <a:srgbClr val="000000"/>
                </a:solidFill>
                <a:latin typeface="Courier New" pitchFamily="49" charset="0"/>
                <a:ea typeface="+mn-ea"/>
                <a:cs typeface="Courier New" pitchFamily="49" charset="0"/>
              </a:rPr>
              <a:t>ah-</a:t>
            </a:r>
            <a:r>
              <a:rPr lang="en-US" sz="1400" b="0" dirty="0" err="1">
                <a:solidFill>
                  <a:srgbClr val="000000"/>
                </a:solidFill>
                <a:latin typeface="Courier New" pitchFamily="49" charset="0"/>
                <a:ea typeface="+mn-ea"/>
                <a:cs typeface="Courier New" pitchFamily="49" charset="0"/>
              </a:rPr>
              <a:t>md5</a:t>
            </a:r>
            <a:r>
              <a:rPr lang="en-US" sz="1400" b="0" dirty="0">
                <a:solidFill>
                  <a:srgbClr val="000000"/>
                </a:solidFill>
                <a:latin typeface="Courier New" pitchFamily="49" charset="0"/>
                <a:ea typeface="+mn-ea"/>
                <a:cs typeface="Courier New" pitchFamily="49" charset="0"/>
              </a:rPr>
              <a:t>-</a:t>
            </a:r>
            <a:r>
              <a:rPr lang="en-US" sz="1400" b="0" dirty="0" err="1">
                <a:solidFill>
                  <a:srgbClr val="000000"/>
                </a:solidFill>
                <a:latin typeface="Courier New" pitchFamily="49" charset="0"/>
                <a:ea typeface="+mn-ea"/>
                <a:cs typeface="Courier New" pitchFamily="49" charset="0"/>
              </a:rPr>
              <a:t>hmac</a:t>
            </a:r>
            <a:r>
              <a:rPr lang="en-US" sz="1400" b="0" dirty="0">
                <a:solidFill>
                  <a:srgbClr val="000000"/>
                </a:solidFill>
                <a:latin typeface="Courier New" pitchFamily="49" charset="0"/>
                <a:ea typeface="+mn-ea"/>
                <a:cs typeface="Courier New" pitchFamily="49" charset="0"/>
              </a:rPr>
              <a:t>   AH-HMAC-MD5 transform</a:t>
            </a:r>
          </a:p>
          <a:p>
            <a:pPr defTabSz="725488">
              <a:lnSpc>
                <a:spcPct val="100000"/>
              </a:lnSpc>
              <a:defRPr/>
            </a:pPr>
            <a:r>
              <a:rPr lang="en-US" sz="1400" b="0" dirty="0">
                <a:solidFill>
                  <a:srgbClr val="000000"/>
                </a:solidFill>
                <a:latin typeface="Courier New" pitchFamily="49" charset="0"/>
                <a:ea typeface="+mn-ea"/>
                <a:cs typeface="Courier New" pitchFamily="49" charset="0"/>
              </a:rPr>
              <a:t>ah-</a:t>
            </a:r>
            <a:r>
              <a:rPr lang="en-US" sz="1400" b="0" dirty="0" err="1">
                <a:solidFill>
                  <a:srgbClr val="000000"/>
                </a:solidFill>
                <a:latin typeface="Courier New" pitchFamily="49" charset="0"/>
                <a:ea typeface="+mn-ea"/>
                <a:cs typeface="Courier New" pitchFamily="49" charset="0"/>
              </a:rPr>
              <a:t>sha</a:t>
            </a:r>
            <a:r>
              <a:rPr lang="en-US" sz="1400" b="0" dirty="0">
                <a:solidFill>
                  <a:srgbClr val="000000"/>
                </a:solidFill>
                <a:latin typeface="Courier New" pitchFamily="49" charset="0"/>
                <a:ea typeface="+mn-ea"/>
                <a:cs typeface="Courier New" pitchFamily="49" charset="0"/>
              </a:rPr>
              <a:t>-</a:t>
            </a:r>
            <a:r>
              <a:rPr lang="en-US" sz="1400" b="0" dirty="0" err="1">
                <a:solidFill>
                  <a:srgbClr val="000000"/>
                </a:solidFill>
                <a:latin typeface="Courier New" pitchFamily="49" charset="0"/>
                <a:ea typeface="+mn-ea"/>
                <a:cs typeface="Courier New" pitchFamily="49" charset="0"/>
              </a:rPr>
              <a:t>hmac</a:t>
            </a:r>
            <a:r>
              <a:rPr lang="en-US" sz="1400" b="0" dirty="0">
                <a:solidFill>
                  <a:srgbClr val="000000"/>
                </a:solidFill>
                <a:latin typeface="Courier New" pitchFamily="49" charset="0"/>
                <a:ea typeface="+mn-ea"/>
                <a:cs typeface="Courier New" pitchFamily="49" charset="0"/>
              </a:rPr>
              <a:t>   AH-HMAC-SHA transform</a:t>
            </a:r>
          </a:p>
          <a:p>
            <a:pPr defTabSz="725488">
              <a:lnSpc>
                <a:spcPct val="100000"/>
              </a:lnSpc>
              <a:defRPr/>
            </a:pPr>
            <a:r>
              <a:rPr lang="en-US" sz="1400" b="0" dirty="0" err="1">
                <a:solidFill>
                  <a:srgbClr val="000000"/>
                </a:solidFill>
                <a:latin typeface="Courier New" pitchFamily="49" charset="0"/>
                <a:ea typeface="+mn-ea"/>
                <a:cs typeface="Courier New" pitchFamily="49" charset="0"/>
              </a:rPr>
              <a:t>esp-3des</a:t>
            </a:r>
            <a:r>
              <a:rPr lang="en-US" sz="1400" b="0" dirty="0">
                <a:solidFill>
                  <a:srgbClr val="000000"/>
                </a:solidFill>
                <a:latin typeface="Courier New" pitchFamily="49" charset="0"/>
                <a:ea typeface="+mn-ea"/>
                <a:cs typeface="Courier New" pitchFamily="49" charset="0"/>
              </a:rPr>
              <a:t>      ESP transform using 3DES(EDE) cipher (168 bits)</a:t>
            </a:r>
          </a:p>
          <a:p>
            <a:pPr defTabSz="725488">
              <a:lnSpc>
                <a:spcPct val="100000"/>
              </a:lnSpc>
              <a:defRPr/>
            </a:pPr>
            <a:r>
              <a:rPr lang="en-US" sz="1400" b="0" dirty="0" err="1">
                <a:solidFill>
                  <a:srgbClr val="000000"/>
                </a:solidFill>
                <a:latin typeface="Courier New" pitchFamily="49" charset="0"/>
                <a:ea typeface="+mn-ea"/>
                <a:cs typeface="Courier New" pitchFamily="49" charset="0"/>
              </a:rPr>
              <a:t>esp</a:t>
            </a:r>
            <a:r>
              <a:rPr lang="en-US" sz="1400" b="0" dirty="0">
                <a:solidFill>
                  <a:srgbClr val="000000"/>
                </a:solidFill>
                <a:latin typeface="Courier New" pitchFamily="49" charset="0"/>
                <a:ea typeface="+mn-ea"/>
                <a:cs typeface="Courier New" pitchFamily="49" charset="0"/>
              </a:rPr>
              <a:t>-des       ESP transform using DES cipher (56 bits)</a:t>
            </a:r>
          </a:p>
          <a:p>
            <a:pPr defTabSz="725488">
              <a:lnSpc>
                <a:spcPct val="100000"/>
              </a:lnSpc>
              <a:defRPr/>
            </a:pPr>
            <a:r>
              <a:rPr lang="en-US" sz="1400" b="0" dirty="0" err="1">
                <a:solidFill>
                  <a:srgbClr val="000000"/>
                </a:solidFill>
                <a:latin typeface="Courier New" pitchFamily="49" charset="0"/>
                <a:ea typeface="+mn-ea"/>
                <a:cs typeface="Courier New" pitchFamily="49" charset="0"/>
              </a:rPr>
              <a:t>esp-md5-hmac</a:t>
            </a:r>
            <a:r>
              <a:rPr lang="en-US" sz="1400" b="0" dirty="0">
                <a:solidFill>
                  <a:srgbClr val="000000"/>
                </a:solidFill>
                <a:latin typeface="Courier New" pitchFamily="49" charset="0"/>
                <a:ea typeface="+mn-ea"/>
                <a:cs typeface="Courier New" pitchFamily="49" charset="0"/>
              </a:rPr>
              <a:t>  ESP transform using HMAC-MD5 </a:t>
            </a:r>
            <a:r>
              <a:rPr lang="en-US" sz="1400" b="0" dirty="0" err="1">
                <a:solidFill>
                  <a:srgbClr val="000000"/>
                </a:solidFill>
                <a:latin typeface="Courier New" pitchFamily="49" charset="0"/>
                <a:ea typeface="+mn-ea"/>
                <a:cs typeface="Courier New" pitchFamily="49" charset="0"/>
              </a:rPr>
              <a:t>auth</a:t>
            </a:r>
            <a:endParaRPr lang="en-US" sz="1400" b="0" dirty="0">
              <a:solidFill>
                <a:srgbClr val="000000"/>
              </a:solidFill>
              <a:latin typeface="Courier New" pitchFamily="49" charset="0"/>
              <a:ea typeface="+mn-ea"/>
              <a:cs typeface="Courier New" pitchFamily="49" charset="0"/>
            </a:endParaRPr>
          </a:p>
          <a:p>
            <a:pPr defTabSz="725488">
              <a:lnSpc>
                <a:spcPct val="100000"/>
              </a:lnSpc>
              <a:defRPr/>
            </a:pPr>
            <a:r>
              <a:rPr lang="en-US" sz="1400" b="0" dirty="0" err="1">
                <a:solidFill>
                  <a:srgbClr val="000000"/>
                </a:solidFill>
                <a:latin typeface="Courier New" pitchFamily="49" charset="0"/>
                <a:ea typeface="+mn-ea"/>
                <a:cs typeface="Courier New" pitchFamily="49" charset="0"/>
              </a:rPr>
              <a:t>esp-sha-hmac</a:t>
            </a:r>
            <a:r>
              <a:rPr lang="en-US" sz="1400" b="0" dirty="0">
                <a:solidFill>
                  <a:srgbClr val="000000"/>
                </a:solidFill>
                <a:latin typeface="Courier New" pitchFamily="49" charset="0"/>
                <a:ea typeface="+mn-ea"/>
                <a:cs typeface="Courier New" pitchFamily="49" charset="0"/>
              </a:rPr>
              <a:t>  ESP transform using HMAC-SHA </a:t>
            </a:r>
            <a:r>
              <a:rPr lang="en-US" sz="1400" b="0" dirty="0" err="1">
                <a:solidFill>
                  <a:srgbClr val="000000"/>
                </a:solidFill>
                <a:latin typeface="Courier New" pitchFamily="49" charset="0"/>
                <a:ea typeface="+mn-ea"/>
                <a:cs typeface="Courier New" pitchFamily="49" charset="0"/>
              </a:rPr>
              <a:t>auth</a:t>
            </a:r>
            <a:endParaRPr lang="en-US" sz="1400" b="0" dirty="0">
              <a:solidFill>
                <a:srgbClr val="000000"/>
              </a:solidFill>
              <a:latin typeface="Courier New" pitchFamily="49" charset="0"/>
              <a:ea typeface="+mn-ea"/>
              <a:cs typeface="Courier New" pitchFamily="49" charset="0"/>
            </a:endParaRPr>
          </a:p>
          <a:p>
            <a:pPr defTabSz="725488">
              <a:lnSpc>
                <a:spcPct val="100000"/>
              </a:lnSpc>
              <a:defRPr/>
            </a:pPr>
            <a:r>
              <a:rPr lang="en-US" sz="1400" b="0" dirty="0" err="1">
                <a:solidFill>
                  <a:srgbClr val="000000"/>
                </a:solidFill>
                <a:latin typeface="Courier New" pitchFamily="49" charset="0"/>
                <a:ea typeface="+mn-ea"/>
                <a:cs typeface="Courier New" pitchFamily="49" charset="0"/>
              </a:rPr>
              <a:t>esp</a:t>
            </a:r>
            <a:r>
              <a:rPr lang="en-US" sz="1400" b="0" dirty="0">
                <a:solidFill>
                  <a:srgbClr val="000000"/>
                </a:solidFill>
                <a:latin typeface="Courier New" pitchFamily="49" charset="0"/>
                <a:ea typeface="+mn-ea"/>
                <a:cs typeface="Courier New" pitchFamily="49" charset="0"/>
              </a:rPr>
              <a:t>-null      ESP transform w/o cipher</a:t>
            </a:r>
          </a:p>
        </p:txBody>
      </p:sp>
      <p:sp>
        <p:nvSpPr>
          <p:cNvPr id="1935365" name="Text Box 5"/>
          <p:cNvSpPr txBox="1">
            <a:spLocks noChangeArrowheads="1"/>
          </p:cNvSpPr>
          <p:nvPr/>
        </p:nvSpPr>
        <p:spPr bwMode="auto">
          <a:xfrm>
            <a:off x="381000" y="4833006"/>
            <a:ext cx="807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73025" tIns="36512" rIns="73025" bIns="36512">
            <a:spAutoFit/>
          </a:bodyPr>
          <a:lstStyle>
            <a:lvl1pPr>
              <a:defRPr sz="2400" b="1">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spcBef>
                <a:spcPct val="50000"/>
              </a:spcBef>
            </a:pPr>
            <a:r>
              <a:rPr lang="en-US" sz="1800" dirty="0">
                <a:solidFill>
                  <a:srgbClr val="000000"/>
                </a:solidFill>
              </a:rPr>
              <a:t>Note:</a:t>
            </a:r>
          </a:p>
          <a:p>
            <a:pPr lvl="1">
              <a:lnSpc>
                <a:spcPct val="100000"/>
              </a:lnSpc>
              <a:spcBef>
                <a:spcPct val="50000"/>
              </a:spcBef>
            </a:pPr>
            <a:r>
              <a:rPr lang="en-US" sz="1800" dirty="0" err="1">
                <a:solidFill>
                  <a:srgbClr val="000000"/>
                </a:solidFill>
              </a:rPr>
              <a:t>esp-md5-hmac</a:t>
            </a:r>
            <a:r>
              <a:rPr lang="en-US" sz="1800" b="0" dirty="0">
                <a:solidFill>
                  <a:srgbClr val="000000"/>
                </a:solidFill>
              </a:rPr>
              <a:t> and </a:t>
            </a:r>
            <a:r>
              <a:rPr lang="en-US" sz="1800" dirty="0" err="1">
                <a:solidFill>
                  <a:srgbClr val="000000"/>
                </a:solidFill>
              </a:rPr>
              <a:t>esp-sha-hmac</a:t>
            </a:r>
            <a:r>
              <a:rPr lang="en-US" sz="1800" b="0" dirty="0">
                <a:solidFill>
                  <a:srgbClr val="000000"/>
                </a:solidFill>
              </a:rPr>
              <a:t> provide more data integrity.</a:t>
            </a:r>
          </a:p>
          <a:p>
            <a:pPr lvl="1">
              <a:lnSpc>
                <a:spcPct val="100000"/>
              </a:lnSpc>
              <a:spcBef>
                <a:spcPct val="50000"/>
              </a:spcBef>
            </a:pPr>
            <a:r>
              <a:rPr lang="en-US" sz="1800" b="0" dirty="0">
                <a:solidFill>
                  <a:srgbClr val="000000"/>
                </a:solidFill>
              </a:rPr>
              <a:t>They are compatible with NAT/PAT and are used more frequently than </a:t>
            </a:r>
            <a:r>
              <a:rPr lang="en-US" sz="1800" dirty="0">
                <a:solidFill>
                  <a:srgbClr val="000000"/>
                </a:solidFill>
              </a:rPr>
              <a:t>ah-</a:t>
            </a:r>
            <a:r>
              <a:rPr lang="en-US" sz="1800" dirty="0" err="1">
                <a:solidFill>
                  <a:srgbClr val="000000"/>
                </a:solidFill>
              </a:rPr>
              <a:t>md5</a:t>
            </a:r>
            <a:r>
              <a:rPr lang="en-US" sz="1800" dirty="0">
                <a:solidFill>
                  <a:srgbClr val="000000"/>
                </a:solidFill>
              </a:rPr>
              <a:t>-</a:t>
            </a:r>
            <a:r>
              <a:rPr lang="en-US" sz="1800" dirty="0" err="1">
                <a:solidFill>
                  <a:srgbClr val="000000"/>
                </a:solidFill>
              </a:rPr>
              <a:t>hmac</a:t>
            </a:r>
            <a:r>
              <a:rPr lang="en-US" sz="1800" b="0" dirty="0">
                <a:solidFill>
                  <a:srgbClr val="000000"/>
                </a:solidFill>
              </a:rPr>
              <a:t> and </a:t>
            </a:r>
            <a:r>
              <a:rPr lang="en-US" sz="1800" dirty="0">
                <a:solidFill>
                  <a:srgbClr val="000000"/>
                </a:solidFill>
              </a:rPr>
              <a:t>ah-</a:t>
            </a:r>
            <a:r>
              <a:rPr lang="en-US" sz="1800" dirty="0" err="1">
                <a:solidFill>
                  <a:srgbClr val="000000"/>
                </a:solidFill>
              </a:rPr>
              <a:t>sha</a:t>
            </a:r>
            <a:r>
              <a:rPr lang="en-US" sz="1800" dirty="0">
                <a:solidFill>
                  <a:srgbClr val="000000"/>
                </a:solidFill>
              </a:rPr>
              <a:t>-</a:t>
            </a:r>
            <a:r>
              <a:rPr lang="en-US" sz="1800" dirty="0" err="1">
                <a:solidFill>
                  <a:srgbClr val="000000"/>
                </a:solidFill>
              </a:rPr>
              <a:t>hmac</a:t>
            </a:r>
            <a:r>
              <a:rPr lang="en-US" sz="1800" b="0" dirty="0">
                <a:solidFill>
                  <a:srgbClr val="000000"/>
                </a:solidFill>
              </a:rPr>
              <a:t>.</a:t>
            </a:r>
          </a:p>
        </p:txBody>
      </p:sp>
      <p:sp>
        <p:nvSpPr>
          <p:cNvPr id="1935366" name="Rectangle 6"/>
          <p:cNvSpPr>
            <a:spLocks noChangeArrowheads="1"/>
          </p:cNvSpPr>
          <p:nvPr/>
        </p:nvSpPr>
        <p:spPr bwMode="auto">
          <a:xfrm>
            <a:off x="304800" y="2793083"/>
            <a:ext cx="7162800" cy="457200"/>
          </a:xfrm>
          <a:prstGeom prst="rect">
            <a:avLst/>
          </a:prstGeom>
          <a:noFill/>
          <a:ln w="25400">
            <a:solidFill>
              <a:schemeClr val="tx1"/>
            </a:solidFill>
            <a:miter lim="800000"/>
            <a:headEnd type="none" w="sm" len="sm"/>
            <a:tailEnd type="none" w="sm" len="sm"/>
          </a:ln>
          <a:extLst/>
        </p:spPr>
        <p:txBody>
          <a:bodyPr wrap="non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64"/>
                                        </p:tgtEl>
                                        <p:attrNameLst>
                                          <p:attrName>style.visibility</p:attrName>
                                        </p:attrNameLst>
                                      </p:cBhvr>
                                      <p:to>
                                        <p:strVal val="visible"/>
                                      </p:to>
                                    </p:set>
                                    <p:animEffect transition="in" filter="wipe(left)">
                                      <p:cBhvr>
                                        <p:cTn id="7" dur="500"/>
                                        <p:tgtEl>
                                          <p:spTgt spid="193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35366"/>
                                        </p:tgtEl>
                                        <p:attrNameLst>
                                          <p:attrName>style.visibility</p:attrName>
                                        </p:attrNameLst>
                                      </p:cBhvr>
                                      <p:to>
                                        <p:strVal val="visible"/>
                                      </p:to>
                                    </p:set>
                                    <p:anim calcmode="lin" valueType="num">
                                      <p:cBhvr>
                                        <p:cTn id="12" dur="500" fill="hold"/>
                                        <p:tgtEl>
                                          <p:spTgt spid="1935366"/>
                                        </p:tgtEl>
                                        <p:attrNameLst>
                                          <p:attrName>ppt_w</p:attrName>
                                        </p:attrNameLst>
                                      </p:cBhvr>
                                      <p:tavLst>
                                        <p:tav tm="0">
                                          <p:val>
                                            <p:fltVal val="0"/>
                                          </p:val>
                                        </p:tav>
                                        <p:tav tm="100000">
                                          <p:val>
                                            <p:strVal val="#ppt_w"/>
                                          </p:val>
                                        </p:tav>
                                      </p:tavLst>
                                    </p:anim>
                                    <p:anim calcmode="lin" valueType="num">
                                      <p:cBhvr>
                                        <p:cTn id="13" dur="500" fill="hold"/>
                                        <p:tgtEl>
                                          <p:spTgt spid="193536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35365"/>
                                        </p:tgtEl>
                                        <p:attrNameLst>
                                          <p:attrName>style.visibility</p:attrName>
                                        </p:attrNameLst>
                                      </p:cBhvr>
                                      <p:to>
                                        <p:strVal val="visible"/>
                                      </p:to>
                                    </p:set>
                                    <p:animEffect transition="in" filter="wipe(up)">
                                      <p:cBhvr>
                                        <p:cTn id="18" dur="500"/>
                                        <p:tgtEl>
                                          <p:spTgt spid="193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64" grpId="0" animBg="1" autoUpdateAnimBg="0"/>
      <p:bldP spid="1935365" grpId="0" autoUpdateAnimBg="0"/>
      <p:bldP spid="193536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atin typeface="Arial" charset="0"/>
              </a:rPr>
              <a:t>IPsec Policy Example</a:t>
            </a:r>
          </a:p>
        </p:txBody>
      </p:sp>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293813"/>
            <a:ext cx="7570787"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latin typeface="Arial" charset="0"/>
              </a:rPr>
              <a:t>Specific IPsec</a:t>
            </a:r>
            <a:r>
              <a:rPr lang="en-US" dirty="0" smtClean="0">
                <a:solidFill>
                  <a:srgbClr val="000099"/>
                </a:solidFill>
                <a:latin typeface="Courier New" charset="0"/>
              </a:rPr>
              <a:t> </a:t>
            </a:r>
            <a:r>
              <a:rPr lang="en-US" b="1" dirty="0" smtClean="0">
                <a:solidFill>
                  <a:schemeClr val="tx1"/>
                </a:solidFill>
                <a:latin typeface="Courier New" charset="0"/>
              </a:rPr>
              <a:t>show</a:t>
            </a:r>
            <a:r>
              <a:rPr lang="en-US" dirty="0" smtClean="0">
                <a:solidFill>
                  <a:srgbClr val="000099"/>
                </a:solidFill>
                <a:latin typeface="Courier New" charset="0"/>
              </a:rPr>
              <a:t> </a:t>
            </a:r>
            <a:r>
              <a:rPr lang="en-US" dirty="0" smtClean="0">
                <a:latin typeface="Arial" charset="0"/>
              </a:rPr>
              <a:t>Commands</a:t>
            </a:r>
            <a:endParaRPr lang="en-US" dirty="0">
              <a:latin typeface="Arial" charset="0"/>
            </a:endParaRPr>
          </a:p>
        </p:txBody>
      </p:sp>
      <p:sp>
        <p:nvSpPr>
          <p:cNvPr id="1945603" name="Rectangle 3"/>
          <p:cNvSpPr>
            <a:spLocks noGrp="1" noChangeArrowheads="1"/>
          </p:cNvSpPr>
          <p:nvPr>
            <p:ph type="body" idx="4294967295"/>
          </p:nvPr>
        </p:nvSpPr>
        <p:spPr>
          <a:xfrm>
            <a:off x="447888" y="951795"/>
            <a:ext cx="8153400" cy="1541961"/>
          </a:xfrm>
          <a:solidFill>
            <a:schemeClr val="bg1">
              <a:lumMod val="85000"/>
            </a:schemeClr>
          </a:solidFill>
          <a:ln w="25400">
            <a:solidFill>
              <a:srgbClr val="000000"/>
            </a:solidFill>
          </a:ln>
          <a:effectLst>
            <a:outerShdw dist="107763" dir="2700000" algn="ctr" rotWithShape="0">
              <a:schemeClr val="bg2">
                <a:alpha val="50000"/>
              </a:schemeClr>
            </a:outerShdw>
          </a:effectLst>
        </p:spPr>
        <p:txBody>
          <a:bodyPr lIns="91440" tIns="91440" rIns="91440" bIns="91440">
            <a:spAutoFit/>
          </a:bodyPr>
          <a:lstStyle/>
          <a:p>
            <a:pPr marL="0">
              <a:lnSpc>
                <a:spcPct val="90000"/>
              </a:lnSpc>
              <a:spcBef>
                <a:spcPts val="0"/>
              </a:spcBef>
              <a:buFont typeface="Wingdings" charset="0"/>
              <a:buNone/>
            </a:pPr>
            <a:r>
              <a:rPr lang="en-US" sz="1400" dirty="0" err="1" smtClean="0">
                <a:latin typeface="Courier New" pitchFamily="49" charset="0"/>
                <a:cs typeface="Courier New" pitchFamily="49" charset="0"/>
              </a:rPr>
              <a:t>RouterA</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show crypto </a:t>
            </a:r>
            <a:r>
              <a:rPr lang="en-US" sz="1400" b="1" dirty="0" err="1">
                <a:latin typeface="Courier New" pitchFamily="49" charset="0"/>
                <a:cs typeface="Courier New" pitchFamily="49" charset="0"/>
              </a:rPr>
              <a:t>isakmp</a:t>
            </a:r>
            <a:r>
              <a:rPr lang="en-US" sz="1400" b="1" dirty="0">
                <a:latin typeface="Courier New" pitchFamily="49" charset="0"/>
                <a:cs typeface="Courier New" pitchFamily="49" charset="0"/>
              </a:rPr>
              <a:t> policy</a:t>
            </a:r>
            <a:r>
              <a:rPr lang="en-US" sz="1400" dirty="0">
                <a:latin typeface="Courier New" pitchFamily="49" charset="0"/>
                <a:cs typeface="Courier New" pitchFamily="49" charset="0"/>
              </a:rPr>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Default protection suite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encryption algorithm: DES - Data Encryption Standard (56 bit keys)</a:t>
            </a:r>
            <a:br>
              <a:rPr lang="en-US" sz="1400" dirty="0">
                <a:latin typeface="Courier New" pitchFamily="49" charset="0"/>
                <a:cs typeface="Courier New" pitchFamily="49" charset="0"/>
              </a:rPr>
            </a:br>
            <a:r>
              <a:rPr lang="en-US" sz="1400" dirty="0">
                <a:latin typeface="Courier New" pitchFamily="49" charset="0"/>
                <a:cs typeface="Courier New" pitchFamily="49" charset="0"/>
              </a:rPr>
              <a:t>hash algorithm: Secure Hash Standard</a:t>
            </a:r>
            <a:br>
              <a:rPr lang="en-US" sz="1400" dirty="0">
                <a:latin typeface="Courier New" pitchFamily="49" charset="0"/>
                <a:cs typeface="Courier New" pitchFamily="49" charset="0"/>
              </a:rPr>
            </a:br>
            <a:r>
              <a:rPr lang="en-US" sz="1400" dirty="0">
                <a:latin typeface="Courier New" pitchFamily="49" charset="0"/>
                <a:cs typeface="Courier New" pitchFamily="49" charset="0"/>
              </a:rPr>
              <a:t>authentication method: </a:t>
            </a:r>
            <a:r>
              <a:rPr lang="en-US" sz="1400" dirty="0" err="1">
                <a:latin typeface="Courier New" pitchFamily="49" charset="0"/>
                <a:cs typeface="Courier New" pitchFamily="49" charset="0"/>
              </a:rPr>
              <a:t>Rivest</a:t>
            </a:r>
            <a:r>
              <a:rPr lang="en-US" sz="1400" dirty="0">
                <a:latin typeface="Courier New" pitchFamily="49" charset="0"/>
                <a:cs typeface="Courier New" pitchFamily="49" charset="0"/>
              </a:rPr>
              <a:t>-Shamir-</a:t>
            </a:r>
            <a:r>
              <a:rPr lang="en-US" sz="1400" dirty="0" err="1">
                <a:latin typeface="Courier New" pitchFamily="49" charset="0"/>
                <a:cs typeface="Courier New" pitchFamily="49" charset="0"/>
              </a:rPr>
              <a:t>Adleman</a:t>
            </a:r>
            <a:r>
              <a:rPr lang="en-US" sz="1400" dirty="0">
                <a:latin typeface="Courier New" pitchFamily="49" charset="0"/>
                <a:cs typeface="Courier New" pitchFamily="49" charset="0"/>
              </a:rPr>
              <a:t> Signature</a:t>
            </a:r>
            <a:br>
              <a:rPr lang="en-US" sz="1400" dirty="0">
                <a:latin typeface="Courier New" pitchFamily="49" charset="0"/>
                <a:cs typeface="Courier New" pitchFamily="49" charset="0"/>
              </a:rPr>
            </a:br>
            <a:r>
              <a:rPr lang="en-US" sz="1400" dirty="0" err="1">
                <a:latin typeface="Courier New" pitchFamily="49" charset="0"/>
                <a:cs typeface="Courier New" pitchFamily="49" charset="0"/>
              </a:rPr>
              <a:t>Diffie</a:t>
            </a:r>
            <a:r>
              <a:rPr lang="en-US" sz="1400" dirty="0">
                <a:latin typeface="Courier New" pitchFamily="49" charset="0"/>
                <a:cs typeface="Courier New" pitchFamily="49" charset="0"/>
              </a:rPr>
              <a:t>-Hellman Group: #1 (768 bit)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lifetime: 86400 seconds, no volume limit</a:t>
            </a:r>
          </a:p>
        </p:txBody>
      </p:sp>
      <p:sp>
        <p:nvSpPr>
          <p:cNvPr id="1945604" name="Rectangle 4"/>
          <p:cNvSpPr>
            <a:spLocks noChangeArrowheads="1"/>
          </p:cNvSpPr>
          <p:nvPr/>
        </p:nvSpPr>
        <p:spPr bwMode="auto">
          <a:xfrm>
            <a:off x="457200" y="2931266"/>
            <a:ext cx="8229600" cy="2026709"/>
          </a:xfrm>
          <a:prstGeom prst="rect">
            <a:avLst/>
          </a:prstGeom>
          <a:solidFill>
            <a:schemeClr val="bg1">
              <a:lumMod val="85000"/>
            </a:schemeClr>
          </a:solidFill>
          <a:ln w="28575">
            <a:solidFill>
              <a:srgbClr val="000000"/>
            </a:solidFill>
            <a:miter lim="800000"/>
            <a:headEnd/>
            <a:tailEnd/>
          </a:ln>
          <a:effectLst>
            <a:outerShdw dist="107763" dir="2700000" algn="ctr" rotWithShape="0">
              <a:schemeClr val="bg2">
                <a:alpha val="50000"/>
              </a:schemeClr>
            </a:outerShdw>
          </a:effectLst>
        </p:spPr>
        <p:txBody>
          <a:bodyPr lIns="91440" tIns="91440" rIns="91440" bIns="91440">
            <a:spAutoFit/>
          </a:bodyPr>
          <a:lstStyle/>
          <a:p>
            <a:pPr indent="-177800" defTabSz="814388">
              <a:lnSpc>
                <a:spcPct val="95000"/>
              </a:lnSpc>
              <a:spcBef>
                <a:spcPts val="0"/>
              </a:spcBef>
              <a:spcAft>
                <a:spcPts val="0"/>
              </a:spcAft>
              <a:buClr>
                <a:schemeClr val="tx2"/>
              </a:buClr>
              <a:buSzPct val="100000"/>
              <a:buFont typeface="Wingdings" charset="0"/>
              <a:buNone/>
            </a:pPr>
            <a:r>
              <a:rPr lang="en-US" sz="1400" b="0" dirty="0" err="1" smtClean="0">
                <a:solidFill>
                  <a:srgbClr val="000000"/>
                </a:solidFill>
                <a:latin typeface="Courier New" pitchFamily="49" charset="0"/>
                <a:cs typeface="Courier New" pitchFamily="49" charset="0"/>
              </a:rPr>
              <a:t>RouterA</a:t>
            </a:r>
            <a:r>
              <a:rPr lang="en-US" sz="1400" b="0" dirty="0">
                <a:solidFill>
                  <a:srgbClr val="000000"/>
                </a:solidFill>
                <a:latin typeface="Courier New" pitchFamily="49" charset="0"/>
                <a:cs typeface="Courier New" pitchFamily="49" charset="0"/>
              </a:rPr>
              <a:t># </a:t>
            </a:r>
            <a:r>
              <a:rPr lang="en-US" sz="1400" dirty="0">
                <a:solidFill>
                  <a:srgbClr val="000000"/>
                </a:solidFill>
                <a:latin typeface="Courier New" pitchFamily="49" charset="0"/>
                <a:cs typeface="Courier New" pitchFamily="49" charset="0"/>
              </a:rPr>
              <a:t>show crypto map</a:t>
            </a:r>
            <a:r>
              <a:rPr lang="en-US" sz="1400" b="0" dirty="0">
                <a:solidFill>
                  <a:srgbClr val="000000"/>
                </a:solidFill>
                <a:latin typeface="Courier New" pitchFamily="49" charset="0"/>
                <a:cs typeface="Courier New" pitchFamily="49" charset="0"/>
              </a:rPr>
              <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Crypto Map </a:t>
            </a:r>
            <a:r>
              <a:rPr lang="ja-JP" altLang="en-US" sz="1400" b="0" dirty="0">
                <a:solidFill>
                  <a:srgbClr val="000000"/>
                </a:solidFill>
                <a:latin typeface="Courier New" pitchFamily="49" charset="0"/>
                <a:cs typeface="Courier New" pitchFamily="49" charset="0"/>
              </a:rPr>
              <a:t>“</a:t>
            </a:r>
            <a:r>
              <a:rPr lang="en-US" sz="1400" b="0" dirty="0">
                <a:solidFill>
                  <a:srgbClr val="000000"/>
                </a:solidFill>
                <a:latin typeface="Courier New" pitchFamily="49" charset="0"/>
                <a:cs typeface="Courier New" pitchFamily="49" charset="0"/>
              </a:rPr>
              <a:t>MYMAP" 10 </a:t>
            </a:r>
            <a:r>
              <a:rPr lang="en-US" sz="1400" b="0" dirty="0" err="1">
                <a:solidFill>
                  <a:srgbClr val="000000"/>
                </a:solidFill>
                <a:latin typeface="Courier New" pitchFamily="49" charset="0"/>
                <a:cs typeface="Courier New" pitchFamily="49" charset="0"/>
              </a:rPr>
              <a:t>ipsec-isakmp</a:t>
            </a:r>
            <a:r>
              <a:rPr lang="en-US" sz="1400" b="0" dirty="0">
                <a:solidFill>
                  <a:srgbClr val="000000"/>
                </a:solidFill>
                <a:latin typeface="Courier New" pitchFamily="49" charset="0"/>
                <a:cs typeface="Courier New" pitchFamily="49" charset="0"/>
              </a:rPr>
              <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Peer = 172.30.2.2</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Extended IP access list 102</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access-list 102 permit </a:t>
            </a:r>
            <a:r>
              <a:rPr lang="en-US" sz="1400" b="0" dirty="0" err="1">
                <a:solidFill>
                  <a:srgbClr val="000000"/>
                </a:solidFill>
                <a:latin typeface="Courier New" pitchFamily="49" charset="0"/>
                <a:cs typeface="Courier New" pitchFamily="49" charset="0"/>
              </a:rPr>
              <a:t>ip</a:t>
            </a:r>
            <a:r>
              <a:rPr lang="en-US" sz="1400" b="0" dirty="0">
                <a:solidFill>
                  <a:srgbClr val="000000"/>
                </a:solidFill>
                <a:latin typeface="Courier New" pitchFamily="49" charset="0"/>
                <a:cs typeface="Courier New" pitchFamily="49" charset="0"/>
              </a:rPr>
              <a:t> host 172.30.1.2 host 172.30.2.2</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Current peer: 172.30.2.2</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Security association lifetime: 4608000 kilobytes/3600 seconds</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PFS (Y/N): N</a:t>
            </a:r>
            <a:br>
              <a:rPr lang="en-US" sz="1400" b="0" dirty="0">
                <a:solidFill>
                  <a:srgbClr val="000000"/>
                </a:solidFill>
                <a:latin typeface="Courier New" pitchFamily="49" charset="0"/>
                <a:cs typeface="Courier New" pitchFamily="49" charset="0"/>
              </a:rPr>
            </a:br>
            <a:r>
              <a:rPr lang="en-US" sz="1400" b="0" dirty="0">
                <a:solidFill>
                  <a:srgbClr val="000000"/>
                </a:solidFill>
                <a:latin typeface="Courier New" pitchFamily="49" charset="0"/>
                <a:cs typeface="Courier New" pitchFamily="49" charset="0"/>
              </a:rPr>
              <a:t>Transform sets={ MY-SET, }</a:t>
            </a:r>
          </a:p>
        </p:txBody>
      </p:sp>
      <p:sp>
        <p:nvSpPr>
          <p:cNvPr id="1945605" name="Rectangle 5"/>
          <p:cNvSpPr>
            <a:spLocks noChangeArrowheads="1"/>
          </p:cNvSpPr>
          <p:nvPr/>
        </p:nvSpPr>
        <p:spPr bwMode="auto">
          <a:xfrm>
            <a:off x="457200" y="5450628"/>
            <a:ext cx="8229600" cy="798680"/>
          </a:xfrm>
          <a:prstGeom prst="rect">
            <a:avLst/>
          </a:prstGeom>
          <a:solidFill>
            <a:schemeClr val="bg1">
              <a:lumMod val="85000"/>
            </a:schemeClr>
          </a:solidFill>
          <a:ln w="28575">
            <a:solidFill>
              <a:srgbClr val="000000"/>
            </a:solidFill>
            <a:miter lim="800000"/>
            <a:headEnd/>
            <a:tailEnd/>
          </a:ln>
          <a:effectLst>
            <a:outerShdw dist="107763" dir="2700000" algn="ctr" rotWithShape="0">
              <a:schemeClr val="bg2">
                <a:alpha val="50000"/>
              </a:schemeClr>
            </a:outerShdw>
          </a:effectLst>
        </p:spPr>
        <p:txBody>
          <a:bodyPr lIns="91440" tIns="91440" rIns="91440" bIns="91440">
            <a:spAutoFit/>
          </a:bodyPr>
          <a:lstStyle/>
          <a:p>
            <a:pPr indent="-177800" defTabSz="814388">
              <a:lnSpc>
                <a:spcPct val="95000"/>
              </a:lnSpc>
              <a:spcBef>
                <a:spcPts val="0"/>
              </a:spcBef>
              <a:spcAft>
                <a:spcPts val="0"/>
              </a:spcAft>
              <a:buClr>
                <a:schemeClr val="tx2"/>
              </a:buClr>
              <a:buSzPct val="100000"/>
              <a:buFont typeface="Wingdings" pitchFamily="2" charset="2"/>
              <a:buNone/>
              <a:defRPr/>
            </a:pPr>
            <a:r>
              <a:rPr lang="en-US" sz="1400" b="0" dirty="0" err="1" smtClean="0">
                <a:solidFill>
                  <a:srgbClr val="000000"/>
                </a:solidFill>
                <a:latin typeface="Courier New" pitchFamily="49" charset="0"/>
                <a:ea typeface="+mn-ea"/>
                <a:cs typeface="Courier New" pitchFamily="49" charset="0"/>
              </a:rPr>
              <a:t>RouterA</a:t>
            </a:r>
            <a:r>
              <a:rPr lang="en-US" sz="1400" b="0" dirty="0">
                <a:solidFill>
                  <a:srgbClr val="000000"/>
                </a:solidFill>
                <a:latin typeface="Courier New" pitchFamily="49" charset="0"/>
                <a:ea typeface="+mn-ea"/>
                <a:cs typeface="Courier New" pitchFamily="49" charset="0"/>
              </a:rPr>
              <a:t># </a:t>
            </a:r>
            <a:r>
              <a:rPr lang="en-US" sz="1400" dirty="0">
                <a:solidFill>
                  <a:srgbClr val="000000"/>
                </a:solidFill>
                <a:latin typeface="Courier New" pitchFamily="49" charset="0"/>
                <a:ea typeface="+mn-ea"/>
                <a:cs typeface="Courier New" pitchFamily="49" charset="0"/>
              </a:rPr>
              <a:t>show crypto </a:t>
            </a:r>
            <a:r>
              <a:rPr lang="en-US" sz="1400" dirty="0" err="1">
                <a:solidFill>
                  <a:srgbClr val="000000"/>
                </a:solidFill>
                <a:latin typeface="Courier New" pitchFamily="49" charset="0"/>
                <a:ea typeface="+mn-ea"/>
                <a:cs typeface="Courier New" pitchFamily="49" charset="0"/>
              </a:rPr>
              <a:t>ipsec</a:t>
            </a:r>
            <a:r>
              <a:rPr lang="en-US" sz="1400" dirty="0">
                <a:solidFill>
                  <a:srgbClr val="000000"/>
                </a:solidFill>
                <a:latin typeface="Courier New" pitchFamily="49" charset="0"/>
                <a:ea typeface="+mn-ea"/>
                <a:cs typeface="Courier New" pitchFamily="49" charset="0"/>
              </a:rPr>
              <a:t> transform-set MY-SET </a:t>
            </a:r>
            <a:r>
              <a:rPr lang="en-US" sz="1400" b="0" dirty="0">
                <a:solidFill>
                  <a:srgbClr val="000000"/>
                </a:solidFill>
                <a:latin typeface="Courier New" pitchFamily="49" charset="0"/>
                <a:ea typeface="+mn-ea"/>
                <a:cs typeface="Courier New" pitchFamily="49" charset="0"/>
              </a:rPr>
              <a:t/>
            </a:r>
            <a:br>
              <a:rPr lang="en-US" sz="1400" b="0" dirty="0">
                <a:solidFill>
                  <a:srgbClr val="000000"/>
                </a:solidFill>
                <a:latin typeface="Courier New" pitchFamily="49" charset="0"/>
                <a:ea typeface="+mn-ea"/>
                <a:cs typeface="Courier New" pitchFamily="49" charset="0"/>
              </a:rPr>
            </a:br>
            <a:r>
              <a:rPr lang="en-US" sz="1400" b="0" dirty="0">
                <a:solidFill>
                  <a:srgbClr val="000000"/>
                </a:solidFill>
                <a:latin typeface="Courier New" pitchFamily="49" charset="0"/>
                <a:ea typeface="+mn-ea"/>
                <a:cs typeface="Courier New" pitchFamily="49" charset="0"/>
              </a:rPr>
              <a:t>Transform set MY-SET: { </a:t>
            </a:r>
            <a:r>
              <a:rPr lang="en-US" sz="1400" b="0" dirty="0" err="1">
                <a:solidFill>
                  <a:srgbClr val="000000"/>
                </a:solidFill>
                <a:latin typeface="Courier New" pitchFamily="49" charset="0"/>
                <a:ea typeface="+mn-ea"/>
                <a:cs typeface="Courier New" pitchFamily="49" charset="0"/>
              </a:rPr>
              <a:t>esp</a:t>
            </a:r>
            <a:r>
              <a:rPr lang="en-US" sz="1400" b="0" dirty="0">
                <a:solidFill>
                  <a:srgbClr val="000000"/>
                </a:solidFill>
                <a:latin typeface="Courier New" pitchFamily="49" charset="0"/>
                <a:ea typeface="+mn-ea"/>
                <a:cs typeface="Courier New" pitchFamily="49" charset="0"/>
              </a:rPr>
              <a:t>-des }</a:t>
            </a:r>
            <a:br>
              <a:rPr lang="en-US" sz="1400" b="0" dirty="0">
                <a:solidFill>
                  <a:srgbClr val="000000"/>
                </a:solidFill>
                <a:latin typeface="Courier New" pitchFamily="49" charset="0"/>
                <a:ea typeface="+mn-ea"/>
                <a:cs typeface="Courier New" pitchFamily="49" charset="0"/>
              </a:rPr>
            </a:br>
            <a:r>
              <a:rPr lang="en-US" sz="1400" b="0" dirty="0">
                <a:solidFill>
                  <a:srgbClr val="000000"/>
                </a:solidFill>
                <a:latin typeface="Courier New" pitchFamily="49" charset="0"/>
                <a:ea typeface="+mn-ea"/>
                <a:cs typeface="Courier New" pitchFamily="49" charset="0"/>
              </a:rPr>
              <a:t>will negotiate = { Tunnel,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04"/>
                                        </p:tgtEl>
                                        <p:attrNameLst>
                                          <p:attrName>style.visibility</p:attrName>
                                        </p:attrNameLst>
                                      </p:cBhvr>
                                      <p:to>
                                        <p:strVal val="visible"/>
                                      </p:to>
                                    </p:set>
                                    <p:animEffect transition="in" filter="wipe(left)">
                                      <p:cBhvr>
                                        <p:cTn id="7" dur="500"/>
                                        <p:tgtEl>
                                          <p:spTgt spid="194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605"/>
                                        </p:tgtEl>
                                        <p:attrNameLst>
                                          <p:attrName>style.visibility</p:attrName>
                                        </p:attrNameLst>
                                      </p:cBhvr>
                                      <p:to>
                                        <p:strVal val="visible"/>
                                      </p:to>
                                    </p:set>
                                    <p:animEffect transition="in" filter="wipe(left)">
                                      <p:cBhvr>
                                        <p:cTn id="12" dur="500"/>
                                        <p:tgtEl>
                                          <p:spTgt spid="194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04" grpId="0" animBg="1" autoUpdateAnimBg="0"/>
      <p:bldP spid="1945605"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atin typeface="Arial" charset="0"/>
              </a:rPr>
              <a:t>Configure Transform Sets</a:t>
            </a:r>
          </a:p>
        </p:txBody>
      </p:sp>
      <p:pic>
        <p:nvPicPr>
          <p:cNvPr id="1095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08075"/>
            <a:ext cx="86836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atin typeface="Arial" charset="0"/>
              </a:rPr>
              <a:t>Transform Set Negotiation</a:t>
            </a:r>
          </a:p>
        </p:txBody>
      </p:sp>
      <p:pic>
        <p:nvPicPr>
          <p:cNvPr id="11059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71" y="885926"/>
            <a:ext cx="8437228" cy="52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atin typeface="Arial" charset="0"/>
              </a:rPr>
              <a:t>Transform Set Negotiation</a:t>
            </a:r>
          </a:p>
        </p:txBody>
      </p:sp>
      <p:pic>
        <p:nvPicPr>
          <p:cNvPr id="1116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930275"/>
            <a:ext cx="884237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Configures global IPsec lifetime values used when negotiating IPsec security associations.</a:t>
            </a:r>
          </a:p>
          <a:p>
            <a:r>
              <a:rPr lang="en-US" dirty="0" smtClean="0"/>
              <a:t>IPsec SA lifetimes are negotiated during IKE phase 2.</a:t>
            </a:r>
          </a:p>
        </p:txBody>
      </p:sp>
      <p:sp>
        <p:nvSpPr>
          <p:cNvPr id="112642" name="Rectangle 2"/>
          <p:cNvSpPr>
            <a:spLocks noGrp="1" noChangeArrowheads="1"/>
          </p:cNvSpPr>
          <p:nvPr>
            <p:ph type="title"/>
          </p:nvPr>
        </p:nvSpPr>
        <p:spPr/>
        <p:txBody>
          <a:bodyPr/>
          <a:lstStyle/>
          <a:p>
            <a:r>
              <a:rPr lang="en-US" smtClean="0"/>
              <a:t>Configure Security Association Lifetimes</a:t>
            </a:r>
            <a:endParaRPr lang="en-US" dirty="0"/>
          </a:p>
        </p:txBody>
      </p:sp>
      <p:pic>
        <p:nvPicPr>
          <p:cNvPr id="112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680"/>
          <a:stretch/>
        </p:blipFill>
        <p:spPr bwMode="auto">
          <a:xfrm>
            <a:off x="835025" y="2698758"/>
            <a:ext cx="7473950" cy="34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1_IPD">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Master">
  <a:themeElements>
    <a:clrScheme name="CCNP v5 2">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000099"/>
      </a:hlink>
      <a:folHlink>
        <a:srgbClr val="3333FF"/>
      </a:folHlink>
    </a:clrScheme>
    <a:fontScheme name="2_CCNP v5">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CNP v5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
      <a:clrScheme name="CCNP v5 2">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000099"/>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CCNP5</Template>
  <TotalTime>5414</TotalTime>
  <Pages>28</Pages>
  <Words>5753</Words>
  <Application>Microsoft Office PowerPoint</Application>
  <PresentationFormat>On-screen Show (4:3)</PresentationFormat>
  <Paragraphs>891</Paragraphs>
  <Slides>169</Slides>
  <Notes>70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169</vt:i4>
      </vt:variant>
    </vt:vector>
  </HeadingPairs>
  <TitlesOfParts>
    <vt:vector size="172" baseType="lpstr">
      <vt:lpstr>1_IPD</vt:lpstr>
      <vt:lpstr>BlankMaster</vt:lpstr>
      <vt:lpstr>Image</vt:lpstr>
      <vt:lpstr>Implementing Virtual Private Networks</vt:lpstr>
      <vt:lpstr>VPN Terminology</vt:lpstr>
      <vt:lpstr>Cryptosystem </vt:lpstr>
      <vt:lpstr>Encryption / Decryption</vt:lpstr>
      <vt:lpstr>Authentication / Hashing</vt:lpstr>
      <vt:lpstr>Non-repudiation</vt:lpstr>
      <vt:lpstr>Diffie-Hellman Key Exchange</vt:lpstr>
      <vt:lpstr>Pre-Shared Key</vt:lpstr>
      <vt:lpstr>IPsec - Internet Protocol Security</vt:lpstr>
      <vt:lpstr>IPsec Protocol Framework</vt:lpstr>
      <vt:lpstr>Crypto Map</vt:lpstr>
      <vt:lpstr>SA - Security Association</vt:lpstr>
      <vt:lpstr>Cryptography Names</vt:lpstr>
      <vt:lpstr>VPNs</vt:lpstr>
      <vt:lpstr>Conventional Private Networks</vt:lpstr>
      <vt:lpstr>Virtual Private Networks</vt:lpstr>
      <vt:lpstr>VPNs</vt:lpstr>
      <vt:lpstr>Characteristics of VPNs</vt:lpstr>
      <vt:lpstr>VPN Concepts</vt:lpstr>
      <vt:lpstr>VPN Packet Encapsulation</vt:lpstr>
      <vt:lpstr>VPN Packet Encapsulation</vt:lpstr>
      <vt:lpstr>VPN  Topologies</vt:lpstr>
      <vt:lpstr>Two Types of VPNs</vt:lpstr>
      <vt:lpstr>Site-to-Site VPNs</vt:lpstr>
      <vt:lpstr>Site-to-Site VPNs</vt:lpstr>
      <vt:lpstr>Remote Access VPNs </vt:lpstr>
      <vt:lpstr>Remote Access VPNs </vt:lpstr>
      <vt:lpstr>Remote Access VPNs </vt:lpstr>
      <vt:lpstr>Cisco VPN Product Line </vt:lpstr>
      <vt:lpstr>GRE Tunnel</vt:lpstr>
      <vt:lpstr>Layer 3 Tunneling</vt:lpstr>
      <vt:lpstr>Generic Routing Encapsulation (GRE)</vt:lpstr>
      <vt:lpstr>Optional GRE Extensions</vt:lpstr>
      <vt:lpstr>Generic Routing Encapsulation (GRE)</vt:lpstr>
      <vt:lpstr>Five Steps to Configuring a GRE Tunnel</vt:lpstr>
      <vt:lpstr>Five Steps to Configuring a GRE Tunnel</vt:lpstr>
      <vt:lpstr>GRE Tunnel Example</vt:lpstr>
      <vt:lpstr>IPsec</vt:lpstr>
      <vt:lpstr>IPsec - Internet Protocol Security</vt:lpstr>
      <vt:lpstr>IPsec Protocol Framework</vt:lpstr>
      <vt:lpstr>IPsec Protocol Framework</vt:lpstr>
      <vt:lpstr>Confidentiality</vt:lpstr>
      <vt:lpstr>Integrity</vt:lpstr>
      <vt:lpstr>Authentication</vt:lpstr>
      <vt:lpstr>Secure Key Exchange</vt:lpstr>
      <vt:lpstr>IPsec Framework Protocols</vt:lpstr>
      <vt:lpstr>Authentication Header (AH)</vt:lpstr>
      <vt:lpstr>Authentication Header (AH)</vt:lpstr>
      <vt:lpstr>Encapsulating Security Payload (ESP)</vt:lpstr>
      <vt:lpstr>Encapsulating Security Payload (ESP)</vt:lpstr>
      <vt:lpstr>Transport Mode and Tunnel Mode</vt:lpstr>
      <vt:lpstr>Transport Mode</vt:lpstr>
      <vt:lpstr>Tunnel Mode</vt:lpstr>
      <vt:lpstr>Key Exchange</vt:lpstr>
      <vt:lpstr>Key Exchange</vt:lpstr>
      <vt:lpstr>Security Associations (SAs)</vt:lpstr>
      <vt:lpstr>SA Security Parameters</vt:lpstr>
      <vt:lpstr>IKE - Internet Key Exchange</vt:lpstr>
      <vt:lpstr>How IPsec uses IKE</vt:lpstr>
      <vt:lpstr>IKE - Internet Key Exchange</vt:lpstr>
      <vt:lpstr>IKE Main Mode Phases</vt:lpstr>
      <vt:lpstr>IKE Phases</vt:lpstr>
      <vt:lpstr>Five Steps of IPsec</vt:lpstr>
      <vt:lpstr>Step 1 – Interesting Traffic</vt:lpstr>
      <vt:lpstr>Step 2 – IKE Phase 1</vt:lpstr>
      <vt:lpstr>Step 2 – IKE Phase 1</vt:lpstr>
      <vt:lpstr>Step 2 – IKE Phase 1</vt:lpstr>
      <vt:lpstr>Step 2 – IKE Phase 1</vt:lpstr>
      <vt:lpstr>Step 3 – IKE Phase 2 </vt:lpstr>
      <vt:lpstr>Step 3 – IKE Phase 2</vt:lpstr>
      <vt:lpstr>Step 3 – IKE Phase 2</vt:lpstr>
      <vt:lpstr>Step 4</vt:lpstr>
      <vt:lpstr>Step 5 </vt:lpstr>
      <vt:lpstr>IPsec Tasks</vt:lpstr>
      <vt:lpstr>IPsec Tasks</vt:lpstr>
      <vt:lpstr>IKE and IPsec Flowchart</vt:lpstr>
      <vt:lpstr>Ensure the Network Works</vt:lpstr>
      <vt:lpstr>Task 1: Ensure ACLs are Compatible</vt:lpstr>
      <vt:lpstr>Task 2: Configure IKE</vt:lpstr>
      <vt:lpstr>IKE Phase 1 Policy Parameters</vt:lpstr>
      <vt:lpstr>Enable IKE</vt:lpstr>
      <vt:lpstr>Create an IKE Policy</vt:lpstr>
      <vt:lpstr>Default ISAKMP Settings</vt:lpstr>
      <vt:lpstr>Default ISAKMP Settings</vt:lpstr>
      <vt:lpstr>Create an IKE Policy</vt:lpstr>
      <vt:lpstr>ISAKMP Policy Negotiation</vt:lpstr>
      <vt:lpstr>ISAKMP Policy Negotiation</vt:lpstr>
      <vt:lpstr>Configure Pre-Shared Keys</vt:lpstr>
      <vt:lpstr>Configure Pre-Shared Keys</vt:lpstr>
      <vt:lpstr>Configure ISAKMP Identity</vt:lpstr>
      <vt:lpstr>Verify IKE Configuration</vt:lpstr>
      <vt:lpstr>Task 3: Configure the Transform Sets</vt:lpstr>
      <vt:lpstr>IPsec Transforms Supported in IOS</vt:lpstr>
      <vt:lpstr>IPsec Policy Example</vt:lpstr>
      <vt:lpstr>Specific IPsec show Commands</vt:lpstr>
      <vt:lpstr>Configure Transform Sets</vt:lpstr>
      <vt:lpstr>Transform Set Negotiation</vt:lpstr>
      <vt:lpstr>Transform Set Negotiation</vt:lpstr>
      <vt:lpstr>Configure Security Association Lifetimes</vt:lpstr>
      <vt:lpstr>Task 4: Configure Crypto ACLs</vt:lpstr>
      <vt:lpstr>Configure Symmetrical Peer Crypto ACL</vt:lpstr>
      <vt:lpstr>Task 5: Apply the Crypto Map</vt:lpstr>
      <vt:lpstr>Configure IPsec Crypto Maps</vt:lpstr>
      <vt:lpstr>Configure IPsec Crypto Maps</vt:lpstr>
      <vt:lpstr>Configure IPsec Crypto Maps</vt:lpstr>
      <vt:lpstr>Example Crypto Map Commands</vt:lpstr>
      <vt:lpstr>Applying Crypto Maps to Interfaces</vt:lpstr>
      <vt:lpstr>IPsec Configuration Examples</vt:lpstr>
      <vt:lpstr>Verify IPsec</vt:lpstr>
      <vt:lpstr>clear commands</vt:lpstr>
      <vt:lpstr>View Policy</vt:lpstr>
      <vt:lpstr>View Defined Sets</vt:lpstr>
      <vt:lpstr>Display Phase 1 SA</vt:lpstr>
      <vt:lpstr>View Crypto IPsec SA</vt:lpstr>
      <vt:lpstr>View Configured Crypto Maps</vt:lpstr>
      <vt:lpstr>Crypto System Error Messages for ISAKMP</vt:lpstr>
      <vt:lpstr>Crypto System Error Messages for ISAKMP</vt:lpstr>
      <vt:lpstr>Crypto System Error Messages for ISAKMP</vt:lpstr>
      <vt:lpstr>VPN Lab</vt:lpstr>
      <vt:lpstr>VPN Lab Example</vt:lpstr>
      <vt:lpstr>ISP Router</vt:lpstr>
      <vt:lpstr>Lab Example</vt:lpstr>
      <vt:lpstr>Lab Example</vt:lpstr>
      <vt:lpstr>Verify the VPN Configuration</vt:lpstr>
      <vt:lpstr>Verify the VPN Configuration</vt:lpstr>
      <vt:lpstr>Verify the VPN Configuration</vt:lpstr>
      <vt:lpstr>Verify the VPN Configuration</vt:lpstr>
      <vt:lpstr>Configuring IPsec VPN using CCP </vt:lpstr>
      <vt:lpstr>CCP ‘Wizards’</vt:lpstr>
      <vt:lpstr>CCP ‘Wizards’</vt:lpstr>
      <vt:lpstr>VPN Configuration Page</vt:lpstr>
      <vt:lpstr>VPN Configuration Page</vt:lpstr>
      <vt:lpstr>Site-to-Site VPN Components</vt:lpstr>
      <vt:lpstr>VPN Configuration Page</vt:lpstr>
      <vt:lpstr>Quick Setup</vt:lpstr>
      <vt:lpstr>Quick Setup</vt:lpstr>
      <vt:lpstr>Quick Setup</vt:lpstr>
      <vt:lpstr>Step-by-Step Setup</vt:lpstr>
      <vt:lpstr>Configuring Connection Settings</vt:lpstr>
      <vt:lpstr>Configuring IKE Proposals</vt:lpstr>
      <vt:lpstr>Configuring the Transform Set</vt:lpstr>
      <vt:lpstr>Defining Source and Destination Subnet</vt:lpstr>
      <vt:lpstr>Defining Interesting Traffic</vt:lpstr>
      <vt:lpstr>Adding Rules to ACLs</vt:lpstr>
      <vt:lpstr>Configuring a New ACL Rule Entry</vt:lpstr>
      <vt:lpstr>Review the Generated Configuration</vt:lpstr>
      <vt:lpstr>Test Tunnel Configuration and Operation</vt:lpstr>
      <vt:lpstr>Test Tunnel Configuration and Operation</vt:lpstr>
      <vt:lpstr>Remote-Access  VPNs</vt:lpstr>
      <vt:lpstr>Teleworking Benefits</vt:lpstr>
      <vt:lpstr>Remote-Access Solutions</vt:lpstr>
      <vt:lpstr>Remote-Access Solutions</vt:lpstr>
      <vt:lpstr>SSL VPN</vt:lpstr>
      <vt:lpstr>Clientless, Thin Client, or Full Client</vt:lpstr>
      <vt:lpstr>Establishing SSL Session</vt:lpstr>
      <vt:lpstr>Cisco Easy VPN</vt:lpstr>
      <vt:lpstr>Cisco Easy VPN Components</vt:lpstr>
      <vt:lpstr>Cisco Easy VPN Exchange</vt:lpstr>
      <vt:lpstr>Configuring Easy VPN Server</vt:lpstr>
      <vt:lpstr>Configuring Easy VPN Server Physical Interface</vt:lpstr>
      <vt:lpstr>Configuring IKE Proposals</vt:lpstr>
      <vt:lpstr>Configuring Transform Set</vt:lpstr>
      <vt:lpstr>Configuring VPN Authentication Method List </vt:lpstr>
      <vt:lpstr>Configuring VPN Authentication Group Policy</vt:lpstr>
      <vt:lpstr>Configuration Summary</vt:lpstr>
      <vt:lpstr>Edit Easy VPN Server</vt:lpstr>
      <vt:lpstr>Easy VPN Server Test</vt:lpstr>
      <vt:lpstr>Connecting Using the Client</vt:lpstr>
      <vt:lpstr>PowerPoint Presentation</vt:lpstr>
    </vt:vector>
  </TitlesOfParts>
  <Manager>Ahmet Uludag</Manager>
  <Company>CLI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IPsec VPNs</dc:title>
  <dc:subject/>
  <dc:creator>Bob Vachon</dc:creator>
  <cp:keywords/>
  <dc:description/>
  <cp:lastModifiedBy>Sonya Coker</cp:lastModifiedBy>
  <cp:revision>477</cp:revision>
  <cp:lastPrinted>1999-01-27T00:54:54Z</cp:lastPrinted>
  <dcterms:created xsi:type="dcterms:W3CDTF">2006-10-23T15:07:30Z</dcterms:created>
  <dcterms:modified xsi:type="dcterms:W3CDTF">2012-02-28T15:57:32Z</dcterms:modified>
</cp:coreProperties>
</file>