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8" r:id="rId1"/>
    <p:sldMasterId id="2147483708" r:id="rId2"/>
  </p:sldMasterIdLst>
  <p:notesMasterIdLst>
    <p:notesMasterId r:id="rId162"/>
  </p:notesMasterIdLst>
  <p:handoutMasterIdLst>
    <p:handoutMasterId r:id="rId163"/>
  </p:handoutMasterIdLst>
  <p:sldIdLst>
    <p:sldId id="815" r:id="rId3"/>
    <p:sldId id="1429" r:id="rId4"/>
    <p:sldId id="1233" r:id="rId5"/>
    <p:sldId id="1234" r:id="rId6"/>
    <p:sldId id="1235" r:id="rId7"/>
    <p:sldId id="1236" r:id="rId8"/>
    <p:sldId id="1238" r:id="rId9"/>
    <p:sldId id="1232" r:id="rId10"/>
    <p:sldId id="1231" r:id="rId11"/>
    <p:sldId id="1268" r:id="rId12"/>
    <p:sldId id="1425" r:id="rId13"/>
    <p:sldId id="1269" r:id="rId14"/>
    <p:sldId id="1270" r:id="rId15"/>
    <p:sldId id="1427" r:id="rId16"/>
    <p:sldId id="1271" r:id="rId17"/>
    <p:sldId id="1273" r:id="rId18"/>
    <p:sldId id="1243" r:id="rId19"/>
    <p:sldId id="1242" r:id="rId20"/>
    <p:sldId id="1275" r:id="rId21"/>
    <p:sldId id="1274" r:id="rId22"/>
    <p:sldId id="1276" r:id="rId23"/>
    <p:sldId id="1253" r:id="rId24"/>
    <p:sldId id="1280" r:id="rId25"/>
    <p:sldId id="1277" r:id="rId26"/>
    <p:sldId id="1278" r:id="rId27"/>
    <p:sldId id="1279" r:id="rId28"/>
    <p:sldId id="1281" r:id="rId29"/>
    <p:sldId id="1286" r:id="rId30"/>
    <p:sldId id="1287" r:id="rId31"/>
    <p:sldId id="1288" r:id="rId32"/>
    <p:sldId id="1289" r:id="rId33"/>
    <p:sldId id="1291" r:id="rId34"/>
    <p:sldId id="1290" r:id="rId35"/>
    <p:sldId id="1298" r:id="rId36"/>
    <p:sldId id="1299" r:id="rId37"/>
    <p:sldId id="1292" r:id="rId38"/>
    <p:sldId id="1293" r:id="rId39"/>
    <p:sldId id="1297" r:id="rId40"/>
    <p:sldId id="1294" r:id="rId41"/>
    <p:sldId id="1296" r:id="rId42"/>
    <p:sldId id="1300" r:id="rId43"/>
    <p:sldId id="1306" r:id="rId44"/>
    <p:sldId id="1426" r:id="rId45"/>
    <p:sldId id="1307" r:id="rId46"/>
    <p:sldId id="1301" r:id="rId47"/>
    <p:sldId id="1309" r:id="rId48"/>
    <p:sldId id="1308" r:id="rId49"/>
    <p:sldId id="1311" r:id="rId50"/>
    <p:sldId id="1312" r:id="rId51"/>
    <p:sldId id="1313" r:id="rId52"/>
    <p:sldId id="1314" r:id="rId53"/>
    <p:sldId id="1315" r:id="rId54"/>
    <p:sldId id="1317" r:id="rId55"/>
    <p:sldId id="1318" r:id="rId56"/>
    <p:sldId id="1319" r:id="rId57"/>
    <p:sldId id="1320" r:id="rId58"/>
    <p:sldId id="1321" r:id="rId59"/>
    <p:sldId id="1322" r:id="rId60"/>
    <p:sldId id="1323" r:id="rId61"/>
    <p:sldId id="1324" r:id="rId62"/>
    <p:sldId id="1325" r:id="rId63"/>
    <p:sldId id="1326" r:id="rId64"/>
    <p:sldId id="1327" r:id="rId65"/>
    <p:sldId id="1328" r:id="rId66"/>
    <p:sldId id="1329" r:id="rId67"/>
    <p:sldId id="1330" r:id="rId68"/>
    <p:sldId id="1331" r:id="rId69"/>
    <p:sldId id="1332" r:id="rId70"/>
    <p:sldId id="1333" r:id="rId71"/>
    <p:sldId id="1334" r:id="rId72"/>
    <p:sldId id="1335" r:id="rId73"/>
    <p:sldId id="1336" r:id="rId74"/>
    <p:sldId id="1337" r:id="rId75"/>
    <p:sldId id="1338" r:id="rId76"/>
    <p:sldId id="1339" r:id="rId77"/>
    <p:sldId id="1340" r:id="rId78"/>
    <p:sldId id="1341" r:id="rId79"/>
    <p:sldId id="1342" r:id="rId80"/>
    <p:sldId id="1343" r:id="rId81"/>
    <p:sldId id="1344" r:id="rId82"/>
    <p:sldId id="1345" r:id="rId83"/>
    <p:sldId id="1346" r:id="rId84"/>
    <p:sldId id="1347" r:id="rId85"/>
    <p:sldId id="1348" r:id="rId86"/>
    <p:sldId id="1349" r:id="rId87"/>
    <p:sldId id="1350" r:id="rId88"/>
    <p:sldId id="1351" r:id="rId89"/>
    <p:sldId id="1352" r:id="rId90"/>
    <p:sldId id="1353" r:id="rId91"/>
    <p:sldId id="1354" r:id="rId92"/>
    <p:sldId id="1355" r:id="rId93"/>
    <p:sldId id="1356" r:id="rId94"/>
    <p:sldId id="1357" r:id="rId95"/>
    <p:sldId id="1358" r:id="rId96"/>
    <p:sldId id="1359" r:id="rId97"/>
    <p:sldId id="1360" r:id="rId98"/>
    <p:sldId id="1361" r:id="rId99"/>
    <p:sldId id="1362" r:id="rId100"/>
    <p:sldId id="1363" r:id="rId101"/>
    <p:sldId id="1364" r:id="rId102"/>
    <p:sldId id="1365" r:id="rId103"/>
    <p:sldId id="1366" r:id="rId104"/>
    <p:sldId id="1367" r:id="rId105"/>
    <p:sldId id="1368" r:id="rId106"/>
    <p:sldId id="1369" r:id="rId107"/>
    <p:sldId id="1370" r:id="rId108"/>
    <p:sldId id="1371" r:id="rId109"/>
    <p:sldId id="1372" r:id="rId110"/>
    <p:sldId id="1373" r:id="rId111"/>
    <p:sldId id="1374" r:id="rId112"/>
    <p:sldId id="1375" r:id="rId113"/>
    <p:sldId id="1376" r:id="rId114"/>
    <p:sldId id="1377" r:id="rId115"/>
    <p:sldId id="1378" r:id="rId116"/>
    <p:sldId id="1379" r:id="rId117"/>
    <p:sldId id="1380" r:id="rId118"/>
    <p:sldId id="1381" r:id="rId119"/>
    <p:sldId id="1382" r:id="rId120"/>
    <p:sldId id="1383" r:id="rId121"/>
    <p:sldId id="1384" r:id="rId122"/>
    <p:sldId id="1385" r:id="rId123"/>
    <p:sldId id="1386" r:id="rId124"/>
    <p:sldId id="1388" r:id="rId125"/>
    <p:sldId id="1389" r:id="rId126"/>
    <p:sldId id="1390" r:id="rId127"/>
    <p:sldId id="1391" r:id="rId128"/>
    <p:sldId id="1392" r:id="rId129"/>
    <p:sldId id="1393" r:id="rId130"/>
    <p:sldId id="1394" r:id="rId131"/>
    <p:sldId id="1395" r:id="rId132"/>
    <p:sldId id="1396" r:id="rId133"/>
    <p:sldId id="1397" r:id="rId134"/>
    <p:sldId id="1398" r:id="rId135"/>
    <p:sldId id="1399" r:id="rId136"/>
    <p:sldId id="1400" r:id="rId137"/>
    <p:sldId id="1401" r:id="rId138"/>
    <p:sldId id="1402" r:id="rId139"/>
    <p:sldId id="1403" r:id="rId140"/>
    <p:sldId id="1404" r:id="rId141"/>
    <p:sldId id="1405" r:id="rId142"/>
    <p:sldId id="1406" r:id="rId143"/>
    <p:sldId id="1407" r:id="rId144"/>
    <p:sldId id="1408" r:id="rId145"/>
    <p:sldId id="1409" r:id="rId146"/>
    <p:sldId id="1410" r:id="rId147"/>
    <p:sldId id="1411" r:id="rId148"/>
    <p:sldId id="1412" r:id="rId149"/>
    <p:sldId id="1413" r:id="rId150"/>
    <p:sldId id="1414" r:id="rId151"/>
    <p:sldId id="1415" r:id="rId152"/>
    <p:sldId id="1416" r:id="rId153"/>
    <p:sldId id="1417" r:id="rId154"/>
    <p:sldId id="1418" r:id="rId155"/>
    <p:sldId id="1419" r:id="rId156"/>
    <p:sldId id="1420" r:id="rId157"/>
    <p:sldId id="1421" r:id="rId158"/>
    <p:sldId id="1422" r:id="rId159"/>
    <p:sldId id="1423" r:id="rId160"/>
    <p:sldId id="1430" r:id="rId161"/>
  </p:sldIdLst>
  <p:sldSz cx="9144000" cy="6858000" type="screen4x3"/>
  <p:notesSz cx="7010400" cy="9296400"/>
  <p:defaultTextStyle>
    <a:defPPr>
      <a:defRPr lang="en-US"/>
    </a:defPPr>
    <a:lvl1pPr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1pPr>
    <a:lvl2pPr marL="4572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2pPr>
    <a:lvl3pPr marL="9144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3pPr>
    <a:lvl4pPr marL="13716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4pPr>
    <a:lvl5pPr marL="1828800" algn="l" rtl="0" eaLnBrk="0" fontAlgn="base" hangingPunct="0">
      <a:lnSpc>
        <a:spcPct val="90000"/>
      </a:lnSpc>
      <a:spcBef>
        <a:spcPct val="0"/>
      </a:spcBef>
      <a:spcAft>
        <a:spcPct val="0"/>
      </a:spcAft>
      <a:defRPr sz="2400" b="1" kern="1200">
        <a:solidFill>
          <a:schemeClr val="tx1"/>
        </a:solidFill>
        <a:latin typeface="Arial" charset="0"/>
        <a:ea typeface="ＭＳ Ｐゴシック" charset="0"/>
        <a:cs typeface="+mn-cs"/>
      </a:defRPr>
    </a:lvl5pPr>
    <a:lvl6pPr marL="2286000" algn="l" defTabSz="457200" rtl="0" eaLnBrk="1" latinLnBrk="0" hangingPunct="1">
      <a:defRPr sz="2400" b="1" kern="1200">
        <a:solidFill>
          <a:schemeClr val="tx1"/>
        </a:solidFill>
        <a:latin typeface="Arial" charset="0"/>
        <a:ea typeface="ＭＳ Ｐゴシック" charset="0"/>
        <a:cs typeface="+mn-cs"/>
      </a:defRPr>
    </a:lvl6pPr>
    <a:lvl7pPr marL="2743200" algn="l" defTabSz="457200" rtl="0" eaLnBrk="1" latinLnBrk="0" hangingPunct="1">
      <a:defRPr sz="2400" b="1" kern="1200">
        <a:solidFill>
          <a:schemeClr val="tx1"/>
        </a:solidFill>
        <a:latin typeface="Arial" charset="0"/>
        <a:ea typeface="ＭＳ Ｐゴシック" charset="0"/>
        <a:cs typeface="+mn-cs"/>
      </a:defRPr>
    </a:lvl7pPr>
    <a:lvl8pPr marL="3200400" algn="l" defTabSz="457200" rtl="0" eaLnBrk="1" latinLnBrk="0" hangingPunct="1">
      <a:defRPr sz="2400" b="1" kern="1200">
        <a:solidFill>
          <a:schemeClr val="tx1"/>
        </a:solidFill>
        <a:latin typeface="Arial" charset="0"/>
        <a:ea typeface="ＭＳ Ｐゴシック" charset="0"/>
        <a:cs typeface="+mn-cs"/>
      </a:defRPr>
    </a:lvl8pPr>
    <a:lvl9pPr marL="3657600" algn="l" defTabSz="457200" rtl="0" eaLnBrk="1" latinLnBrk="0" hangingPunct="1">
      <a:defRPr sz="2400" b="1"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C0C4"/>
    <a:srgbClr val="678DC5"/>
    <a:srgbClr val="3E67A4"/>
    <a:srgbClr val="3E8DC5"/>
    <a:srgbClr val="5F5F65"/>
    <a:srgbClr val="FFFF99"/>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80" autoAdjust="0"/>
    <p:restoredTop sz="79899" autoAdjust="0"/>
  </p:normalViewPr>
  <p:slideViewPr>
    <p:cSldViewPr snapToGrid="0" showGuides="1">
      <p:cViewPr varScale="1">
        <p:scale>
          <a:sx n="62" d="100"/>
          <a:sy n="62" d="100"/>
        </p:scale>
        <p:origin x="-990" y="-84"/>
      </p:cViewPr>
      <p:guideLst>
        <p:guide orient="horz" pos="192"/>
        <p:guide pos="356"/>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150" d="100"/>
          <a:sy n="150" d="100"/>
        </p:scale>
        <p:origin x="-72" y="39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a:latin typeface="Arial" pitchFamily="34" charset="0"/>
              <a:ea typeface="+mn-ea"/>
            </a:endParaRP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Arial" pitchFamily="34" charset="0"/>
              <a:ea typeface="+mn-ea"/>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pPr>
            <a:fld id="{9537CCFA-9D31-8B40-95AA-5CD1DD32D262}" type="slidenum">
              <a:rPr lang="en-US" sz="800" b="0"/>
              <a:pPr algn="r" defTabSz="903288">
                <a:lnSpc>
                  <a:spcPct val="100000"/>
                </a:lnSpc>
              </a:pPr>
              <a:t>‹#›</a:t>
            </a:fld>
            <a:endParaRPr lang="en-US" sz="800" b="0"/>
          </a:p>
        </p:txBody>
      </p:sp>
    </p:spTree>
    <p:extLst>
      <p:ext uri="{BB962C8B-B14F-4D97-AF65-F5344CB8AC3E}">
        <p14:creationId xmlns:p14="http://schemas.microsoft.com/office/powerpoint/2010/main" val="3994146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a:latin typeface="Arial" pitchFamily="34" charset="0"/>
              <a:ea typeface="+mn-ea"/>
            </a:endParaRPr>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a:lnSpc>
                <a:spcPct val="100000"/>
              </a:lnSpc>
              <a:tabLst>
                <a:tab pos="2387600" algn="l"/>
                <a:tab pos="4830763" algn="l"/>
              </a:tabLst>
            </a:pPr>
            <a:r>
              <a:rPr lang="en-US" sz="800" b="0"/>
              <a:t>© 2007, Cisco Systems, Inc. All rights reserved.</a:t>
            </a:r>
          </a:p>
          <a:p>
            <a:pPr defTabSz="611188">
              <a:lnSpc>
                <a:spcPct val="100000"/>
              </a:lnSpc>
              <a:tabLst>
                <a:tab pos="2387600" algn="l"/>
                <a:tab pos="4830763" algn="l"/>
              </a:tabLst>
            </a:pPr>
            <a:r>
              <a:rPr lang="en-US" sz="800" b="0"/>
              <a:t>CCNP2v5-Mod5-Lesson1</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Arial" pitchFamily="34" charset="0"/>
              <a:ea typeface="+mn-ea"/>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b="0"/>
            </a:lvl1pPr>
          </a:lstStyle>
          <a:p>
            <a:fld id="{CE8EBDC7-8AA5-134B-8147-567C0BABC601}" type="slidenum">
              <a:rPr lang="en-US"/>
              <a:pPr/>
              <a:t>‹#›</a:t>
            </a:fld>
            <a:endParaRPr lang="en-US"/>
          </a:p>
        </p:txBody>
      </p:sp>
      <p:sp>
        <p:nvSpPr>
          <p:cNvPr id="174086"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945545121"/>
      </p:ext>
    </p:extLst>
  </p:cSld>
  <p:clrMap bg1="lt1" tx1="dk1" bg2="lt2" tx2="dk2" accent1="accent1" accent2="accent2" accent3="accent3" accent4="accent4" accent5="accent5" accent6="accent6" hlink="hlink" folHlink="folHlink"/>
  <p:hf hdr="0" ftr="0" dt="0"/>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pitchFamily="34" charset="0"/>
        <a:ea typeface="ＭＳ Ｐゴシック" charset="0"/>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34"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34"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34"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ist.gov/aes"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csrc.nist.gov/groups/ST/hash/sha-3/index.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ea typeface="ＭＳ Ｐゴシック" charset="0"/>
              </a:defRPr>
            </a:lvl1pPr>
            <a:lvl2pPr marL="742950" indent="-285750" defTabSz="903288">
              <a:defRPr sz="2400" b="1">
                <a:solidFill>
                  <a:schemeClr val="tx1"/>
                </a:solidFill>
                <a:latin typeface="Arial" charset="0"/>
                <a:ea typeface="ＭＳ Ｐゴシック" charset="0"/>
              </a:defRPr>
            </a:lvl2pPr>
            <a:lvl3pPr marL="1143000" indent="-228600" defTabSz="903288">
              <a:defRPr sz="2400" b="1">
                <a:solidFill>
                  <a:schemeClr val="tx1"/>
                </a:solidFill>
                <a:latin typeface="Arial" charset="0"/>
                <a:ea typeface="ＭＳ Ｐゴシック" charset="0"/>
              </a:defRPr>
            </a:lvl3pPr>
            <a:lvl4pPr marL="1600200" indent="-228600" defTabSz="903288">
              <a:defRPr sz="2400" b="1">
                <a:solidFill>
                  <a:schemeClr val="tx1"/>
                </a:solidFill>
                <a:latin typeface="Arial" charset="0"/>
                <a:ea typeface="ＭＳ Ｐゴシック" charset="0"/>
              </a:defRPr>
            </a:lvl4pPr>
            <a:lvl5pPr marL="2057400" indent="-228600" defTabSz="903288">
              <a:defRPr sz="2400" b="1">
                <a:solidFill>
                  <a:schemeClr val="tx1"/>
                </a:solidFill>
                <a:latin typeface="Arial" charset="0"/>
                <a:ea typeface="ＭＳ Ｐゴシック" charset="0"/>
              </a:defRPr>
            </a:lvl5pPr>
            <a:lvl6pPr marL="25146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9032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70C2B029-A15B-8E4D-A9DD-A796EB3EA09B}" type="slidenum">
              <a:rPr lang="en-US" sz="800" b="0"/>
              <a:pPr/>
              <a:t>1</a:t>
            </a:fld>
            <a:endParaRPr lang="en-US" sz="800" b="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8EBDC7-8AA5-134B-8147-567C0BABC601}" type="slidenum">
              <a:rPr lang="en-US" smtClean="0"/>
              <a:pPr/>
              <a:t>51</a:t>
            </a:fld>
            <a:endParaRPr lang="en-US"/>
          </a:p>
        </p:txBody>
      </p:sp>
    </p:spTree>
    <p:extLst>
      <p:ext uri="{BB962C8B-B14F-4D97-AF65-F5344CB8AC3E}">
        <p14:creationId xmlns:p14="http://schemas.microsoft.com/office/powerpoint/2010/main" val="38388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1100" y="696913"/>
            <a:ext cx="4648200" cy="3486150"/>
          </a:xfrm>
          <a:ln/>
        </p:spPr>
      </p:sp>
      <p:sp>
        <p:nvSpPr>
          <p:cNvPr id="17613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latin typeface="Arial" charset="0"/>
              </a:rPr>
              <a:t>More Information: </a:t>
            </a:r>
            <a:r>
              <a:rPr lang="en-US" dirty="0">
                <a:latin typeface="Arial" charset="0"/>
              </a:rPr>
              <a:t>For more information on AES, go to </a:t>
            </a:r>
            <a:r>
              <a:rPr lang="en-US" dirty="0">
                <a:latin typeface="Arial" charset="0"/>
                <a:hlinkClick r:id="rId3"/>
              </a:rPr>
              <a:t>http://www.nist.gov/aes</a:t>
            </a:r>
            <a:r>
              <a:rPr lang="en-US" dirty="0">
                <a:latin typeface="Arial" charset="0"/>
              </a:rPr>
              <a:t>. Also, </a:t>
            </a:r>
            <a:r>
              <a:rPr lang="en-US" dirty="0" smtClean="0">
                <a:latin typeface="Arial" charset="0"/>
              </a:rPr>
              <a:t>in </a:t>
            </a:r>
            <a:r>
              <a:rPr lang="en-US" dirty="0">
                <a:latin typeface="Arial" charset="0"/>
              </a:rPr>
              <a:t>2008, the NIST held a similar competition to develop a new SHA version, SHA-3. For more information, refer to </a:t>
            </a:r>
            <a:r>
              <a:rPr lang="en-US" dirty="0">
                <a:latin typeface="Arial" charset="0"/>
                <a:hlinkClick r:id="rId4"/>
              </a:rPr>
              <a:t>http://csrc.nist.gov/groups/ST/hash/sha-3/index.html</a:t>
            </a:r>
            <a:r>
              <a:rPr lang="en-US" dirty="0">
                <a:latin typeface="Arial"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81100" y="696913"/>
            <a:ext cx="4648200" cy="3486150"/>
          </a:xfrm>
          <a:ln/>
        </p:spPr>
      </p:sp>
      <p:sp>
        <p:nvSpPr>
          <p:cNvPr id="17715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81100" y="696913"/>
            <a:ext cx="4648200" cy="3486150"/>
          </a:xfrm>
          <a:ln/>
        </p:spPr>
      </p:sp>
      <p:sp>
        <p:nvSpPr>
          <p:cNvPr id="178179"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rPr>
              <a:t>More Information: </a:t>
            </a:r>
            <a:r>
              <a:rPr lang="en-US">
                <a:latin typeface="Arial" charset="0"/>
              </a:rPr>
              <a:t>For a demonstration of the RSA algorithm refer to http://www.securecottage.com/demo/rsa2.html</a:t>
            </a:r>
          </a:p>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81100" y="696913"/>
            <a:ext cx="4648200" cy="3486150"/>
          </a:xfrm>
          <a:ln/>
        </p:spPr>
      </p:sp>
      <p:sp>
        <p:nvSpPr>
          <p:cNvPr id="179203"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81100" y="696913"/>
            <a:ext cx="4648200" cy="3486150"/>
          </a:xfrm>
          <a:ln/>
        </p:spPr>
      </p:sp>
      <p:sp>
        <p:nvSpPr>
          <p:cNvPr id="180227"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181100" y="696913"/>
            <a:ext cx="4648200" cy="3486150"/>
          </a:xfrm>
          <a:ln/>
        </p:spPr>
      </p:sp>
      <p:sp>
        <p:nvSpPr>
          <p:cNvPr id="181251"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81100" y="696913"/>
            <a:ext cx="4648200" cy="3486150"/>
          </a:xfrm>
          <a:ln/>
        </p:spPr>
      </p:sp>
      <p:sp>
        <p:nvSpPr>
          <p:cNvPr id="182275"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2043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5"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2012 Cisco and/or its affiliates. All rights reserved.</a:t>
            </a:r>
            <a:endParaRPr lang="en-US" sz="600" dirty="0">
              <a:solidFill>
                <a:srgbClr val="C0C0C0"/>
              </a:solidFill>
              <a:latin typeface="+mj-lt"/>
            </a:endParaRPr>
          </a:p>
        </p:txBody>
      </p:sp>
      <p:sp>
        <p:nvSpPr>
          <p:cNvPr id="6"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extLst>
      <p:ext uri="{BB962C8B-B14F-4D97-AF65-F5344CB8AC3E}">
        <p14:creationId xmlns:p14="http://schemas.microsoft.com/office/powerpoint/2010/main" val="220247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mj-lt"/>
              </a:rPr>
              <a:t>© 2012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2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230410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que">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0" name="Rounded Rectangle 39"/>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4350607" cy="5011711"/>
          </a:xfrm>
        </p:spPr>
        <p:txBody>
          <a:bodyPr anchor="ctr" anchorCtr="0"/>
          <a:lstStyle>
            <a:lvl1pPr>
              <a:lnSpc>
                <a:spcPct val="90000"/>
              </a:lnSpc>
              <a:defRPr sz="4800" b="0" spc="-200" baseline="0">
                <a:solidFill>
                  <a:schemeClr val="bg1"/>
                </a:solidFill>
                <a:latin typeface="+mj-lt"/>
              </a:defRPr>
            </a:lvl1pPr>
          </a:lstStyle>
          <a:p>
            <a:r>
              <a:rPr lang="en-US" dirty="0" err="1" smtClean="0"/>
              <a:t>SectionTitle</a:t>
            </a:r>
            <a:r>
              <a:rPr lang="en-US" dirty="0" smtClean="0"/>
              <a:t>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6"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FFFFFF"/>
                </a:solidFill>
                <a:latin typeface="+mj-lt"/>
              </a:rPr>
              <a:t>© 2012 </a:t>
            </a:r>
            <a:r>
              <a:rPr lang="en-US" sz="600" dirty="0" smtClean="0">
                <a:solidFill>
                  <a:srgbClr val="FFFFFF"/>
                </a:solidFill>
                <a:latin typeface="+mj-lt"/>
              </a:rPr>
              <a:t>Cisco and/or its affiliates. All rights reserved.</a:t>
            </a:r>
            <a:endParaRPr lang="en-US" sz="600" dirty="0">
              <a:solidFill>
                <a:srgbClr val="FFFFFF"/>
              </a:solidFill>
              <a:latin typeface="+mj-lt"/>
            </a:endParaRPr>
          </a:p>
        </p:txBody>
      </p:sp>
      <p:sp>
        <p:nvSpPr>
          <p:cNvPr id="2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3471227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914400"/>
            <a:ext cx="8578850" cy="539496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6173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noChangeAspect="1"/>
          </p:cNvSpPr>
          <p:nvPr>
            <p:ph type="body" sz="quarter" idx="10"/>
          </p:nvPr>
        </p:nvSpPr>
        <p:spPr>
          <a:xfrm>
            <a:off x="239713"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60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_Left">
    <p:spTree>
      <p:nvGrpSpPr>
        <p:cNvPr id="1" name=""/>
        <p:cNvGrpSpPr/>
        <p:nvPr/>
      </p:nvGrpSpPr>
      <p:grpSpPr>
        <a:xfrm>
          <a:off x="0" y="0"/>
          <a:ext cx="0" cy="0"/>
          <a:chOff x="0" y="0"/>
          <a:chExt cx="0" cy="0"/>
        </a:xfrm>
      </p:grpSpPr>
      <p:sp>
        <p:nvSpPr>
          <p:cNvPr id="4" name="Text Placeholder 3"/>
          <p:cNvSpPr>
            <a:spLocks noGrp="1" noChangeAspect="1"/>
          </p:cNvSpPr>
          <p:nvPr>
            <p:ph type="body" sz="quarter" idx="10"/>
          </p:nvPr>
        </p:nvSpPr>
        <p:spPr>
          <a:xfrm>
            <a:off x="239713"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7266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_Righ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4706781" y="914400"/>
            <a:ext cx="4122425" cy="5391045"/>
          </a:xfrm>
        </p:spPr>
        <p:txBody>
          <a:bodyPr>
            <a:normAutofit/>
          </a:bodyPr>
          <a:lstStyle>
            <a:lvl1pPr>
              <a:lnSpc>
                <a:spcPct val="95000"/>
              </a:lnSpc>
              <a:spcBef>
                <a:spcPts val="1480"/>
              </a:spcBef>
              <a:defRPr sz="1800">
                <a:solidFill>
                  <a:srgbClr val="000000"/>
                </a:solidFill>
                <a:latin typeface="+mj-lt"/>
              </a:defRPr>
            </a:lvl1pPr>
            <a:lvl2pPr>
              <a:lnSpc>
                <a:spcPct val="95000"/>
              </a:lnSpc>
              <a:spcBef>
                <a:spcPts val="600"/>
              </a:spcBef>
              <a:defRPr sz="1400">
                <a:solidFill>
                  <a:srgbClr val="000000"/>
                </a:solidFill>
                <a:latin typeface="+mj-lt"/>
              </a:defRPr>
            </a:lvl2pPr>
            <a:lvl3pPr>
              <a:defRPr sz="1200">
                <a:solidFill>
                  <a:srgbClr val="000000"/>
                </a:solidFill>
                <a:latin typeface="+mj-lt"/>
              </a:defRPr>
            </a:lvl3pPr>
            <a:lvl4pPr>
              <a:defRPr sz="1100">
                <a:solidFill>
                  <a:srgbClr val="000000"/>
                </a:solidFill>
                <a:latin typeface="+mj-lt"/>
              </a:defRPr>
            </a:lvl4pPr>
            <a:lvl5pPr>
              <a:defRPr sz="11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422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97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63908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6" r:id="rId1"/>
  </p:sldLayoutIdLst>
  <p:transition>
    <p:fade/>
  </p:transition>
  <p:timing>
    <p:tnLst>
      <p:par>
        <p:cTn id="1" dur="indefinite" restart="never" nodeType="tmRoot"/>
      </p:par>
    </p:tnLst>
  </p:timing>
  <p:hf sldNum="0" hdr="0" ftr="0" dt="0"/>
  <p:txStyles>
    <p:titleStyle>
      <a:lvl1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cs typeface="+mj-cs"/>
        </a:defRPr>
      </a:lvl1pPr>
      <a:lvl2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2pPr>
      <a:lvl3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3pPr>
      <a:lvl4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4pPr>
      <a:lvl5pPr algn="l" defTabSz="814388" rtl="0" eaLnBrk="0" fontAlgn="base" hangingPunct="0">
        <a:lnSpc>
          <a:spcPct val="90000"/>
        </a:lnSpc>
        <a:spcBef>
          <a:spcPct val="0"/>
        </a:spcBef>
        <a:spcAft>
          <a:spcPct val="0"/>
        </a:spcAft>
        <a:defRPr sz="3200" b="1">
          <a:solidFill>
            <a:schemeClr val="tx2"/>
          </a:solidFill>
          <a:latin typeface="Arial" pitchFamily="34" charset="0"/>
          <a:ea typeface="ＭＳ Ｐゴシック" charset="0"/>
        </a:defRPr>
      </a:lvl5pPr>
      <a:lvl6pPr marL="457200" algn="l" defTabSz="814388" rtl="0" fontAlgn="base">
        <a:lnSpc>
          <a:spcPct val="90000"/>
        </a:lnSpc>
        <a:spcBef>
          <a:spcPct val="0"/>
        </a:spcBef>
        <a:spcAft>
          <a:spcPct val="0"/>
        </a:spcAft>
        <a:defRPr sz="3200" b="1">
          <a:solidFill>
            <a:schemeClr val="tx2"/>
          </a:solidFill>
          <a:latin typeface="Arial" pitchFamily="34" charset="0"/>
        </a:defRPr>
      </a:lvl6pPr>
      <a:lvl7pPr marL="914400" algn="l" defTabSz="814388" rtl="0" fontAlgn="base">
        <a:lnSpc>
          <a:spcPct val="90000"/>
        </a:lnSpc>
        <a:spcBef>
          <a:spcPct val="0"/>
        </a:spcBef>
        <a:spcAft>
          <a:spcPct val="0"/>
        </a:spcAft>
        <a:defRPr sz="3200" b="1">
          <a:solidFill>
            <a:schemeClr val="tx2"/>
          </a:solidFill>
          <a:latin typeface="Arial" pitchFamily="34" charset="0"/>
        </a:defRPr>
      </a:lvl7pPr>
      <a:lvl8pPr marL="1371600" algn="l" defTabSz="814388" rtl="0" fontAlgn="base">
        <a:lnSpc>
          <a:spcPct val="90000"/>
        </a:lnSpc>
        <a:spcBef>
          <a:spcPct val="0"/>
        </a:spcBef>
        <a:spcAft>
          <a:spcPct val="0"/>
        </a:spcAft>
        <a:defRPr sz="3200" b="1">
          <a:solidFill>
            <a:schemeClr val="tx2"/>
          </a:solidFill>
          <a:latin typeface="Arial" pitchFamily="34" charset="0"/>
        </a:defRPr>
      </a:lvl8pPr>
      <a:lvl9pPr marL="1828800" algn="l" defTabSz="814388" rtl="0" fontAlgn="base">
        <a:lnSpc>
          <a:spcPct val="90000"/>
        </a:lnSpc>
        <a:spcBef>
          <a:spcPct val="0"/>
        </a:spcBef>
        <a:spcAft>
          <a:spcPct val="0"/>
        </a:spcAft>
        <a:defRPr sz="3200" b="1">
          <a:solidFill>
            <a:schemeClr val="tx2"/>
          </a:solidFill>
          <a:latin typeface="Arial" pitchFamily="34" charset="0"/>
        </a:defRPr>
      </a:lvl9pPr>
    </p:titleStyle>
    <p:bodyStyle>
      <a:lvl1pPr marL="236538" indent="-236538" algn="l" defTabSz="814388" rtl="0" eaLnBrk="0" fontAlgn="base" hangingPunct="0">
        <a:spcBef>
          <a:spcPts val="300"/>
        </a:spcBef>
        <a:spcAft>
          <a:spcPts val="300"/>
        </a:spcAft>
        <a:buClr>
          <a:schemeClr val="tx2"/>
        </a:buClr>
        <a:buSzPct val="100000"/>
        <a:buFont typeface="Wingdings" charset="0"/>
        <a:buChar char="§"/>
        <a:defRPr sz="2400">
          <a:solidFill>
            <a:schemeClr val="tx1"/>
          </a:solidFill>
          <a:latin typeface="Arial" pitchFamily="34" charset="0"/>
          <a:ea typeface="ＭＳ Ｐゴシック" charset="0"/>
          <a:cs typeface="+mn-cs"/>
        </a:defRPr>
      </a:lvl1pPr>
      <a:lvl2pPr marL="739775" indent="-282575" algn="l" defTabSz="814388" rtl="0" eaLnBrk="0" fontAlgn="base" hangingPunct="0">
        <a:spcBef>
          <a:spcPts val="300"/>
        </a:spcBef>
        <a:spcAft>
          <a:spcPts val="300"/>
        </a:spcAft>
        <a:buChar char="–"/>
        <a:defRPr sz="2000">
          <a:solidFill>
            <a:schemeClr val="tx1"/>
          </a:solidFill>
          <a:latin typeface="Arial" pitchFamily="34" charset="0"/>
          <a:ea typeface="ＭＳ Ｐゴシック" charset="0"/>
        </a:defRPr>
      </a:lvl2pPr>
      <a:lvl3pPr marL="1262063" indent="-173038" algn="l" defTabSz="814388" rtl="0" eaLnBrk="0" fontAlgn="base" hangingPunct="0">
        <a:spcBef>
          <a:spcPts val="300"/>
        </a:spcBef>
        <a:spcAft>
          <a:spcPts val="300"/>
        </a:spcAft>
        <a:buChar char="•"/>
        <a:defRPr>
          <a:solidFill>
            <a:schemeClr val="tx1"/>
          </a:solidFill>
          <a:latin typeface="Arial" pitchFamily="34" charset="0"/>
          <a:ea typeface="ＭＳ Ｐゴシック" charset="0"/>
        </a:defRPr>
      </a:lvl3pPr>
      <a:lvl4pPr marL="1544638" indent="117475" algn="l" defTabSz="814388" rtl="0" eaLnBrk="0" fontAlgn="base" hangingPunct="0">
        <a:spcBef>
          <a:spcPts val="300"/>
        </a:spcBef>
        <a:spcAft>
          <a:spcPts val="300"/>
        </a:spcAft>
        <a:defRPr>
          <a:solidFill>
            <a:schemeClr val="tx1"/>
          </a:solidFill>
          <a:latin typeface="Arial" pitchFamily="34" charset="0"/>
          <a:ea typeface="ＭＳ Ｐゴシック" charset="0"/>
        </a:defRPr>
      </a:lvl4pPr>
      <a:lvl5pPr marL="1776413" indent="223838" algn="l" defTabSz="814388" rtl="0" eaLnBrk="0" fontAlgn="base" hangingPunct="0">
        <a:spcBef>
          <a:spcPts val="300"/>
        </a:spcBef>
        <a:spcAft>
          <a:spcPts val="300"/>
        </a:spcAft>
        <a:defRPr>
          <a:solidFill>
            <a:schemeClr val="tx1"/>
          </a:solidFill>
          <a:latin typeface="Arial" pitchFamily="34" charset="0"/>
          <a:ea typeface="ＭＳ Ｐゴシック" charset="0"/>
        </a:defRPr>
      </a:lvl5pPr>
      <a:lvl6pPr marL="2062163" algn="l" defTabSz="814388" rtl="0" eaLnBrk="0" fontAlgn="base" hangingPunct="0">
        <a:lnSpc>
          <a:spcPct val="95000"/>
        </a:lnSpc>
        <a:spcBef>
          <a:spcPct val="35000"/>
        </a:spcBef>
        <a:spcAft>
          <a:spcPct val="0"/>
        </a:spcAft>
        <a:defRPr>
          <a:solidFill>
            <a:schemeClr val="tx1"/>
          </a:solidFill>
          <a:latin typeface="+mn-lt"/>
        </a:defRPr>
      </a:lvl6pPr>
      <a:lvl7pPr marL="2519363" algn="l" defTabSz="814388" rtl="0" eaLnBrk="0" fontAlgn="base" hangingPunct="0">
        <a:lnSpc>
          <a:spcPct val="95000"/>
        </a:lnSpc>
        <a:spcBef>
          <a:spcPct val="35000"/>
        </a:spcBef>
        <a:spcAft>
          <a:spcPct val="0"/>
        </a:spcAft>
        <a:defRPr>
          <a:solidFill>
            <a:schemeClr val="tx1"/>
          </a:solidFill>
          <a:latin typeface="+mn-lt"/>
        </a:defRPr>
      </a:lvl7pPr>
      <a:lvl8pPr marL="2976563" algn="l" defTabSz="814388" rtl="0" eaLnBrk="0" fontAlgn="base" hangingPunct="0">
        <a:lnSpc>
          <a:spcPct val="95000"/>
        </a:lnSpc>
        <a:spcBef>
          <a:spcPct val="35000"/>
        </a:spcBef>
        <a:spcAft>
          <a:spcPct val="0"/>
        </a:spcAft>
        <a:defRPr>
          <a:solidFill>
            <a:schemeClr val="tx1"/>
          </a:solidFill>
          <a:latin typeface="+mn-lt"/>
        </a:defRPr>
      </a:lvl8pPr>
      <a:lvl9pPr marL="3433763" algn="l" defTabSz="814388" rtl="0" eaLnBrk="0" fontAlgn="base" hangingPunct="0">
        <a:lnSpc>
          <a:spcPct val="95000"/>
        </a:lnSpc>
        <a:spcBef>
          <a:spcPct val="35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152400"/>
            <a:ext cx="8588861" cy="685800"/>
          </a:xfrm>
          <a:prstGeom prst="rect">
            <a:avLst/>
          </a:prstGeom>
        </p:spPr>
        <p:txBody>
          <a:bodyPr vert="horz" lIns="82296" tIns="45720" rIns="82296" bIns="45720" rtlCol="0" anchor="b" anchorCtr="0">
            <a:normAutofit/>
          </a:bodyPr>
          <a:lstStyle/>
          <a:p>
            <a:r>
              <a:rPr lang="en-US" dirty="0" smtClean="0"/>
              <a:t>Slide Title Goes Here</a:t>
            </a:r>
            <a:endParaRPr lang="en-US" dirty="0"/>
          </a:p>
        </p:txBody>
      </p:sp>
      <p:sp>
        <p:nvSpPr>
          <p:cNvPr id="3" name="Text Placeholder 2"/>
          <p:cNvSpPr>
            <a:spLocks noGrp="1"/>
          </p:cNvSpPr>
          <p:nvPr>
            <p:ph type="body" idx="1"/>
          </p:nvPr>
        </p:nvSpPr>
        <p:spPr>
          <a:xfrm>
            <a:off x="229701" y="914400"/>
            <a:ext cx="8551441" cy="5391045"/>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smtClean="0">
                <a:solidFill>
                  <a:srgbClr val="C0C0C0"/>
                </a:solidFill>
                <a:latin typeface="+mj-lt"/>
              </a:rPr>
              <a:t>© 2012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11" cstate="print"/>
          <a:stretch>
            <a:fillRect/>
          </a:stretch>
        </p:blipFill>
        <p:spPr>
          <a:xfrm>
            <a:off x="333375" y="6378339"/>
            <a:ext cx="8477250" cy="162912"/>
          </a:xfrm>
          <a:prstGeom prst="rect">
            <a:avLst/>
          </a:prstGeom>
        </p:spPr>
      </p:pic>
    </p:spTree>
    <p:extLst>
      <p:ext uri="{BB962C8B-B14F-4D97-AF65-F5344CB8AC3E}">
        <p14:creationId xmlns:p14="http://schemas.microsoft.com/office/powerpoint/2010/main" val="22136908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5" r:id="rId5"/>
    <p:sldLayoutId id="2147483716" r:id="rId6"/>
    <p:sldLayoutId id="2147483713" r:id="rId7"/>
    <p:sldLayoutId id="2147483714" r:id="rId8"/>
    <p:sldLayoutId id="2147483717"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000000"/>
          </a:solidFill>
          <a:latin typeface="+mj-lt"/>
          <a:ea typeface="+mn-ea"/>
          <a:cs typeface="+mn-cs"/>
        </a:defRPr>
      </a:lvl1pPr>
      <a:lvl2pPr marL="511175" indent="-285750" algn="l" defTabSz="914400" rtl="0" eaLnBrk="1" latinLnBrk="0" hangingPunct="1">
        <a:lnSpc>
          <a:spcPct val="95000"/>
        </a:lnSpc>
        <a:spcBef>
          <a:spcPts val="840"/>
        </a:spcBef>
        <a:buClr>
          <a:schemeClr val="tx2"/>
        </a:buClr>
        <a:buFont typeface="Arial" pitchFamily="34" charset="0"/>
        <a:buChar char="–"/>
        <a:defRPr lang="en-US" sz="1800" kern="1200" dirty="0" smtClean="0">
          <a:solidFill>
            <a:srgbClr val="000000"/>
          </a:solidFill>
          <a:latin typeface="+mj-lt"/>
          <a:ea typeface="+mn-ea"/>
          <a:cs typeface="+mn-cs"/>
        </a:defRPr>
      </a:lvl2pPr>
      <a:lvl3pPr marL="855662" indent="-285750" algn="l" defTabSz="914400" rtl="0" eaLnBrk="1" latinLnBrk="0" hangingPunct="1">
        <a:lnSpc>
          <a:spcPct val="95000"/>
        </a:lnSpc>
        <a:spcBef>
          <a:spcPts val="840"/>
        </a:spcBef>
        <a:buFont typeface="Arial" pitchFamily="34" charset="0"/>
        <a:buChar char="•"/>
        <a:defRPr lang="en-US" sz="1600" kern="1200" dirty="0" smtClean="0">
          <a:solidFill>
            <a:srgbClr val="000000"/>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000000"/>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00000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3.png"/><Relationship Id="rId4" Type="http://schemas.openxmlformats.org/officeDocument/2006/relationships/image" Target="../media/image72.png"/><Relationship Id="rId9" Type="http://schemas.openxmlformats.org/officeDocument/2006/relationships/image" Target="../media/image7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2.png"/><Relationship Id="rId7" Type="http://schemas.openxmlformats.org/officeDocument/2006/relationships/image" Target="../media/image78.png"/><Relationship Id="rId2"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63.png"/><Relationship Id="rId9" Type="http://schemas.openxmlformats.org/officeDocument/2006/relationships/image" Target="../media/image80.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8.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4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58.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8.xml"/><Relationship Id="rId6" Type="http://schemas.openxmlformats.org/officeDocument/2006/relationships/image" Target="../media/image100.png"/><Relationship Id="rId5" Type="http://schemas.openxmlformats.org/officeDocument/2006/relationships/image" Target="../media/image101.png"/><Relationship Id="rId4" Type="http://schemas.openxmlformats.org/officeDocument/2006/relationships/image" Target="../media/image99.png"/></Relationships>
</file>

<file path=ppt/slides/_rels/slide15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users.telenet.be/d.rijmenants/en/enigma.htm"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Cryptographic Systems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atin typeface="Arial" charset="0"/>
              </a:rPr>
              <a:t>Earliest cryptography method.</a:t>
            </a:r>
          </a:p>
          <a:p>
            <a:pPr lvl="1"/>
            <a:r>
              <a:rPr lang="en-US">
                <a:latin typeface="Arial" charset="0"/>
              </a:rPr>
              <a:t>Used by the Spartans in ancient Greece.</a:t>
            </a:r>
          </a:p>
        </p:txBody>
      </p:sp>
      <p:sp>
        <p:nvSpPr>
          <p:cNvPr id="14338" name="Rectangle 2"/>
          <p:cNvSpPr>
            <a:spLocks noGrp="1" noChangeArrowheads="1"/>
          </p:cNvSpPr>
          <p:nvPr>
            <p:ph type="title"/>
          </p:nvPr>
        </p:nvSpPr>
        <p:spPr/>
        <p:txBody>
          <a:bodyPr/>
          <a:lstStyle/>
          <a:p>
            <a:pPr eaLnBrk="1" hangingPunct="1"/>
            <a:r>
              <a:rPr lang="en-US">
                <a:latin typeface="Arial" charset="0"/>
              </a:rPr>
              <a:t>Scytale </a:t>
            </a:r>
          </a:p>
        </p:txBody>
      </p:sp>
      <p:pic>
        <p:nvPicPr>
          <p:cNvPr id="14341" name="Picture 10" descr="เก็บความลับให้เป็นความลับ พัฒนาการของการเข้ารหั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858000" cy="412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sz="quarter" idx="10"/>
          </p:nvPr>
        </p:nvSpPr>
        <p:spPr/>
        <p:txBody>
          <a:bodyPr/>
          <a:lstStyle/>
          <a:p>
            <a:r>
              <a:rPr lang="en-US" dirty="0">
                <a:latin typeface="Arial" charset="0"/>
              </a:rPr>
              <a:t>AES was chosen to replace DES for a number of reasons:</a:t>
            </a:r>
          </a:p>
          <a:p>
            <a:pPr lvl="1"/>
            <a:r>
              <a:rPr lang="en-US" dirty="0">
                <a:latin typeface="Arial" charset="0"/>
              </a:rPr>
              <a:t>The key length of AES makes the key much stronger than DES. </a:t>
            </a:r>
          </a:p>
          <a:p>
            <a:pPr lvl="1"/>
            <a:r>
              <a:rPr lang="en-US" dirty="0">
                <a:latin typeface="Arial" charset="0"/>
              </a:rPr>
              <a:t>AES runs faster than 3DES on comparable hardware. </a:t>
            </a:r>
          </a:p>
          <a:p>
            <a:pPr lvl="1"/>
            <a:r>
              <a:rPr lang="en-US" dirty="0">
                <a:latin typeface="Arial" charset="0"/>
              </a:rPr>
              <a:t>AES is more efficient than DES and 3DES on comparable hardware, usually by a factor of five when it is compared with DES. </a:t>
            </a:r>
          </a:p>
          <a:p>
            <a:pPr lvl="1"/>
            <a:r>
              <a:rPr lang="en-US" dirty="0">
                <a:latin typeface="Arial" charset="0"/>
              </a:rPr>
              <a:t>AES is more suitable for high-throughput, low-latency environments, especially if pure software encryption is used. </a:t>
            </a:r>
          </a:p>
          <a:p>
            <a:r>
              <a:rPr lang="en-US" dirty="0" smtClean="0">
                <a:latin typeface="Arial" charset="0"/>
              </a:rPr>
              <a:t>However</a:t>
            </a:r>
            <a:r>
              <a:rPr lang="en-US" dirty="0">
                <a:latin typeface="Arial" charset="0"/>
              </a:rPr>
              <a:t>, AES is a relatively young algorithm and the golden rule of cryptography states that a mature algorithm is always more trusted. </a:t>
            </a:r>
          </a:p>
          <a:p>
            <a:r>
              <a:rPr lang="en-US" dirty="0" smtClean="0">
                <a:latin typeface="Arial" charset="0"/>
              </a:rPr>
              <a:t>3DES </a:t>
            </a:r>
            <a:r>
              <a:rPr lang="en-US" dirty="0">
                <a:latin typeface="Arial" charset="0"/>
              </a:rPr>
              <a:t>is therefore a more trusted choice in terms of strength, because it has been tested and analyzed for 35 years.</a:t>
            </a:r>
          </a:p>
        </p:txBody>
      </p:sp>
      <p:sp>
        <p:nvSpPr>
          <p:cNvPr id="112642" name="Rectangle 2"/>
          <p:cNvSpPr>
            <a:spLocks noGrp="1" noChangeArrowheads="1"/>
          </p:cNvSpPr>
          <p:nvPr>
            <p:ph type="title"/>
          </p:nvPr>
        </p:nvSpPr>
        <p:spPr/>
        <p:txBody>
          <a:bodyPr/>
          <a:lstStyle/>
          <a:p>
            <a:r>
              <a:rPr lang="en-US">
                <a:latin typeface="Arial" charset="0"/>
              </a:rPr>
              <a:t>AES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sz="quarter" idx="10"/>
          </p:nvPr>
        </p:nvSpPr>
        <p:spPr/>
        <p:txBody>
          <a:bodyPr/>
          <a:lstStyle/>
          <a:p>
            <a:r>
              <a:rPr lang="en-US" dirty="0">
                <a:latin typeface="Arial" charset="0"/>
              </a:rPr>
              <a:t>The Software-optimized Encryption Algorithm (SEAL) is an alternative algorithm to software-based DES, 3DES, and AES. </a:t>
            </a:r>
          </a:p>
          <a:p>
            <a:pPr lvl="1"/>
            <a:r>
              <a:rPr lang="en-US" dirty="0">
                <a:latin typeface="Arial" charset="0"/>
              </a:rPr>
              <a:t>Designed in 1993, it is a stream cipher that uses a 160-bit encryption key. </a:t>
            </a:r>
          </a:p>
          <a:p>
            <a:pPr lvl="1"/>
            <a:r>
              <a:rPr lang="en-US" dirty="0">
                <a:latin typeface="Arial" charset="0"/>
              </a:rPr>
              <a:t>Because it is a stream cipher, data to be encrypted is continuously encrypted and, therefore, much faster than block ciphers. </a:t>
            </a:r>
          </a:p>
          <a:p>
            <a:pPr lvl="1"/>
            <a:r>
              <a:rPr lang="en-US" dirty="0">
                <a:latin typeface="Arial" charset="0"/>
              </a:rPr>
              <a:t>However, it has a longer initialization phase during which a large set of tables is created using SHA. </a:t>
            </a:r>
          </a:p>
          <a:p>
            <a:r>
              <a:rPr lang="en-US" dirty="0" smtClean="0">
                <a:latin typeface="Arial" charset="0"/>
              </a:rPr>
              <a:t>SEAL </a:t>
            </a:r>
            <a:r>
              <a:rPr lang="en-US" dirty="0">
                <a:latin typeface="Arial" charset="0"/>
              </a:rPr>
              <a:t>has a lower impact on the CPU compared to other software-based algorithms. </a:t>
            </a:r>
          </a:p>
          <a:p>
            <a:pPr lvl="1"/>
            <a:r>
              <a:rPr lang="en-US" dirty="0">
                <a:latin typeface="Arial" charset="0"/>
              </a:rPr>
              <a:t>SEAL support was added to Cisco IOS Software Release 12.3(7)T.</a:t>
            </a:r>
          </a:p>
        </p:txBody>
      </p:sp>
      <p:sp>
        <p:nvSpPr>
          <p:cNvPr id="113666" name="Rectangle 2"/>
          <p:cNvSpPr>
            <a:spLocks noGrp="1" noChangeArrowheads="1"/>
          </p:cNvSpPr>
          <p:nvPr>
            <p:ph type="title"/>
          </p:nvPr>
        </p:nvSpPr>
        <p:spPr/>
        <p:txBody>
          <a:bodyPr/>
          <a:lstStyle/>
          <a:p>
            <a:r>
              <a:rPr lang="en-US" sz="2800">
                <a:latin typeface="Arial" charset="0"/>
              </a:rPr>
              <a:t>Software-optimized Encryption Algorithm (SEAL)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atin typeface="Arial" charset="0"/>
              </a:rPr>
              <a:t>SEAL Scorecard</a:t>
            </a:r>
          </a:p>
        </p:txBody>
      </p:sp>
      <p:sp>
        <p:nvSpPr>
          <p:cNvPr id="609284" name="Rectangle 4"/>
          <p:cNvSpPr>
            <a:spLocks noChangeArrowheads="1"/>
          </p:cNvSpPr>
          <p:nvPr/>
        </p:nvSpPr>
        <p:spPr bwMode="auto">
          <a:xfrm>
            <a:off x="2971800" y="5199063"/>
            <a:ext cx="563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Low</a:t>
            </a:r>
          </a:p>
        </p:txBody>
      </p:sp>
      <p:sp>
        <p:nvSpPr>
          <p:cNvPr id="114692" name="Rectangle 5"/>
          <p:cNvSpPr>
            <a:spLocks noChangeArrowheads="1"/>
          </p:cNvSpPr>
          <p:nvPr/>
        </p:nvSpPr>
        <p:spPr bwMode="auto">
          <a:xfrm>
            <a:off x="381000" y="5199063"/>
            <a:ext cx="2590800"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Resource Consumption</a:t>
            </a:r>
          </a:p>
        </p:txBody>
      </p:sp>
      <p:sp>
        <p:nvSpPr>
          <p:cNvPr id="609286" name="Rectangle 6"/>
          <p:cNvSpPr>
            <a:spLocks noChangeArrowheads="1"/>
          </p:cNvSpPr>
          <p:nvPr/>
        </p:nvSpPr>
        <p:spPr bwMode="auto">
          <a:xfrm>
            <a:off x="2971800" y="4432300"/>
            <a:ext cx="56388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Unknown but considered very safe</a:t>
            </a:r>
          </a:p>
        </p:txBody>
      </p:sp>
      <p:sp>
        <p:nvSpPr>
          <p:cNvPr id="114694" name="Rectangle 7"/>
          <p:cNvSpPr>
            <a:spLocks noChangeArrowheads="1"/>
          </p:cNvSpPr>
          <p:nvPr/>
        </p:nvSpPr>
        <p:spPr bwMode="auto">
          <a:xfrm>
            <a:off x="381000" y="4432300"/>
            <a:ext cx="2590800" cy="7667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 to crack</a:t>
            </a:r>
          </a:p>
          <a:p>
            <a:pPr algn="ctr">
              <a:lnSpc>
                <a:spcPct val="100000"/>
              </a:lnSpc>
              <a:spcBef>
                <a:spcPts val="300"/>
              </a:spcBef>
              <a:spcAft>
                <a:spcPts val="300"/>
              </a:spcAft>
              <a:buClr>
                <a:schemeClr val="tx2"/>
              </a:buClr>
              <a:buSzPct val="100000"/>
              <a:buFont typeface="Wingdings" charset="0"/>
              <a:buNone/>
            </a:pPr>
            <a:r>
              <a:rPr lang="en-US" sz="900"/>
              <a:t>(Assuming a computer could try 255 keys per second)</a:t>
            </a:r>
          </a:p>
        </p:txBody>
      </p:sp>
      <p:sp>
        <p:nvSpPr>
          <p:cNvPr id="609288" name="Rectangle 8"/>
          <p:cNvSpPr>
            <a:spLocks noChangeArrowheads="1"/>
          </p:cNvSpPr>
          <p:nvPr/>
        </p:nvSpPr>
        <p:spPr bwMode="auto">
          <a:xfrm>
            <a:off x="2971800" y="3789363"/>
            <a:ext cx="56388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High</a:t>
            </a:r>
          </a:p>
        </p:txBody>
      </p:sp>
      <p:sp>
        <p:nvSpPr>
          <p:cNvPr id="114696" name="Rectangle 9"/>
          <p:cNvSpPr>
            <a:spLocks noChangeArrowheads="1"/>
          </p:cNvSpPr>
          <p:nvPr/>
        </p:nvSpPr>
        <p:spPr bwMode="auto">
          <a:xfrm>
            <a:off x="381000" y="3789363"/>
            <a:ext cx="2590800" cy="6429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Speed</a:t>
            </a:r>
          </a:p>
        </p:txBody>
      </p:sp>
      <p:sp>
        <p:nvSpPr>
          <p:cNvPr id="609290" name="Rectangle 10"/>
          <p:cNvSpPr>
            <a:spLocks noChangeArrowheads="1"/>
          </p:cNvSpPr>
          <p:nvPr/>
        </p:nvSpPr>
        <p:spPr bwMode="auto">
          <a:xfrm>
            <a:off x="2971800" y="3143250"/>
            <a:ext cx="563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160 </a:t>
            </a:r>
          </a:p>
        </p:txBody>
      </p:sp>
      <p:sp>
        <p:nvSpPr>
          <p:cNvPr id="114698" name="Rectangle 11"/>
          <p:cNvSpPr>
            <a:spLocks noChangeArrowheads="1"/>
          </p:cNvSpPr>
          <p:nvPr/>
        </p:nvSpPr>
        <p:spPr bwMode="auto">
          <a:xfrm>
            <a:off x="381000" y="3143250"/>
            <a:ext cx="2590800" cy="646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Key size (in bits)</a:t>
            </a:r>
          </a:p>
        </p:txBody>
      </p:sp>
      <p:sp>
        <p:nvSpPr>
          <p:cNvPr id="609292" name="Rectangle 12"/>
          <p:cNvSpPr>
            <a:spLocks noChangeArrowheads="1"/>
          </p:cNvSpPr>
          <p:nvPr/>
        </p:nvSpPr>
        <p:spPr bwMode="auto">
          <a:xfrm>
            <a:off x="2971800" y="2497138"/>
            <a:ext cx="563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Symmetric</a:t>
            </a:r>
          </a:p>
        </p:txBody>
      </p:sp>
      <p:sp>
        <p:nvSpPr>
          <p:cNvPr id="114700" name="Rectangle 13"/>
          <p:cNvSpPr>
            <a:spLocks noChangeArrowheads="1"/>
          </p:cNvSpPr>
          <p:nvPr/>
        </p:nvSpPr>
        <p:spPr bwMode="auto">
          <a:xfrm>
            <a:off x="381000" y="2497138"/>
            <a:ext cx="2590800"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Type of Algorithm</a:t>
            </a:r>
          </a:p>
        </p:txBody>
      </p:sp>
      <p:sp>
        <p:nvSpPr>
          <p:cNvPr id="609294" name="Rectangle 14"/>
          <p:cNvSpPr>
            <a:spLocks noChangeArrowheads="1"/>
          </p:cNvSpPr>
          <p:nvPr/>
        </p:nvSpPr>
        <p:spPr bwMode="auto">
          <a:xfrm>
            <a:off x="2971800" y="1852613"/>
            <a:ext cx="5638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First published in 1994. Current version is 3.0 (1997)</a:t>
            </a:r>
          </a:p>
        </p:txBody>
      </p:sp>
      <p:sp>
        <p:nvSpPr>
          <p:cNvPr id="114702" name="Rectangle 15"/>
          <p:cNvSpPr>
            <a:spLocks noChangeArrowheads="1"/>
          </p:cNvSpPr>
          <p:nvPr/>
        </p:nvSpPr>
        <p:spPr bwMode="auto">
          <a:xfrm>
            <a:off x="381000" y="1852613"/>
            <a:ext cx="2590800"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Timeline</a:t>
            </a:r>
          </a:p>
        </p:txBody>
      </p:sp>
      <p:sp>
        <p:nvSpPr>
          <p:cNvPr id="609296" name="Rectangle 16"/>
          <p:cNvSpPr>
            <a:spLocks noChangeArrowheads="1"/>
          </p:cNvSpPr>
          <p:nvPr/>
        </p:nvSpPr>
        <p:spPr bwMode="auto">
          <a:xfrm>
            <a:off x="2971800" y="1206500"/>
            <a:ext cx="5638800" cy="646113"/>
          </a:xfrm>
          <a:prstGeom prst="rect">
            <a:avLst/>
          </a:prstGeom>
          <a:solidFill>
            <a:srgbClr val="ABDFF0"/>
          </a:solidFill>
          <a:ln>
            <a:noFill/>
          </a:ln>
          <a:extLst/>
        </p:spPr>
        <p:txBody>
          <a:bodyPr anchor="ctr"/>
          <a:lstStyle/>
          <a:p>
            <a:pPr>
              <a:lnSpc>
                <a:spcPct val="100000"/>
              </a:lnSpc>
              <a:spcBef>
                <a:spcPts val="300"/>
              </a:spcBef>
              <a:spcAft>
                <a:spcPts val="300"/>
              </a:spcAft>
              <a:buClr>
                <a:schemeClr val="tx2"/>
              </a:buClr>
              <a:buSzPct val="100000"/>
              <a:buFont typeface="Wingdings" charset="0"/>
              <a:buNone/>
            </a:pPr>
            <a:r>
              <a:rPr lang="en-US" sz="1400"/>
              <a:t>Software-Optimized Encryption Algorithm</a:t>
            </a:r>
          </a:p>
        </p:txBody>
      </p:sp>
      <p:sp>
        <p:nvSpPr>
          <p:cNvPr id="114704" name="Rectangle 17"/>
          <p:cNvSpPr>
            <a:spLocks noChangeArrowheads="1"/>
          </p:cNvSpPr>
          <p:nvPr/>
        </p:nvSpPr>
        <p:spPr bwMode="auto">
          <a:xfrm>
            <a:off x="381000" y="1206500"/>
            <a:ext cx="2590800"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Description</a:t>
            </a:r>
          </a:p>
        </p:txBody>
      </p:sp>
      <p:sp>
        <p:nvSpPr>
          <p:cNvPr id="114705" name="Line 18"/>
          <p:cNvSpPr>
            <a:spLocks noChangeShapeType="1"/>
          </p:cNvSpPr>
          <p:nvPr/>
        </p:nvSpPr>
        <p:spPr bwMode="auto">
          <a:xfrm>
            <a:off x="381000" y="1206500"/>
            <a:ext cx="8229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6" name="Line 19"/>
          <p:cNvSpPr>
            <a:spLocks noChangeShapeType="1"/>
          </p:cNvSpPr>
          <p:nvPr/>
        </p:nvSpPr>
        <p:spPr bwMode="auto">
          <a:xfrm>
            <a:off x="381000" y="1852613"/>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7" name="Line 20"/>
          <p:cNvSpPr>
            <a:spLocks noChangeShapeType="1"/>
          </p:cNvSpPr>
          <p:nvPr/>
        </p:nvSpPr>
        <p:spPr bwMode="auto">
          <a:xfrm>
            <a:off x="381000" y="2497138"/>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8" name="Line 21"/>
          <p:cNvSpPr>
            <a:spLocks noChangeShapeType="1"/>
          </p:cNvSpPr>
          <p:nvPr/>
        </p:nvSpPr>
        <p:spPr bwMode="auto">
          <a:xfrm>
            <a:off x="381000" y="314325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9" name="Line 22"/>
          <p:cNvSpPr>
            <a:spLocks noChangeShapeType="1"/>
          </p:cNvSpPr>
          <p:nvPr/>
        </p:nvSpPr>
        <p:spPr bwMode="auto">
          <a:xfrm>
            <a:off x="381000" y="3789363"/>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10" name="Line 23"/>
          <p:cNvSpPr>
            <a:spLocks noChangeShapeType="1"/>
          </p:cNvSpPr>
          <p:nvPr/>
        </p:nvSpPr>
        <p:spPr bwMode="auto">
          <a:xfrm>
            <a:off x="381000" y="443230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11" name="Line 24"/>
          <p:cNvSpPr>
            <a:spLocks noChangeShapeType="1"/>
          </p:cNvSpPr>
          <p:nvPr/>
        </p:nvSpPr>
        <p:spPr bwMode="auto">
          <a:xfrm>
            <a:off x="381000" y="5845175"/>
            <a:ext cx="8229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12" name="Line 25"/>
          <p:cNvSpPr>
            <a:spLocks noChangeShapeType="1"/>
          </p:cNvSpPr>
          <p:nvPr/>
        </p:nvSpPr>
        <p:spPr bwMode="auto">
          <a:xfrm>
            <a:off x="381000"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13" name="Line 26"/>
          <p:cNvSpPr>
            <a:spLocks noChangeShapeType="1"/>
          </p:cNvSpPr>
          <p:nvPr/>
        </p:nvSpPr>
        <p:spPr bwMode="auto">
          <a:xfrm>
            <a:off x="2971800" y="1206500"/>
            <a:ext cx="0" cy="4638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14" name="Line 27"/>
          <p:cNvSpPr>
            <a:spLocks noChangeShapeType="1"/>
          </p:cNvSpPr>
          <p:nvPr/>
        </p:nvSpPr>
        <p:spPr bwMode="auto">
          <a:xfrm>
            <a:off x="8610600"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15" name="Line 28"/>
          <p:cNvSpPr>
            <a:spLocks noChangeShapeType="1"/>
          </p:cNvSpPr>
          <p:nvPr/>
        </p:nvSpPr>
        <p:spPr bwMode="auto">
          <a:xfrm>
            <a:off x="381000" y="5199063"/>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sz="quarter" idx="10"/>
          </p:nvPr>
        </p:nvSpPr>
        <p:spPr/>
        <p:txBody>
          <a:bodyPr/>
          <a:lstStyle/>
          <a:p>
            <a:pPr>
              <a:lnSpc>
                <a:spcPct val="90000"/>
              </a:lnSpc>
            </a:pPr>
            <a:r>
              <a:rPr lang="en-US" dirty="0">
                <a:latin typeface="Arial" charset="0"/>
              </a:rPr>
              <a:t>The RC algorithms were designed all or in part by Ronald </a:t>
            </a:r>
            <a:r>
              <a:rPr lang="en-US" dirty="0" err="1">
                <a:latin typeface="Arial" charset="0"/>
              </a:rPr>
              <a:t>Rivest</a:t>
            </a:r>
            <a:r>
              <a:rPr lang="en-US" dirty="0">
                <a:latin typeface="Arial" charset="0"/>
              </a:rPr>
              <a:t>, who also invented MD5. </a:t>
            </a:r>
          </a:p>
          <a:p>
            <a:pPr>
              <a:lnSpc>
                <a:spcPct val="90000"/>
              </a:lnSpc>
            </a:pPr>
            <a:r>
              <a:rPr lang="en-US" dirty="0" smtClean="0">
                <a:latin typeface="Arial" charset="0"/>
              </a:rPr>
              <a:t>The </a:t>
            </a:r>
            <a:r>
              <a:rPr lang="en-US" dirty="0">
                <a:latin typeface="Arial" charset="0"/>
              </a:rPr>
              <a:t>RC algorithms are widely deployed in many networking applications because of their favorable speed and variable key-length capabilities. </a:t>
            </a:r>
          </a:p>
          <a:p>
            <a:pPr>
              <a:lnSpc>
                <a:spcPct val="90000"/>
              </a:lnSpc>
            </a:pPr>
            <a:r>
              <a:rPr lang="en-US" dirty="0" smtClean="0">
                <a:latin typeface="Arial" charset="0"/>
              </a:rPr>
              <a:t>There </a:t>
            </a:r>
            <a:r>
              <a:rPr lang="en-US" dirty="0">
                <a:latin typeface="Arial" charset="0"/>
              </a:rPr>
              <a:t>are several variation of RC algorithms including:</a:t>
            </a:r>
          </a:p>
          <a:p>
            <a:pPr lvl="1">
              <a:lnSpc>
                <a:spcPct val="90000"/>
              </a:lnSpc>
            </a:pPr>
            <a:r>
              <a:rPr lang="en-US" dirty="0">
                <a:latin typeface="Arial" charset="0"/>
              </a:rPr>
              <a:t>RC2</a:t>
            </a:r>
          </a:p>
          <a:p>
            <a:pPr lvl="1">
              <a:lnSpc>
                <a:spcPct val="90000"/>
              </a:lnSpc>
            </a:pPr>
            <a:r>
              <a:rPr lang="en-US" dirty="0">
                <a:latin typeface="Arial" charset="0"/>
              </a:rPr>
              <a:t>RC4</a:t>
            </a:r>
          </a:p>
          <a:p>
            <a:pPr lvl="1">
              <a:lnSpc>
                <a:spcPct val="90000"/>
              </a:lnSpc>
            </a:pPr>
            <a:r>
              <a:rPr lang="en-US" dirty="0">
                <a:latin typeface="Arial" charset="0"/>
              </a:rPr>
              <a:t>RC5</a:t>
            </a:r>
          </a:p>
          <a:p>
            <a:pPr lvl="1">
              <a:lnSpc>
                <a:spcPct val="90000"/>
              </a:lnSpc>
            </a:pPr>
            <a:r>
              <a:rPr lang="en-US" dirty="0" smtClean="0">
                <a:latin typeface="Arial" charset="0"/>
              </a:rPr>
              <a:t>RC6</a:t>
            </a:r>
            <a:endParaRPr lang="en-US" dirty="0">
              <a:latin typeface="Arial" charset="0"/>
            </a:endParaRPr>
          </a:p>
        </p:txBody>
      </p:sp>
      <p:sp>
        <p:nvSpPr>
          <p:cNvPr id="115714" name="Rectangle 2"/>
          <p:cNvSpPr>
            <a:spLocks noGrp="1" noChangeArrowheads="1"/>
          </p:cNvSpPr>
          <p:nvPr>
            <p:ph type="title"/>
          </p:nvPr>
        </p:nvSpPr>
        <p:spPr/>
        <p:txBody>
          <a:bodyPr/>
          <a:lstStyle/>
          <a:p>
            <a:r>
              <a:rPr lang="en-US">
                <a:latin typeface="Arial" charset="0"/>
              </a:rPr>
              <a:t>RC Algorithms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6"/>
          <p:cNvSpPr>
            <a:spLocks noGrp="1" noChangeArrowheads="1"/>
          </p:cNvSpPr>
          <p:nvPr>
            <p:ph type="title"/>
          </p:nvPr>
        </p:nvSpPr>
        <p:spPr/>
        <p:txBody>
          <a:bodyPr/>
          <a:lstStyle/>
          <a:p>
            <a:r>
              <a:rPr lang="en-US">
                <a:latin typeface="Arial" charset="0"/>
              </a:rPr>
              <a:t>Ron</a:t>
            </a:r>
            <a:r>
              <a:rPr lang="ja-JP" altLang="en-US">
                <a:latin typeface="Arial" charset="0"/>
              </a:rPr>
              <a:t>’</a:t>
            </a:r>
            <a:r>
              <a:rPr lang="en-US">
                <a:latin typeface="Arial" charset="0"/>
              </a:rPr>
              <a:t>s Code or Rivest Codes Scorecard</a:t>
            </a:r>
          </a:p>
        </p:txBody>
      </p:sp>
      <p:sp>
        <p:nvSpPr>
          <p:cNvPr id="610349" name="Rectangle 45"/>
          <p:cNvSpPr>
            <a:spLocks noChangeArrowheads="1"/>
          </p:cNvSpPr>
          <p:nvPr/>
        </p:nvSpPr>
        <p:spPr bwMode="auto">
          <a:xfrm>
            <a:off x="7024900" y="3602277"/>
            <a:ext cx="17081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300"/>
              </a:spcBef>
              <a:spcAft>
                <a:spcPts val="300"/>
              </a:spcAft>
              <a:buClr>
                <a:schemeClr val="tx2"/>
              </a:buClr>
              <a:buSzPct val="100000"/>
              <a:buFont typeface="Wingdings" charset="0"/>
              <a:buNone/>
            </a:pPr>
            <a:endParaRPr lang="en-US" sz="1000"/>
          </a:p>
          <a:p>
            <a:pPr>
              <a:lnSpc>
                <a:spcPct val="100000"/>
              </a:lnSpc>
              <a:spcBef>
                <a:spcPts val="300"/>
              </a:spcBef>
              <a:spcAft>
                <a:spcPts val="300"/>
              </a:spcAft>
              <a:buClr>
                <a:schemeClr val="tx2"/>
              </a:buClr>
              <a:buSzPct val="100000"/>
              <a:buFont typeface="Wingdings" charset="0"/>
              <a:buNone/>
            </a:pPr>
            <a:r>
              <a:rPr lang="en-US" sz="1000"/>
              <a:t>An AES finalist (Rijndael won). </a:t>
            </a:r>
          </a:p>
          <a:p>
            <a:pPr>
              <a:lnSpc>
                <a:spcPct val="100000"/>
              </a:lnSpc>
              <a:spcBef>
                <a:spcPts val="300"/>
              </a:spcBef>
              <a:spcAft>
                <a:spcPts val="300"/>
              </a:spcAft>
              <a:buClr>
                <a:schemeClr val="tx2"/>
              </a:buClr>
              <a:buSzPct val="100000"/>
              <a:buFont typeface="Wingdings" charset="0"/>
              <a:buNone/>
            </a:pPr>
            <a:r>
              <a:rPr lang="en-US" sz="1000"/>
              <a:t>A 128-bit to 256- bit block cipher that was designed by Rivest, Sidney, and Yin and is based on RC5. </a:t>
            </a:r>
          </a:p>
          <a:p>
            <a:pPr>
              <a:lnSpc>
                <a:spcPct val="100000"/>
              </a:lnSpc>
              <a:spcBef>
                <a:spcPts val="300"/>
              </a:spcBef>
              <a:spcAft>
                <a:spcPts val="300"/>
              </a:spcAft>
              <a:buClr>
                <a:schemeClr val="tx2"/>
              </a:buClr>
              <a:buSzPct val="100000"/>
              <a:buFont typeface="Wingdings" charset="0"/>
              <a:buNone/>
            </a:pPr>
            <a:r>
              <a:rPr lang="en-US" sz="1000"/>
              <a:t>Its main design goal was to meet the requirement of AES.</a:t>
            </a:r>
          </a:p>
        </p:txBody>
      </p:sp>
      <p:sp>
        <p:nvSpPr>
          <p:cNvPr id="610347" name="Rectangle 43"/>
          <p:cNvSpPr>
            <a:spLocks noChangeArrowheads="1"/>
          </p:cNvSpPr>
          <p:nvPr/>
        </p:nvSpPr>
        <p:spPr bwMode="auto">
          <a:xfrm>
            <a:off x="5316750" y="3602277"/>
            <a:ext cx="17081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300"/>
              </a:spcBef>
              <a:spcAft>
                <a:spcPts val="300"/>
              </a:spcAft>
              <a:buClr>
                <a:schemeClr val="tx2"/>
              </a:buClr>
              <a:buSzPct val="100000"/>
              <a:buFont typeface="Wingdings" charset="0"/>
              <a:buNone/>
            </a:pPr>
            <a:endParaRPr lang="en-US" sz="1000"/>
          </a:p>
          <a:p>
            <a:pPr>
              <a:lnSpc>
                <a:spcPct val="100000"/>
              </a:lnSpc>
              <a:spcBef>
                <a:spcPts val="300"/>
              </a:spcBef>
              <a:spcAft>
                <a:spcPts val="300"/>
              </a:spcAft>
              <a:buClr>
                <a:schemeClr val="tx2"/>
              </a:buClr>
              <a:buSzPct val="100000"/>
              <a:buFont typeface="Wingdings" charset="0"/>
              <a:buNone/>
            </a:pPr>
            <a:r>
              <a:rPr lang="en-US" sz="1000"/>
              <a:t>A fast block cipher that has a variable block size and key size. </a:t>
            </a:r>
          </a:p>
          <a:p>
            <a:pPr>
              <a:lnSpc>
                <a:spcPct val="100000"/>
              </a:lnSpc>
              <a:spcBef>
                <a:spcPts val="300"/>
              </a:spcBef>
              <a:spcAft>
                <a:spcPts val="300"/>
              </a:spcAft>
              <a:buClr>
                <a:schemeClr val="tx2"/>
              </a:buClr>
              <a:buSzPct val="100000"/>
              <a:buFont typeface="Wingdings" charset="0"/>
              <a:buNone/>
            </a:pPr>
            <a:r>
              <a:rPr lang="en-US" sz="1000"/>
              <a:t>It can be used as a drop-in replacement for DES if the block size is set to 64-bit.</a:t>
            </a:r>
          </a:p>
        </p:txBody>
      </p:sp>
      <p:sp>
        <p:nvSpPr>
          <p:cNvPr id="610345" name="Rectangle 41"/>
          <p:cNvSpPr>
            <a:spLocks noChangeArrowheads="1"/>
          </p:cNvSpPr>
          <p:nvPr/>
        </p:nvSpPr>
        <p:spPr bwMode="auto">
          <a:xfrm>
            <a:off x="3608600" y="3602277"/>
            <a:ext cx="17081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300"/>
              </a:spcBef>
              <a:spcAft>
                <a:spcPts val="300"/>
              </a:spcAft>
              <a:buClr>
                <a:schemeClr val="tx2"/>
              </a:buClr>
              <a:buSzPct val="100000"/>
              <a:buFont typeface="Wingdings" charset="0"/>
              <a:buNone/>
            </a:pPr>
            <a:endParaRPr lang="en-US" sz="1000"/>
          </a:p>
          <a:p>
            <a:pPr>
              <a:lnSpc>
                <a:spcPct val="100000"/>
              </a:lnSpc>
              <a:spcBef>
                <a:spcPts val="300"/>
              </a:spcBef>
              <a:spcAft>
                <a:spcPts val="300"/>
              </a:spcAft>
              <a:buClr>
                <a:schemeClr val="tx2"/>
              </a:buClr>
              <a:buSzPct val="100000"/>
              <a:buFont typeface="Wingdings" charset="0"/>
              <a:buNone/>
            </a:pPr>
            <a:r>
              <a:rPr lang="en-US" sz="1000"/>
              <a:t>Most widely used stream cipher based on a variable key-size Vernam stream cipher.</a:t>
            </a:r>
          </a:p>
          <a:p>
            <a:pPr>
              <a:lnSpc>
                <a:spcPct val="100000"/>
              </a:lnSpc>
              <a:spcBef>
                <a:spcPts val="300"/>
              </a:spcBef>
              <a:spcAft>
                <a:spcPts val="300"/>
              </a:spcAft>
              <a:buClr>
                <a:schemeClr val="tx2"/>
              </a:buClr>
              <a:buSzPct val="100000"/>
              <a:buFont typeface="Wingdings" charset="0"/>
              <a:buNone/>
            </a:pPr>
            <a:r>
              <a:rPr lang="en-US" sz="1000"/>
              <a:t>It is often used in file encryption products and secure communications, such as within SSL. </a:t>
            </a:r>
          </a:p>
          <a:p>
            <a:pPr>
              <a:lnSpc>
                <a:spcPct val="100000"/>
              </a:lnSpc>
              <a:spcBef>
                <a:spcPts val="300"/>
              </a:spcBef>
              <a:spcAft>
                <a:spcPts val="300"/>
              </a:spcAft>
              <a:buClr>
                <a:schemeClr val="tx2"/>
              </a:buClr>
              <a:buSzPct val="100000"/>
              <a:buFont typeface="Wingdings" charset="0"/>
              <a:buNone/>
            </a:pPr>
            <a:r>
              <a:rPr lang="en-US" sz="1000"/>
              <a:t>The cipher can be expected to run very quickly in software and is considered secure.</a:t>
            </a:r>
          </a:p>
          <a:p>
            <a:pPr>
              <a:lnSpc>
                <a:spcPct val="100000"/>
              </a:lnSpc>
              <a:spcBef>
                <a:spcPts val="300"/>
              </a:spcBef>
              <a:spcAft>
                <a:spcPts val="300"/>
              </a:spcAft>
              <a:buClr>
                <a:schemeClr val="tx2"/>
              </a:buClr>
              <a:buSzPct val="100000"/>
              <a:buFont typeface="Wingdings" charset="0"/>
              <a:buNone/>
            </a:pPr>
            <a:endParaRPr lang="en-US" sz="1000"/>
          </a:p>
        </p:txBody>
      </p:sp>
      <p:sp>
        <p:nvSpPr>
          <p:cNvPr id="610343" name="Rectangle 39"/>
          <p:cNvSpPr>
            <a:spLocks noChangeArrowheads="1"/>
          </p:cNvSpPr>
          <p:nvPr/>
        </p:nvSpPr>
        <p:spPr bwMode="auto">
          <a:xfrm>
            <a:off x="1900450" y="3602277"/>
            <a:ext cx="17081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lstStyle/>
          <a:p>
            <a:pPr>
              <a:lnSpc>
                <a:spcPct val="100000"/>
              </a:lnSpc>
              <a:spcBef>
                <a:spcPts val="300"/>
              </a:spcBef>
              <a:spcAft>
                <a:spcPts val="300"/>
              </a:spcAft>
              <a:buClr>
                <a:schemeClr val="tx2"/>
              </a:buClr>
              <a:buSzPct val="100000"/>
              <a:buFont typeface="Wingdings" charset="0"/>
              <a:buNone/>
            </a:pPr>
            <a:endParaRPr lang="en-US" sz="1000"/>
          </a:p>
          <a:p>
            <a:pPr>
              <a:lnSpc>
                <a:spcPct val="100000"/>
              </a:lnSpc>
              <a:spcBef>
                <a:spcPts val="300"/>
              </a:spcBef>
              <a:spcAft>
                <a:spcPts val="300"/>
              </a:spcAft>
              <a:buClr>
                <a:schemeClr val="tx2"/>
              </a:buClr>
              <a:buSzPct val="100000"/>
              <a:buFont typeface="Wingdings" charset="0"/>
              <a:buNone/>
            </a:pPr>
            <a:r>
              <a:rPr lang="en-US" sz="1000"/>
              <a:t>Variable key-size block cipher that was designed as a "drop-in" replacement for DES.</a:t>
            </a:r>
          </a:p>
          <a:p>
            <a:pPr>
              <a:lnSpc>
                <a:spcPct val="100000"/>
              </a:lnSpc>
              <a:spcBef>
                <a:spcPts val="300"/>
              </a:spcBef>
              <a:spcAft>
                <a:spcPts val="300"/>
              </a:spcAft>
              <a:buClr>
                <a:schemeClr val="tx2"/>
              </a:buClr>
              <a:buSzPct val="100000"/>
              <a:buFont typeface="Wingdings" charset="0"/>
              <a:buNone/>
            </a:pPr>
            <a:endParaRPr lang="en-US" sz="1000"/>
          </a:p>
        </p:txBody>
      </p:sp>
      <p:sp>
        <p:nvSpPr>
          <p:cNvPr id="116743" name="Rectangle 37"/>
          <p:cNvSpPr>
            <a:spLocks noChangeArrowheads="1"/>
          </p:cNvSpPr>
          <p:nvPr/>
        </p:nvSpPr>
        <p:spPr bwMode="auto">
          <a:xfrm>
            <a:off x="503450" y="3602277"/>
            <a:ext cx="1397000" cy="25288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Use</a:t>
            </a:r>
          </a:p>
        </p:txBody>
      </p:sp>
      <p:sp>
        <p:nvSpPr>
          <p:cNvPr id="610308" name="Rectangle 4"/>
          <p:cNvSpPr>
            <a:spLocks noChangeArrowheads="1"/>
          </p:cNvSpPr>
          <p:nvPr/>
        </p:nvSpPr>
        <p:spPr bwMode="auto">
          <a:xfrm>
            <a:off x="7024900" y="2957752"/>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128, 192, or 256</a:t>
            </a:r>
          </a:p>
        </p:txBody>
      </p:sp>
      <p:sp>
        <p:nvSpPr>
          <p:cNvPr id="610309" name="Rectangle 5"/>
          <p:cNvSpPr>
            <a:spLocks noChangeArrowheads="1"/>
          </p:cNvSpPr>
          <p:nvPr/>
        </p:nvSpPr>
        <p:spPr bwMode="auto">
          <a:xfrm>
            <a:off x="7024900" y="2311640"/>
            <a:ext cx="170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Block cipher</a:t>
            </a:r>
          </a:p>
        </p:txBody>
      </p:sp>
      <p:sp>
        <p:nvSpPr>
          <p:cNvPr id="610310" name="Rectangle 6"/>
          <p:cNvSpPr>
            <a:spLocks noChangeArrowheads="1"/>
          </p:cNvSpPr>
          <p:nvPr/>
        </p:nvSpPr>
        <p:spPr bwMode="auto">
          <a:xfrm>
            <a:off x="7024900" y="1667115"/>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1998</a:t>
            </a:r>
          </a:p>
        </p:txBody>
      </p:sp>
      <p:sp>
        <p:nvSpPr>
          <p:cNvPr id="610311" name="Rectangle 7"/>
          <p:cNvSpPr>
            <a:spLocks noChangeArrowheads="1"/>
          </p:cNvSpPr>
          <p:nvPr/>
        </p:nvSpPr>
        <p:spPr bwMode="auto">
          <a:xfrm>
            <a:off x="7024900" y="1021002"/>
            <a:ext cx="1708150"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RC6</a:t>
            </a:r>
          </a:p>
        </p:txBody>
      </p:sp>
      <p:sp>
        <p:nvSpPr>
          <p:cNvPr id="610312" name="Rectangle 8"/>
          <p:cNvSpPr>
            <a:spLocks noChangeArrowheads="1"/>
          </p:cNvSpPr>
          <p:nvPr/>
        </p:nvSpPr>
        <p:spPr bwMode="auto">
          <a:xfrm>
            <a:off x="5316750" y="2957752"/>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0 to 2040 bits (128 suggested)</a:t>
            </a:r>
          </a:p>
        </p:txBody>
      </p:sp>
      <p:sp>
        <p:nvSpPr>
          <p:cNvPr id="610313" name="Rectangle 9"/>
          <p:cNvSpPr>
            <a:spLocks noChangeArrowheads="1"/>
          </p:cNvSpPr>
          <p:nvPr/>
        </p:nvSpPr>
        <p:spPr bwMode="auto">
          <a:xfrm>
            <a:off x="5316750" y="2311640"/>
            <a:ext cx="170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Block cipher</a:t>
            </a:r>
          </a:p>
        </p:txBody>
      </p:sp>
      <p:sp>
        <p:nvSpPr>
          <p:cNvPr id="610314" name="Rectangle 10"/>
          <p:cNvSpPr>
            <a:spLocks noChangeArrowheads="1"/>
          </p:cNvSpPr>
          <p:nvPr/>
        </p:nvSpPr>
        <p:spPr bwMode="auto">
          <a:xfrm>
            <a:off x="5316750" y="1667115"/>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1994</a:t>
            </a:r>
          </a:p>
        </p:txBody>
      </p:sp>
      <p:sp>
        <p:nvSpPr>
          <p:cNvPr id="610315" name="Rectangle 11"/>
          <p:cNvSpPr>
            <a:spLocks noChangeArrowheads="1"/>
          </p:cNvSpPr>
          <p:nvPr/>
        </p:nvSpPr>
        <p:spPr bwMode="auto">
          <a:xfrm>
            <a:off x="5316750" y="1021002"/>
            <a:ext cx="1708150"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RC5</a:t>
            </a:r>
          </a:p>
        </p:txBody>
      </p:sp>
      <p:sp>
        <p:nvSpPr>
          <p:cNvPr id="610316" name="Rectangle 12"/>
          <p:cNvSpPr>
            <a:spLocks noChangeArrowheads="1"/>
          </p:cNvSpPr>
          <p:nvPr/>
        </p:nvSpPr>
        <p:spPr bwMode="auto">
          <a:xfrm>
            <a:off x="3608600" y="2957752"/>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1 - 256</a:t>
            </a:r>
          </a:p>
        </p:txBody>
      </p:sp>
      <p:sp>
        <p:nvSpPr>
          <p:cNvPr id="610317" name="Rectangle 13"/>
          <p:cNvSpPr>
            <a:spLocks noChangeArrowheads="1"/>
          </p:cNvSpPr>
          <p:nvPr/>
        </p:nvSpPr>
        <p:spPr bwMode="auto">
          <a:xfrm>
            <a:off x="3608600" y="2311640"/>
            <a:ext cx="170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Stream cipher</a:t>
            </a:r>
          </a:p>
        </p:txBody>
      </p:sp>
      <p:sp>
        <p:nvSpPr>
          <p:cNvPr id="610318" name="Rectangle 14"/>
          <p:cNvSpPr>
            <a:spLocks noChangeArrowheads="1"/>
          </p:cNvSpPr>
          <p:nvPr/>
        </p:nvSpPr>
        <p:spPr bwMode="auto">
          <a:xfrm>
            <a:off x="3608600" y="1667115"/>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1987</a:t>
            </a:r>
          </a:p>
        </p:txBody>
      </p:sp>
      <p:sp>
        <p:nvSpPr>
          <p:cNvPr id="610319" name="Rectangle 15"/>
          <p:cNvSpPr>
            <a:spLocks noChangeArrowheads="1"/>
          </p:cNvSpPr>
          <p:nvPr/>
        </p:nvSpPr>
        <p:spPr bwMode="auto">
          <a:xfrm>
            <a:off x="3608600" y="1021002"/>
            <a:ext cx="1708150"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RC4</a:t>
            </a:r>
          </a:p>
        </p:txBody>
      </p:sp>
      <p:sp>
        <p:nvSpPr>
          <p:cNvPr id="610320" name="Rectangle 16"/>
          <p:cNvSpPr>
            <a:spLocks noChangeArrowheads="1"/>
          </p:cNvSpPr>
          <p:nvPr/>
        </p:nvSpPr>
        <p:spPr bwMode="auto">
          <a:xfrm>
            <a:off x="1900450" y="2957752"/>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lstStyle/>
          <a:p>
            <a:pPr algn="ctr">
              <a:lnSpc>
                <a:spcPct val="100000"/>
              </a:lnSpc>
              <a:spcBef>
                <a:spcPts val="300"/>
              </a:spcBef>
              <a:spcAft>
                <a:spcPts val="300"/>
              </a:spcAft>
              <a:buClr>
                <a:schemeClr val="tx2"/>
              </a:buClr>
              <a:buSzPct val="100000"/>
              <a:buFont typeface="Wingdings" charset="0"/>
              <a:buNone/>
            </a:pPr>
            <a:r>
              <a:rPr lang="en-US" sz="1000"/>
              <a:t>40 and 64</a:t>
            </a:r>
          </a:p>
        </p:txBody>
      </p:sp>
      <p:sp>
        <p:nvSpPr>
          <p:cNvPr id="116757" name="Rectangle 17"/>
          <p:cNvSpPr>
            <a:spLocks noChangeArrowheads="1"/>
          </p:cNvSpPr>
          <p:nvPr/>
        </p:nvSpPr>
        <p:spPr bwMode="auto">
          <a:xfrm>
            <a:off x="503450" y="2957752"/>
            <a:ext cx="1397000"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Key size (in bits)</a:t>
            </a:r>
          </a:p>
        </p:txBody>
      </p:sp>
      <p:sp>
        <p:nvSpPr>
          <p:cNvPr id="610322" name="Rectangle 18"/>
          <p:cNvSpPr>
            <a:spLocks noChangeArrowheads="1"/>
          </p:cNvSpPr>
          <p:nvPr/>
        </p:nvSpPr>
        <p:spPr bwMode="auto">
          <a:xfrm>
            <a:off x="1900450" y="2311640"/>
            <a:ext cx="170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lstStyle/>
          <a:p>
            <a:pPr algn="ctr">
              <a:lnSpc>
                <a:spcPct val="100000"/>
              </a:lnSpc>
              <a:spcBef>
                <a:spcPts val="300"/>
              </a:spcBef>
              <a:spcAft>
                <a:spcPts val="300"/>
              </a:spcAft>
              <a:buClr>
                <a:schemeClr val="tx2"/>
              </a:buClr>
              <a:buSzPct val="100000"/>
              <a:buFont typeface="Wingdings" charset="0"/>
              <a:buNone/>
            </a:pPr>
            <a:r>
              <a:rPr lang="en-US" sz="1000"/>
              <a:t>Block cipher</a:t>
            </a:r>
          </a:p>
        </p:txBody>
      </p:sp>
      <p:sp>
        <p:nvSpPr>
          <p:cNvPr id="116759" name="Rectangle 19"/>
          <p:cNvSpPr>
            <a:spLocks noChangeArrowheads="1"/>
          </p:cNvSpPr>
          <p:nvPr/>
        </p:nvSpPr>
        <p:spPr bwMode="auto">
          <a:xfrm>
            <a:off x="503450" y="2311640"/>
            <a:ext cx="1397000"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Type of Algorithm</a:t>
            </a:r>
          </a:p>
        </p:txBody>
      </p:sp>
      <p:sp>
        <p:nvSpPr>
          <p:cNvPr id="610324" name="Rectangle 20"/>
          <p:cNvSpPr>
            <a:spLocks noChangeArrowheads="1"/>
          </p:cNvSpPr>
          <p:nvPr/>
        </p:nvSpPr>
        <p:spPr bwMode="auto">
          <a:xfrm>
            <a:off x="1900450" y="1667115"/>
            <a:ext cx="17081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nchor="ctr"/>
          <a:lstStyle/>
          <a:p>
            <a:pPr algn="ctr">
              <a:lnSpc>
                <a:spcPct val="100000"/>
              </a:lnSpc>
              <a:spcBef>
                <a:spcPts val="300"/>
              </a:spcBef>
              <a:spcAft>
                <a:spcPts val="300"/>
              </a:spcAft>
              <a:buClr>
                <a:schemeClr val="tx2"/>
              </a:buClr>
              <a:buSzPct val="100000"/>
              <a:buFont typeface="Wingdings" charset="0"/>
              <a:buNone/>
            </a:pPr>
            <a:r>
              <a:rPr lang="en-US" sz="1000"/>
              <a:t>1987</a:t>
            </a:r>
          </a:p>
        </p:txBody>
      </p:sp>
      <p:sp>
        <p:nvSpPr>
          <p:cNvPr id="116761" name="Rectangle 21"/>
          <p:cNvSpPr>
            <a:spLocks noChangeArrowheads="1"/>
          </p:cNvSpPr>
          <p:nvPr/>
        </p:nvSpPr>
        <p:spPr bwMode="auto">
          <a:xfrm>
            <a:off x="503450" y="1667115"/>
            <a:ext cx="1397000"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Timeline</a:t>
            </a:r>
          </a:p>
        </p:txBody>
      </p:sp>
      <p:sp>
        <p:nvSpPr>
          <p:cNvPr id="610326" name="Rectangle 22"/>
          <p:cNvSpPr>
            <a:spLocks noChangeArrowheads="1"/>
          </p:cNvSpPr>
          <p:nvPr/>
        </p:nvSpPr>
        <p:spPr bwMode="auto">
          <a:xfrm>
            <a:off x="1900450" y="1021002"/>
            <a:ext cx="1708150" cy="646113"/>
          </a:xfrm>
          <a:prstGeom prst="rect">
            <a:avLst/>
          </a:prstGeom>
          <a:solidFill>
            <a:srgbClr val="ABDFF0"/>
          </a:solidFill>
          <a:ln>
            <a:noFill/>
          </a:ln>
          <a:extLst/>
        </p:spPr>
        <p:txBody>
          <a:bodyPr lIns="45720" tIns="0" rIns="45720" bIns="0" anchor="ctr"/>
          <a:lstStyle/>
          <a:p>
            <a:pPr algn="ctr">
              <a:lnSpc>
                <a:spcPct val="100000"/>
              </a:lnSpc>
              <a:spcBef>
                <a:spcPts val="300"/>
              </a:spcBef>
              <a:spcAft>
                <a:spcPts val="300"/>
              </a:spcAft>
              <a:buClr>
                <a:schemeClr val="tx2"/>
              </a:buClr>
              <a:buSzPct val="100000"/>
              <a:buFont typeface="Wingdings" charset="0"/>
              <a:buNone/>
            </a:pPr>
            <a:r>
              <a:rPr lang="en-US" sz="1000"/>
              <a:t>RC2</a:t>
            </a:r>
          </a:p>
        </p:txBody>
      </p:sp>
      <p:sp>
        <p:nvSpPr>
          <p:cNvPr id="116763" name="Rectangle 23"/>
          <p:cNvSpPr>
            <a:spLocks noChangeArrowheads="1"/>
          </p:cNvSpPr>
          <p:nvPr/>
        </p:nvSpPr>
        <p:spPr bwMode="auto">
          <a:xfrm>
            <a:off x="503450" y="1021002"/>
            <a:ext cx="1397000"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000"/>
              <a:t>Description</a:t>
            </a:r>
          </a:p>
        </p:txBody>
      </p:sp>
      <p:sp>
        <p:nvSpPr>
          <p:cNvPr id="116764" name="Line 24"/>
          <p:cNvSpPr>
            <a:spLocks noChangeShapeType="1"/>
          </p:cNvSpPr>
          <p:nvPr/>
        </p:nvSpPr>
        <p:spPr bwMode="auto">
          <a:xfrm>
            <a:off x="503450" y="1021002"/>
            <a:ext cx="8229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65" name="Line 25"/>
          <p:cNvSpPr>
            <a:spLocks noChangeShapeType="1"/>
          </p:cNvSpPr>
          <p:nvPr/>
        </p:nvSpPr>
        <p:spPr bwMode="auto">
          <a:xfrm>
            <a:off x="503450" y="1667115"/>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66" name="Line 26"/>
          <p:cNvSpPr>
            <a:spLocks noChangeShapeType="1"/>
          </p:cNvSpPr>
          <p:nvPr/>
        </p:nvSpPr>
        <p:spPr bwMode="auto">
          <a:xfrm>
            <a:off x="503450" y="2311640"/>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67" name="Line 27"/>
          <p:cNvSpPr>
            <a:spLocks noChangeShapeType="1"/>
          </p:cNvSpPr>
          <p:nvPr/>
        </p:nvSpPr>
        <p:spPr bwMode="auto">
          <a:xfrm>
            <a:off x="503450" y="2957752"/>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68" name="Line 28"/>
          <p:cNvSpPr>
            <a:spLocks noChangeShapeType="1"/>
          </p:cNvSpPr>
          <p:nvPr/>
        </p:nvSpPr>
        <p:spPr bwMode="auto">
          <a:xfrm>
            <a:off x="503450" y="6131165"/>
            <a:ext cx="8229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69" name="Line 29"/>
          <p:cNvSpPr>
            <a:spLocks noChangeShapeType="1"/>
          </p:cNvSpPr>
          <p:nvPr/>
        </p:nvSpPr>
        <p:spPr bwMode="auto">
          <a:xfrm>
            <a:off x="503450" y="1021002"/>
            <a:ext cx="0" cy="51101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70" name="Line 30"/>
          <p:cNvSpPr>
            <a:spLocks noChangeShapeType="1"/>
          </p:cNvSpPr>
          <p:nvPr/>
        </p:nvSpPr>
        <p:spPr bwMode="auto">
          <a:xfrm>
            <a:off x="1900450" y="1021002"/>
            <a:ext cx="0" cy="5110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71" name="Line 31"/>
          <p:cNvSpPr>
            <a:spLocks noChangeShapeType="1"/>
          </p:cNvSpPr>
          <p:nvPr/>
        </p:nvSpPr>
        <p:spPr bwMode="auto">
          <a:xfrm>
            <a:off x="8733050" y="1021002"/>
            <a:ext cx="0" cy="51101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72" name="Line 32"/>
          <p:cNvSpPr>
            <a:spLocks noChangeShapeType="1"/>
          </p:cNvSpPr>
          <p:nvPr/>
        </p:nvSpPr>
        <p:spPr bwMode="auto">
          <a:xfrm>
            <a:off x="3608600" y="1021002"/>
            <a:ext cx="0" cy="5110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73" name="Line 33"/>
          <p:cNvSpPr>
            <a:spLocks noChangeShapeType="1"/>
          </p:cNvSpPr>
          <p:nvPr/>
        </p:nvSpPr>
        <p:spPr bwMode="auto">
          <a:xfrm>
            <a:off x="5316750" y="1021002"/>
            <a:ext cx="0" cy="5110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74" name="Line 34"/>
          <p:cNvSpPr>
            <a:spLocks noChangeShapeType="1"/>
          </p:cNvSpPr>
          <p:nvPr/>
        </p:nvSpPr>
        <p:spPr bwMode="auto">
          <a:xfrm>
            <a:off x="7024900" y="1021002"/>
            <a:ext cx="0" cy="5110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00"/>
          </a:p>
        </p:txBody>
      </p:sp>
      <p:sp>
        <p:nvSpPr>
          <p:cNvPr id="116775" name="Line 38"/>
          <p:cNvSpPr>
            <a:spLocks noChangeShapeType="1"/>
          </p:cNvSpPr>
          <p:nvPr/>
        </p:nvSpPr>
        <p:spPr bwMode="auto">
          <a:xfrm>
            <a:off x="503450" y="3602277"/>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0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sz="quarter" idx="10"/>
          </p:nvPr>
        </p:nvSpPr>
        <p:spPr/>
        <p:txBody>
          <a:bodyPr/>
          <a:lstStyle/>
          <a:p>
            <a:r>
              <a:rPr lang="en-US" dirty="0">
                <a:latin typeface="Arial" charset="0"/>
              </a:rPr>
              <a:t>DH is an asymmetric cryptographic protocol that allows two parties that have no prior knowledge of each other to jointly establish a shared secret key over an insecure communications channel. </a:t>
            </a:r>
          </a:p>
          <a:p>
            <a:pPr lvl="1"/>
            <a:r>
              <a:rPr lang="en-US" dirty="0">
                <a:latin typeface="Arial" charset="0"/>
              </a:rPr>
              <a:t>This key can then be used to encrypt subsequent communications using a symmetric key cipher.</a:t>
            </a:r>
          </a:p>
          <a:p>
            <a:r>
              <a:rPr lang="en-US" dirty="0" smtClean="0">
                <a:latin typeface="Arial" charset="0"/>
              </a:rPr>
              <a:t>Published </a:t>
            </a:r>
            <a:r>
              <a:rPr lang="en-US" dirty="0">
                <a:latin typeface="Arial" charset="0"/>
              </a:rPr>
              <a:t>by Whitfield </a:t>
            </a:r>
            <a:r>
              <a:rPr lang="en-US" dirty="0" err="1">
                <a:latin typeface="Arial" charset="0"/>
              </a:rPr>
              <a:t>Diffie</a:t>
            </a:r>
            <a:r>
              <a:rPr lang="en-US" dirty="0">
                <a:latin typeface="Arial" charset="0"/>
              </a:rPr>
              <a:t> and Martin Hellman in 1976.</a:t>
            </a:r>
          </a:p>
        </p:txBody>
      </p:sp>
      <p:sp>
        <p:nvSpPr>
          <p:cNvPr id="117762" name="Rectangle 10"/>
          <p:cNvSpPr>
            <a:spLocks noGrp="1" noChangeArrowheads="1"/>
          </p:cNvSpPr>
          <p:nvPr>
            <p:ph type="title"/>
          </p:nvPr>
        </p:nvSpPr>
        <p:spPr/>
        <p:txBody>
          <a:bodyPr/>
          <a:lstStyle/>
          <a:p>
            <a:r>
              <a:rPr lang="en-US">
                <a:latin typeface="Arial" charset="0"/>
              </a:rPr>
              <a:t>Diffie-Hellman (DH)</a:t>
            </a:r>
          </a:p>
        </p:txBody>
      </p:sp>
      <p:pic>
        <p:nvPicPr>
          <p:cNvPr id="667653"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0" y="3356619"/>
            <a:ext cx="210026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7655"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356619"/>
            <a:ext cx="20208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76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613" y="3356619"/>
            <a:ext cx="2185987"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sz="quarter" idx="10"/>
          </p:nvPr>
        </p:nvSpPr>
        <p:spPr/>
        <p:txBody>
          <a:bodyPr/>
          <a:lstStyle/>
          <a:p>
            <a:r>
              <a:rPr lang="en-US" dirty="0">
                <a:latin typeface="Arial" charset="0"/>
              </a:rPr>
              <a:t>DH is commonly used when data is exchanged using an </a:t>
            </a:r>
            <a:r>
              <a:rPr lang="en-US" dirty="0" err="1">
                <a:latin typeface="Arial" charset="0"/>
              </a:rPr>
              <a:t>IPsec</a:t>
            </a:r>
            <a:r>
              <a:rPr lang="en-US" dirty="0">
                <a:latin typeface="Arial" charset="0"/>
              </a:rPr>
              <a:t> VPN, data is encrypted on the Internet using either SSL or TLS, or when SSH data is exchanged. </a:t>
            </a:r>
          </a:p>
          <a:p>
            <a:r>
              <a:rPr lang="en-US" dirty="0" smtClean="0">
                <a:latin typeface="Arial" charset="0"/>
              </a:rPr>
              <a:t>It </a:t>
            </a:r>
            <a:r>
              <a:rPr lang="en-US" dirty="0">
                <a:latin typeface="Arial" charset="0"/>
              </a:rPr>
              <a:t>is not an encryption mechanism and is not typically used to encrypt data because it is extremely slow for any sort of bulk encryption.</a:t>
            </a:r>
          </a:p>
          <a:p>
            <a:r>
              <a:rPr lang="en-US" dirty="0" smtClean="0">
                <a:latin typeface="Arial" charset="0"/>
              </a:rPr>
              <a:t>This </a:t>
            </a:r>
            <a:r>
              <a:rPr lang="en-US" dirty="0">
                <a:latin typeface="Arial" charset="0"/>
              </a:rPr>
              <a:t>is why it is common to encrypt the bulk of the traffic using a symmetric algorithm and use the DH algorithm to create keys that will be used by the encryption algorithm. </a:t>
            </a:r>
          </a:p>
        </p:txBody>
      </p:sp>
      <p:sp>
        <p:nvSpPr>
          <p:cNvPr id="118786" name="Rectangle 2"/>
          <p:cNvSpPr>
            <a:spLocks noGrp="1" noChangeArrowheads="1"/>
          </p:cNvSpPr>
          <p:nvPr>
            <p:ph type="title"/>
          </p:nvPr>
        </p:nvSpPr>
        <p:spPr/>
        <p:txBody>
          <a:bodyPr/>
          <a:lstStyle/>
          <a:p>
            <a:r>
              <a:rPr lang="en-US">
                <a:latin typeface="Arial" charset="0"/>
              </a:rPr>
              <a:t>DH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atin typeface="Arial" charset="0"/>
              </a:rPr>
              <a:t>DH Scorecard</a:t>
            </a:r>
          </a:p>
        </p:txBody>
      </p:sp>
      <p:sp>
        <p:nvSpPr>
          <p:cNvPr id="611332" name="Rectangle 4"/>
          <p:cNvSpPr>
            <a:spLocks noChangeArrowheads="1"/>
          </p:cNvSpPr>
          <p:nvPr/>
        </p:nvSpPr>
        <p:spPr bwMode="auto">
          <a:xfrm>
            <a:off x="3008313" y="5211763"/>
            <a:ext cx="528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Medium</a:t>
            </a:r>
          </a:p>
        </p:txBody>
      </p:sp>
      <p:sp>
        <p:nvSpPr>
          <p:cNvPr id="119812" name="Rectangle 5"/>
          <p:cNvSpPr>
            <a:spLocks noChangeArrowheads="1"/>
          </p:cNvSpPr>
          <p:nvPr/>
        </p:nvSpPr>
        <p:spPr bwMode="auto">
          <a:xfrm>
            <a:off x="825500" y="5211763"/>
            <a:ext cx="2182813"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Resource Consumption</a:t>
            </a:r>
          </a:p>
        </p:txBody>
      </p:sp>
      <p:sp>
        <p:nvSpPr>
          <p:cNvPr id="611334" name="Rectangle 6"/>
          <p:cNvSpPr>
            <a:spLocks noChangeArrowheads="1"/>
          </p:cNvSpPr>
          <p:nvPr/>
        </p:nvSpPr>
        <p:spPr bwMode="auto">
          <a:xfrm>
            <a:off x="3008313" y="4445000"/>
            <a:ext cx="52847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Unknown but considered very safe</a:t>
            </a:r>
          </a:p>
        </p:txBody>
      </p:sp>
      <p:sp>
        <p:nvSpPr>
          <p:cNvPr id="119814" name="Rectangle 7"/>
          <p:cNvSpPr>
            <a:spLocks noChangeArrowheads="1"/>
          </p:cNvSpPr>
          <p:nvPr/>
        </p:nvSpPr>
        <p:spPr bwMode="auto">
          <a:xfrm>
            <a:off x="825500" y="4445000"/>
            <a:ext cx="2182813" cy="7667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 to crack</a:t>
            </a:r>
          </a:p>
          <a:p>
            <a:pPr algn="ctr">
              <a:lnSpc>
                <a:spcPct val="100000"/>
              </a:lnSpc>
              <a:spcBef>
                <a:spcPts val="300"/>
              </a:spcBef>
              <a:spcAft>
                <a:spcPts val="300"/>
              </a:spcAft>
              <a:buClr>
                <a:schemeClr val="tx2"/>
              </a:buClr>
              <a:buSzPct val="100000"/>
              <a:buFont typeface="Wingdings" charset="0"/>
              <a:buNone/>
            </a:pPr>
            <a:r>
              <a:rPr lang="en-US" sz="900"/>
              <a:t>(Assuming a computer could try 255 keys per second)</a:t>
            </a:r>
          </a:p>
        </p:txBody>
      </p:sp>
      <p:sp>
        <p:nvSpPr>
          <p:cNvPr id="611336" name="Rectangle 8"/>
          <p:cNvSpPr>
            <a:spLocks noChangeArrowheads="1"/>
          </p:cNvSpPr>
          <p:nvPr/>
        </p:nvSpPr>
        <p:spPr bwMode="auto">
          <a:xfrm>
            <a:off x="3008313" y="3802063"/>
            <a:ext cx="52847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Slow</a:t>
            </a:r>
          </a:p>
        </p:txBody>
      </p:sp>
      <p:sp>
        <p:nvSpPr>
          <p:cNvPr id="119816" name="Rectangle 9"/>
          <p:cNvSpPr>
            <a:spLocks noChangeArrowheads="1"/>
          </p:cNvSpPr>
          <p:nvPr/>
        </p:nvSpPr>
        <p:spPr bwMode="auto">
          <a:xfrm>
            <a:off x="825500" y="3802063"/>
            <a:ext cx="2182813" cy="6429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Speed</a:t>
            </a:r>
          </a:p>
        </p:txBody>
      </p:sp>
      <p:sp>
        <p:nvSpPr>
          <p:cNvPr id="611338" name="Rectangle 10"/>
          <p:cNvSpPr>
            <a:spLocks noChangeArrowheads="1"/>
          </p:cNvSpPr>
          <p:nvPr/>
        </p:nvSpPr>
        <p:spPr bwMode="auto">
          <a:xfrm>
            <a:off x="3008313" y="3155950"/>
            <a:ext cx="5284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512, 1024, 2048 </a:t>
            </a:r>
          </a:p>
        </p:txBody>
      </p:sp>
      <p:sp>
        <p:nvSpPr>
          <p:cNvPr id="119818" name="Rectangle 11"/>
          <p:cNvSpPr>
            <a:spLocks noChangeArrowheads="1"/>
          </p:cNvSpPr>
          <p:nvPr/>
        </p:nvSpPr>
        <p:spPr bwMode="auto">
          <a:xfrm>
            <a:off x="825500" y="3155950"/>
            <a:ext cx="2182813" cy="646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Key size (in bits)</a:t>
            </a:r>
          </a:p>
        </p:txBody>
      </p:sp>
      <p:sp>
        <p:nvSpPr>
          <p:cNvPr id="611340" name="Rectangle 12"/>
          <p:cNvSpPr>
            <a:spLocks noChangeArrowheads="1"/>
          </p:cNvSpPr>
          <p:nvPr/>
        </p:nvSpPr>
        <p:spPr bwMode="auto">
          <a:xfrm>
            <a:off x="3008313" y="2509838"/>
            <a:ext cx="528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Asymmetric</a:t>
            </a:r>
          </a:p>
        </p:txBody>
      </p:sp>
      <p:sp>
        <p:nvSpPr>
          <p:cNvPr id="119820" name="Rectangle 13"/>
          <p:cNvSpPr>
            <a:spLocks noChangeArrowheads="1"/>
          </p:cNvSpPr>
          <p:nvPr/>
        </p:nvSpPr>
        <p:spPr bwMode="auto">
          <a:xfrm>
            <a:off x="825500" y="2509838"/>
            <a:ext cx="2182813"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Type of Algorithm</a:t>
            </a:r>
          </a:p>
        </p:txBody>
      </p:sp>
      <p:sp>
        <p:nvSpPr>
          <p:cNvPr id="611342" name="Rectangle 14"/>
          <p:cNvSpPr>
            <a:spLocks noChangeArrowheads="1"/>
          </p:cNvSpPr>
          <p:nvPr/>
        </p:nvSpPr>
        <p:spPr bwMode="auto">
          <a:xfrm>
            <a:off x="3008313" y="1865313"/>
            <a:ext cx="52847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1976</a:t>
            </a:r>
          </a:p>
        </p:txBody>
      </p:sp>
      <p:sp>
        <p:nvSpPr>
          <p:cNvPr id="119822" name="Rectangle 15"/>
          <p:cNvSpPr>
            <a:spLocks noChangeArrowheads="1"/>
          </p:cNvSpPr>
          <p:nvPr/>
        </p:nvSpPr>
        <p:spPr bwMode="auto">
          <a:xfrm>
            <a:off x="825500" y="1865313"/>
            <a:ext cx="2182813"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Timeline</a:t>
            </a:r>
          </a:p>
        </p:txBody>
      </p:sp>
      <p:sp>
        <p:nvSpPr>
          <p:cNvPr id="611344" name="Rectangle 16"/>
          <p:cNvSpPr>
            <a:spLocks noChangeArrowheads="1"/>
          </p:cNvSpPr>
          <p:nvPr/>
        </p:nvSpPr>
        <p:spPr bwMode="auto">
          <a:xfrm>
            <a:off x="3008313" y="1219200"/>
            <a:ext cx="5284787" cy="646113"/>
          </a:xfrm>
          <a:prstGeom prst="rect">
            <a:avLst/>
          </a:prstGeom>
          <a:solidFill>
            <a:srgbClr val="ABDFF0"/>
          </a:solidFill>
          <a:ln>
            <a:noFill/>
          </a:ln>
          <a:extLst/>
        </p:spPr>
        <p:txBody>
          <a:bodyPr anchor="ctr"/>
          <a:lstStyle/>
          <a:p>
            <a:pPr>
              <a:lnSpc>
                <a:spcPct val="100000"/>
              </a:lnSpc>
              <a:spcBef>
                <a:spcPts val="300"/>
              </a:spcBef>
              <a:spcAft>
                <a:spcPts val="300"/>
              </a:spcAft>
              <a:buClr>
                <a:schemeClr val="tx2"/>
              </a:buClr>
              <a:buSzPct val="100000"/>
              <a:buFont typeface="Wingdings" charset="0"/>
              <a:buNone/>
            </a:pPr>
            <a:r>
              <a:rPr lang="en-US" sz="1400"/>
              <a:t>Diffie-Hellman Algorithm</a:t>
            </a:r>
          </a:p>
        </p:txBody>
      </p:sp>
      <p:sp>
        <p:nvSpPr>
          <p:cNvPr id="119824" name="Rectangle 17"/>
          <p:cNvSpPr>
            <a:spLocks noChangeArrowheads="1"/>
          </p:cNvSpPr>
          <p:nvPr/>
        </p:nvSpPr>
        <p:spPr bwMode="auto">
          <a:xfrm>
            <a:off x="825500" y="1219200"/>
            <a:ext cx="2182813"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Description</a:t>
            </a:r>
          </a:p>
        </p:txBody>
      </p:sp>
      <p:sp>
        <p:nvSpPr>
          <p:cNvPr id="119825" name="Line 18"/>
          <p:cNvSpPr>
            <a:spLocks noChangeShapeType="1"/>
          </p:cNvSpPr>
          <p:nvPr/>
        </p:nvSpPr>
        <p:spPr bwMode="auto">
          <a:xfrm>
            <a:off x="825500" y="1219200"/>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6" name="Line 19"/>
          <p:cNvSpPr>
            <a:spLocks noChangeShapeType="1"/>
          </p:cNvSpPr>
          <p:nvPr/>
        </p:nvSpPr>
        <p:spPr bwMode="auto">
          <a:xfrm>
            <a:off x="825500" y="186531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7" name="Line 20"/>
          <p:cNvSpPr>
            <a:spLocks noChangeShapeType="1"/>
          </p:cNvSpPr>
          <p:nvPr/>
        </p:nvSpPr>
        <p:spPr bwMode="auto">
          <a:xfrm>
            <a:off x="825500" y="2509838"/>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8" name="Line 21"/>
          <p:cNvSpPr>
            <a:spLocks noChangeShapeType="1"/>
          </p:cNvSpPr>
          <p:nvPr/>
        </p:nvSpPr>
        <p:spPr bwMode="auto">
          <a:xfrm>
            <a:off x="825500" y="3155950"/>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29" name="Line 22"/>
          <p:cNvSpPr>
            <a:spLocks noChangeShapeType="1"/>
          </p:cNvSpPr>
          <p:nvPr/>
        </p:nvSpPr>
        <p:spPr bwMode="auto">
          <a:xfrm>
            <a:off x="825500" y="380206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0" name="Line 23"/>
          <p:cNvSpPr>
            <a:spLocks noChangeShapeType="1"/>
          </p:cNvSpPr>
          <p:nvPr/>
        </p:nvSpPr>
        <p:spPr bwMode="auto">
          <a:xfrm>
            <a:off x="825500" y="4445000"/>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1" name="Line 24"/>
          <p:cNvSpPr>
            <a:spLocks noChangeShapeType="1"/>
          </p:cNvSpPr>
          <p:nvPr/>
        </p:nvSpPr>
        <p:spPr bwMode="auto">
          <a:xfrm>
            <a:off x="825500" y="5857875"/>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2" name="Line 25"/>
          <p:cNvSpPr>
            <a:spLocks noChangeShapeType="1"/>
          </p:cNvSpPr>
          <p:nvPr/>
        </p:nvSpPr>
        <p:spPr bwMode="auto">
          <a:xfrm>
            <a:off x="825500" y="12192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3" name="Line 26"/>
          <p:cNvSpPr>
            <a:spLocks noChangeShapeType="1"/>
          </p:cNvSpPr>
          <p:nvPr/>
        </p:nvSpPr>
        <p:spPr bwMode="auto">
          <a:xfrm>
            <a:off x="3008313" y="1219200"/>
            <a:ext cx="0" cy="4638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4" name="Line 27"/>
          <p:cNvSpPr>
            <a:spLocks noChangeShapeType="1"/>
          </p:cNvSpPr>
          <p:nvPr/>
        </p:nvSpPr>
        <p:spPr bwMode="auto">
          <a:xfrm>
            <a:off x="8293100" y="12192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5" name="Line 28"/>
          <p:cNvSpPr>
            <a:spLocks noChangeShapeType="1"/>
          </p:cNvSpPr>
          <p:nvPr/>
        </p:nvSpPr>
        <p:spPr bwMode="auto">
          <a:xfrm>
            <a:off x="825500" y="521176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atin typeface="Arial" charset="0"/>
              </a:rPr>
              <a:t>Diffie-Hellman Algorithm</a:t>
            </a:r>
          </a:p>
        </p:txBody>
      </p:sp>
      <p:graphicFrame>
        <p:nvGraphicFramePr>
          <p:cNvPr id="1026" name="Object 2"/>
          <p:cNvGraphicFramePr>
            <a:graphicFrameLocks noGrp="1" noChangeAspect="1"/>
          </p:cNvGraphicFramePr>
          <p:nvPr>
            <p:ph idx="4294967295"/>
            <p:extLst>
              <p:ext uri="{D42A27DB-BD31-4B8C-83A1-F6EECF244321}">
                <p14:modId xmlns:p14="http://schemas.microsoft.com/office/powerpoint/2010/main" val="1574511208"/>
              </p:ext>
            </p:extLst>
          </p:nvPr>
        </p:nvGraphicFramePr>
        <p:xfrm>
          <a:off x="667964" y="1130459"/>
          <a:ext cx="7586363" cy="4838183"/>
        </p:xfrm>
        <a:graphic>
          <a:graphicData uri="http://schemas.openxmlformats.org/presentationml/2006/ole">
            <mc:AlternateContent xmlns:mc="http://schemas.openxmlformats.org/markup-compatibility/2006">
              <mc:Choice xmlns:v="urn:schemas-microsoft-com:vml" Requires="v">
                <p:oleObj spid="_x0000_s1054" name="Image" r:id="rId3" imgW="8025397" imgH="4533333" progId="Photoshop.Image.7">
                  <p:embed/>
                </p:oleObj>
              </mc:Choice>
              <mc:Fallback>
                <p:oleObj name="Image" r:id="rId3" imgW="8025397" imgH="4533333"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64" y="1130459"/>
                        <a:ext cx="7586363" cy="4838183"/>
                      </a:xfrm>
                      <a:prstGeom prst="rect">
                        <a:avLst/>
                      </a:prstGeom>
                      <a:no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3767981"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08" y="1066800"/>
            <a:ext cx="381999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20836" name="Rectangle 4"/>
          <p:cNvSpPr>
            <a:spLocks noGrp="1" noChangeArrowheads="1"/>
          </p:cNvSpPr>
          <p:nvPr>
            <p:ph type="title"/>
          </p:nvPr>
        </p:nvSpPr>
        <p:spPr/>
        <p:txBody>
          <a:bodyPr/>
          <a:lstStyle/>
          <a:p>
            <a:r>
              <a:rPr lang="en-US">
                <a:latin typeface="Arial" charset="0"/>
              </a:rPr>
              <a:t>Alice and Bob DH Key Exchange</a:t>
            </a:r>
          </a:p>
        </p:txBody>
      </p:sp>
      <p:sp>
        <p:nvSpPr>
          <p:cNvPr id="671749" name="Text Box 5"/>
          <p:cNvSpPr txBox="1">
            <a:spLocks noChangeArrowheads="1"/>
          </p:cNvSpPr>
          <p:nvPr/>
        </p:nvSpPr>
        <p:spPr bwMode="auto">
          <a:xfrm>
            <a:off x="177800" y="1193800"/>
            <a:ext cx="3937000" cy="368300"/>
          </a:xfrm>
          <a:prstGeom prst="rect">
            <a:avLst/>
          </a:prstGeom>
          <a:noFill/>
          <a:ln w="9525" algn="ctr">
            <a:noFill/>
            <a:miter lim="800000"/>
            <a:headEnd type="none" w="sm" len="sm"/>
            <a:tailEnd type="none" w="sm" len="sm"/>
          </a:ln>
          <a:effec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3000"/>
              <a:t>Alice</a:t>
            </a:r>
          </a:p>
        </p:txBody>
      </p:sp>
      <p:sp>
        <p:nvSpPr>
          <p:cNvPr id="671750" name="Text Box 6"/>
          <p:cNvSpPr txBox="1">
            <a:spLocks noChangeArrowheads="1"/>
          </p:cNvSpPr>
          <p:nvPr/>
        </p:nvSpPr>
        <p:spPr bwMode="auto">
          <a:xfrm>
            <a:off x="5105400" y="1193800"/>
            <a:ext cx="3886200" cy="368300"/>
          </a:xfrm>
          <a:prstGeom prst="rect">
            <a:avLst/>
          </a:prstGeom>
          <a:noFill/>
          <a:ln w="9525" algn="ctr">
            <a:noFill/>
            <a:miter lim="800000"/>
            <a:headEnd type="none" w="sm" len="sm"/>
            <a:tailEnd type="none" w="sm" len="sm"/>
          </a:ln>
          <a:effec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3000"/>
              <a:t>Bob</a:t>
            </a:r>
          </a:p>
        </p:txBody>
      </p:sp>
      <p:sp>
        <p:nvSpPr>
          <p:cNvPr id="671751" name="Text Box 7"/>
          <p:cNvSpPr txBox="1">
            <a:spLocks noChangeArrowheads="1"/>
          </p:cNvSpPr>
          <p:nvPr/>
        </p:nvSpPr>
        <p:spPr bwMode="auto">
          <a:xfrm>
            <a:off x="456758" y="2197100"/>
            <a:ext cx="1193800" cy="368300"/>
          </a:xfrm>
          <a:prstGeom prst="rect">
            <a:avLst/>
          </a:prstGeom>
          <a:noFill/>
          <a:ln w="9525" algn="ctr">
            <a:noFill/>
            <a:miter lim="800000"/>
            <a:headEnd type="none" w="sm" len="sm"/>
            <a:tailEnd type="none" w="sm" len="sm"/>
          </a:ln>
          <a:effectLst/>
        </p:spPr>
        <p:txBody>
          <a:bodyPr lIns="0" tIns="0" rIns="0" bIns="0" anchor="ctr" anchorCtr="1"/>
          <a:lstStyle/>
          <a:p>
            <a:pPr algn="ctr" defTabSz="814388">
              <a:spcBef>
                <a:spcPct val="50000"/>
              </a:spcBef>
              <a:defRPr/>
            </a:pPr>
            <a:r>
              <a:rPr lang="en-US" sz="2200" dirty="0">
                <a:solidFill>
                  <a:schemeClr val="hlink"/>
                </a:solidFill>
                <a:ea typeface="+mn-ea"/>
              </a:rPr>
              <a:t>5, </a:t>
            </a:r>
            <a:r>
              <a:rPr lang="en-US" sz="2200" dirty="0">
                <a:solidFill>
                  <a:schemeClr val="accent2"/>
                </a:solidFill>
                <a:ea typeface="+mn-ea"/>
              </a:rPr>
              <a:t>23</a:t>
            </a:r>
            <a:r>
              <a:rPr lang="en-US" sz="2200" dirty="0">
                <a:ea typeface="+mn-ea"/>
              </a:rPr>
              <a:t> </a:t>
            </a:r>
          </a:p>
        </p:txBody>
      </p:sp>
      <p:sp>
        <p:nvSpPr>
          <p:cNvPr id="671752" name="Text Box 8"/>
          <p:cNvSpPr txBox="1">
            <a:spLocks noChangeArrowheads="1"/>
          </p:cNvSpPr>
          <p:nvPr/>
        </p:nvSpPr>
        <p:spPr bwMode="auto">
          <a:xfrm>
            <a:off x="4963131" y="2197100"/>
            <a:ext cx="1295400" cy="368300"/>
          </a:xfrm>
          <a:prstGeom prst="rect">
            <a:avLst/>
          </a:prstGeom>
          <a:noFill/>
          <a:ln w="9525" algn="ctr">
            <a:noFill/>
            <a:miter lim="800000"/>
            <a:headEnd type="none" w="sm" len="sm"/>
            <a:tailEnd type="none" w="sm" len="sm"/>
          </a:ln>
          <a:effec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dirty="0">
                <a:solidFill>
                  <a:schemeClr val="hlink"/>
                </a:solidFill>
              </a:rPr>
              <a:t>5</a:t>
            </a:r>
            <a:r>
              <a:rPr lang="en-US" sz="2200" dirty="0"/>
              <a:t>, </a:t>
            </a:r>
            <a:r>
              <a:rPr lang="en-US" sz="2200" dirty="0">
                <a:solidFill>
                  <a:schemeClr val="accent2"/>
                </a:solidFill>
              </a:rPr>
              <a:t>23</a:t>
            </a:r>
          </a:p>
        </p:txBody>
      </p:sp>
      <p:sp>
        <p:nvSpPr>
          <p:cNvPr id="671753" name="Text Box 9"/>
          <p:cNvSpPr txBox="1">
            <a:spLocks noChangeArrowheads="1"/>
          </p:cNvSpPr>
          <p:nvPr/>
        </p:nvSpPr>
        <p:spPr bwMode="auto">
          <a:xfrm>
            <a:off x="1659515" y="2667000"/>
            <a:ext cx="1270000" cy="368300"/>
          </a:xfrm>
          <a:prstGeom prst="rect">
            <a:avLst/>
          </a:prstGeom>
          <a:noFill/>
          <a:ln w="9525" algn="ctr">
            <a:noFill/>
            <a:miter lim="800000"/>
            <a:headEnd type="none" w="sm" len="sm"/>
            <a:tailEnd type="none" w="sm" len="sm"/>
          </a:ln>
          <a:effec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a:solidFill>
                  <a:srgbClr val="003300"/>
                </a:solidFill>
              </a:rPr>
              <a:t>6</a:t>
            </a:r>
          </a:p>
        </p:txBody>
      </p:sp>
      <p:sp>
        <p:nvSpPr>
          <p:cNvPr id="120842" name="Text Box 10"/>
          <p:cNvSpPr txBox="1">
            <a:spLocks noChangeArrowheads="1"/>
          </p:cNvSpPr>
          <p:nvPr/>
        </p:nvSpPr>
        <p:spPr bwMode="auto">
          <a:xfrm>
            <a:off x="1717656" y="1689100"/>
            <a:ext cx="113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Secret</a:t>
            </a:r>
          </a:p>
        </p:txBody>
      </p:sp>
      <p:sp>
        <p:nvSpPr>
          <p:cNvPr id="120843" name="Text Box 11"/>
          <p:cNvSpPr txBox="1">
            <a:spLocks noChangeArrowheads="1"/>
          </p:cNvSpPr>
          <p:nvPr/>
        </p:nvSpPr>
        <p:spPr bwMode="auto">
          <a:xfrm>
            <a:off x="2870200" y="1689100"/>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err="1"/>
              <a:t>Calc</a:t>
            </a:r>
            <a:endParaRPr lang="en-US" sz="1600" dirty="0"/>
          </a:p>
        </p:txBody>
      </p:sp>
      <p:sp>
        <p:nvSpPr>
          <p:cNvPr id="120844" name="Text Box 12"/>
          <p:cNvSpPr txBox="1">
            <a:spLocks noChangeArrowheads="1"/>
          </p:cNvSpPr>
          <p:nvPr/>
        </p:nvSpPr>
        <p:spPr bwMode="auto">
          <a:xfrm>
            <a:off x="6209934" y="1689100"/>
            <a:ext cx="1231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a:t>Secret</a:t>
            </a:r>
          </a:p>
        </p:txBody>
      </p:sp>
      <p:sp>
        <p:nvSpPr>
          <p:cNvPr id="120845" name="Text Box 13"/>
          <p:cNvSpPr txBox="1">
            <a:spLocks noChangeArrowheads="1"/>
          </p:cNvSpPr>
          <p:nvPr/>
        </p:nvSpPr>
        <p:spPr bwMode="auto">
          <a:xfrm>
            <a:off x="7444037" y="1689100"/>
            <a:ext cx="1231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a:t>Calc</a:t>
            </a:r>
          </a:p>
        </p:txBody>
      </p:sp>
      <p:sp>
        <p:nvSpPr>
          <p:cNvPr id="671758" name="Text Box 14"/>
          <p:cNvSpPr txBox="1">
            <a:spLocks noChangeArrowheads="1"/>
          </p:cNvSpPr>
          <p:nvPr/>
        </p:nvSpPr>
        <p:spPr bwMode="auto">
          <a:xfrm>
            <a:off x="2842010" y="2679700"/>
            <a:ext cx="1447800" cy="368300"/>
          </a:xfrm>
          <a:prstGeom prst="rect">
            <a:avLst/>
          </a:prstGeom>
          <a:noFill/>
          <a:ln w="9525" algn="ctr">
            <a:noFill/>
            <a:miter lim="800000"/>
            <a:headEnd type="none" w="sm" len="sm"/>
            <a:tailEnd type="none" w="sm" len="sm"/>
          </a:ln>
          <a:effec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chemeClr val="hlink"/>
                </a:solidFill>
              </a:rPr>
              <a:t>5</a:t>
            </a:r>
            <a:r>
              <a:rPr lang="en-US" sz="1600" baseline="30000" dirty="0">
                <a:solidFill>
                  <a:srgbClr val="003300"/>
                </a:solidFill>
              </a:rPr>
              <a:t>6</a:t>
            </a:r>
            <a:r>
              <a:rPr lang="en-US" sz="1400" dirty="0"/>
              <a:t>mod </a:t>
            </a:r>
            <a:r>
              <a:rPr lang="en-US" sz="1400" dirty="0">
                <a:solidFill>
                  <a:schemeClr val="accent2"/>
                </a:solidFill>
              </a:rPr>
              <a:t>23</a:t>
            </a:r>
            <a:r>
              <a:rPr lang="en-US" sz="1400" dirty="0">
                <a:solidFill>
                  <a:schemeClr val="bg1"/>
                </a:solidFill>
              </a:rPr>
              <a:t> </a:t>
            </a:r>
            <a:r>
              <a:rPr lang="en-US" sz="1400" dirty="0"/>
              <a:t>= </a:t>
            </a:r>
            <a:r>
              <a:rPr lang="en-US" sz="1400" dirty="0">
                <a:solidFill>
                  <a:schemeClr val="accent6"/>
                </a:solidFill>
              </a:rPr>
              <a:t>8</a:t>
            </a:r>
          </a:p>
        </p:txBody>
      </p:sp>
      <p:sp>
        <p:nvSpPr>
          <p:cNvPr id="671759" name="Line 15"/>
          <p:cNvSpPr>
            <a:spLocks noChangeShapeType="1"/>
          </p:cNvSpPr>
          <p:nvPr/>
        </p:nvSpPr>
        <p:spPr bwMode="auto">
          <a:xfrm>
            <a:off x="4280487" y="2819400"/>
            <a:ext cx="685800" cy="0"/>
          </a:xfrm>
          <a:prstGeom prst="line">
            <a:avLst/>
          </a:prstGeom>
          <a:noFill/>
          <a:ln w="762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71760" name="Rectangle 16"/>
          <p:cNvSpPr>
            <a:spLocks noChangeArrowheads="1"/>
          </p:cNvSpPr>
          <p:nvPr/>
        </p:nvSpPr>
        <p:spPr bwMode="auto">
          <a:xfrm>
            <a:off x="323225" y="4254500"/>
            <a:ext cx="8458200" cy="821588"/>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Bef>
                <a:spcPts val="300"/>
              </a:spcBef>
              <a:spcAft>
                <a:spcPts val="300"/>
              </a:spcAft>
              <a:buClr>
                <a:schemeClr val="tx2"/>
              </a:buClr>
              <a:buSzPct val="100000"/>
              <a:buFont typeface="Wingdings" pitchFamily="2" charset="2"/>
              <a:buChar char="§"/>
              <a:defRPr/>
            </a:pPr>
            <a:r>
              <a:rPr lang="en-US" sz="2000" dirty="0">
                <a:ea typeface="+mn-ea"/>
              </a:rPr>
              <a:t>Bob and Alice agree to use a base number </a:t>
            </a:r>
            <a:r>
              <a:rPr lang="en-US" sz="2000" dirty="0">
                <a:solidFill>
                  <a:schemeClr val="hlink"/>
                </a:solidFill>
                <a:ea typeface="+mn-ea"/>
              </a:rPr>
              <a:t>g</a:t>
            </a:r>
            <a:r>
              <a:rPr lang="en-US" sz="2000" dirty="0">
                <a:ea typeface="+mn-ea"/>
              </a:rPr>
              <a:t>=</a:t>
            </a:r>
            <a:r>
              <a:rPr lang="en-US" dirty="0">
                <a:solidFill>
                  <a:schemeClr val="hlink"/>
                </a:solidFill>
                <a:ea typeface="+mn-ea"/>
              </a:rPr>
              <a:t>5</a:t>
            </a:r>
            <a:r>
              <a:rPr lang="en-US" sz="2000" dirty="0">
                <a:ea typeface="+mn-ea"/>
              </a:rPr>
              <a:t> and prime number </a:t>
            </a:r>
            <a:r>
              <a:rPr lang="en-US" sz="2000" dirty="0">
                <a:solidFill>
                  <a:schemeClr val="accent2"/>
                </a:solidFill>
                <a:ea typeface="+mn-ea"/>
              </a:rPr>
              <a:t>p</a:t>
            </a:r>
            <a:r>
              <a:rPr lang="en-US" sz="2000" dirty="0">
                <a:ea typeface="+mn-ea"/>
              </a:rPr>
              <a:t>=</a:t>
            </a:r>
            <a:r>
              <a:rPr lang="en-US" dirty="0">
                <a:solidFill>
                  <a:schemeClr val="accent2"/>
                </a:solidFill>
                <a:ea typeface="+mn-ea"/>
              </a:rPr>
              <a:t>23</a:t>
            </a:r>
            <a:r>
              <a:rPr lang="en-US" sz="2000" dirty="0" smtClean="0">
                <a:ea typeface="+mn-ea"/>
              </a:rPr>
              <a:t>.</a:t>
            </a:r>
            <a:endParaRPr lang="en-US" sz="2000" dirty="0">
              <a:ea typeface="+mn-ea"/>
            </a:endParaRPr>
          </a:p>
        </p:txBody>
      </p:sp>
      <p:sp>
        <p:nvSpPr>
          <p:cNvPr id="671761" name="Rectangle 17"/>
          <p:cNvSpPr>
            <a:spLocks noChangeArrowheads="1"/>
          </p:cNvSpPr>
          <p:nvPr/>
        </p:nvSpPr>
        <p:spPr bwMode="auto">
          <a:xfrm>
            <a:off x="323225" y="5130800"/>
            <a:ext cx="8458200" cy="452256"/>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pitchFamily="2" charset="2"/>
              <a:buChar char="§"/>
              <a:defRPr/>
            </a:pPr>
            <a:r>
              <a:rPr lang="en-US" sz="2000">
                <a:ea typeface="+mn-ea"/>
              </a:rPr>
              <a:t>Alice chooses a secret integer </a:t>
            </a:r>
            <a:r>
              <a:rPr lang="en-US" sz="2000">
                <a:solidFill>
                  <a:srgbClr val="003300"/>
                </a:solidFill>
                <a:ea typeface="+mn-ea"/>
              </a:rPr>
              <a:t>a</a:t>
            </a:r>
            <a:r>
              <a:rPr lang="en-US" sz="2000">
                <a:ea typeface="+mn-ea"/>
              </a:rPr>
              <a:t>=</a:t>
            </a:r>
            <a:r>
              <a:rPr lang="en-US">
                <a:solidFill>
                  <a:srgbClr val="003300"/>
                </a:solidFill>
                <a:ea typeface="+mn-ea"/>
              </a:rPr>
              <a:t>6</a:t>
            </a:r>
            <a:r>
              <a:rPr lang="en-US" sz="2000">
                <a:ea typeface="+mn-ea"/>
              </a:rPr>
              <a:t>.</a:t>
            </a:r>
          </a:p>
        </p:txBody>
      </p:sp>
      <p:sp>
        <p:nvSpPr>
          <p:cNvPr id="671762" name="Rectangle 18"/>
          <p:cNvSpPr>
            <a:spLocks noChangeArrowheads="1"/>
          </p:cNvSpPr>
          <p:nvPr/>
        </p:nvSpPr>
        <p:spPr bwMode="auto">
          <a:xfrm>
            <a:off x="323225" y="5562600"/>
            <a:ext cx="8458200" cy="452256"/>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pitchFamily="2" charset="2"/>
              <a:buChar char="§"/>
              <a:defRPr/>
            </a:pPr>
            <a:r>
              <a:rPr lang="en-US" sz="2000" dirty="0">
                <a:ea typeface="+mn-ea"/>
              </a:rPr>
              <a:t>Alice sends Bob (</a:t>
            </a:r>
            <a:r>
              <a:rPr lang="en-US" sz="2000" dirty="0" err="1">
                <a:solidFill>
                  <a:schemeClr val="hlink"/>
                </a:solidFill>
                <a:ea typeface="+mn-ea"/>
              </a:rPr>
              <a:t>g</a:t>
            </a:r>
            <a:r>
              <a:rPr lang="en-US" sz="2000" baseline="18000" dirty="0" err="1">
                <a:solidFill>
                  <a:srgbClr val="003300"/>
                </a:solidFill>
                <a:ea typeface="+mn-ea"/>
              </a:rPr>
              <a:t>a</a:t>
            </a:r>
            <a:r>
              <a:rPr lang="en-US" sz="2000" dirty="0">
                <a:ea typeface="+mn-ea"/>
              </a:rPr>
              <a:t> mod </a:t>
            </a:r>
            <a:r>
              <a:rPr lang="en-US" sz="2000" dirty="0">
                <a:solidFill>
                  <a:schemeClr val="accent2"/>
                </a:solidFill>
                <a:ea typeface="+mn-ea"/>
              </a:rPr>
              <a:t>p</a:t>
            </a:r>
            <a:r>
              <a:rPr lang="en-US" sz="2000" dirty="0">
                <a:ea typeface="+mn-ea"/>
              </a:rPr>
              <a:t>) or </a:t>
            </a:r>
            <a:r>
              <a:rPr lang="en-US" dirty="0">
                <a:solidFill>
                  <a:schemeClr val="hlink"/>
                </a:solidFill>
                <a:ea typeface="+mn-ea"/>
              </a:rPr>
              <a:t>5</a:t>
            </a:r>
            <a:r>
              <a:rPr lang="en-US" baseline="18000" dirty="0">
                <a:solidFill>
                  <a:srgbClr val="003300"/>
                </a:solidFill>
                <a:ea typeface="+mn-ea"/>
              </a:rPr>
              <a:t>6</a:t>
            </a:r>
            <a:r>
              <a:rPr lang="en-US" sz="2000" dirty="0">
                <a:ea typeface="+mn-ea"/>
              </a:rPr>
              <a:t> mod </a:t>
            </a:r>
            <a:r>
              <a:rPr lang="en-US" dirty="0">
                <a:solidFill>
                  <a:schemeClr val="accent2"/>
                </a:solidFill>
                <a:ea typeface="+mn-ea"/>
              </a:rPr>
              <a:t>23</a:t>
            </a:r>
            <a:r>
              <a:rPr lang="en-US" sz="2000" dirty="0">
                <a:ea typeface="+mn-ea"/>
              </a:rPr>
              <a:t> = </a:t>
            </a:r>
            <a:r>
              <a:rPr lang="en-US" dirty="0">
                <a:solidFill>
                  <a:srgbClr val="660066"/>
                </a:solidFill>
                <a:ea typeface="+mn-ea"/>
              </a:rPr>
              <a:t>8</a:t>
            </a:r>
            <a:r>
              <a:rPr lang="en-US" sz="2000" dirty="0" smtClean="0">
                <a:ea typeface="+mn-ea"/>
              </a:rPr>
              <a:t>.</a:t>
            </a:r>
            <a:endParaRPr lang="en-US" sz="2800" dirty="0">
              <a:ea typeface="+mn-ea"/>
            </a:endParaRPr>
          </a:p>
        </p:txBody>
      </p:sp>
      <p:sp>
        <p:nvSpPr>
          <p:cNvPr id="120851" name="Text Box 19"/>
          <p:cNvSpPr txBox="1">
            <a:spLocks noChangeArrowheads="1"/>
          </p:cNvSpPr>
          <p:nvPr/>
        </p:nvSpPr>
        <p:spPr bwMode="auto">
          <a:xfrm>
            <a:off x="446040" y="1689100"/>
            <a:ext cx="113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Shared</a:t>
            </a:r>
          </a:p>
        </p:txBody>
      </p:sp>
      <p:sp>
        <p:nvSpPr>
          <p:cNvPr id="120852" name="Text Box 20"/>
          <p:cNvSpPr txBox="1">
            <a:spLocks noChangeArrowheads="1"/>
          </p:cNvSpPr>
          <p:nvPr/>
        </p:nvSpPr>
        <p:spPr bwMode="auto">
          <a:xfrm>
            <a:off x="4988531" y="1689100"/>
            <a:ext cx="1231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a:t>Shared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1749"/>
                                        </p:tgtEl>
                                        <p:attrNameLst>
                                          <p:attrName>style.visibility</p:attrName>
                                        </p:attrNameLst>
                                      </p:cBhvr>
                                      <p:to>
                                        <p:strVal val="visible"/>
                                      </p:to>
                                    </p:set>
                                    <p:animEffect transition="in" filter="wipe(left)">
                                      <p:cBhvr>
                                        <p:cTn id="7" dur="500"/>
                                        <p:tgtEl>
                                          <p:spTgt spid="67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1750"/>
                                        </p:tgtEl>
                                        <p:attrNameLst>
                                          <p:attrName>style.visibility</p:attrName>
                                        </p:attrNameLst>
                                      </p:cBhvr>
                                      <p:to>
                                        <p:strVal val="visible"/>
                                      </p:to>
                                    </p:set>
                                    <p:animEffect transition="in" filter="wipe(left)">
                                      <p:cBhvr>
                                        <p:cTn id="12" dur="500"/>
                                        <p:tgtEl>
                                          <p:spTgt spid="6717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1760"/>
                                        </p:tgtEl>
                                        <p:attrNameLst>
                                          <p:attrName>style.visibility</p:attrName>
                                        </p:attrNameLst>
                                      </p:cBhvr>
                                      <p:to>
                                        <p:strVal val="visible"/>
                                      </p:to>
                                    </p:set>
                                    <p:animEffect transition="in" filter="wipe(left)">
                                      <p:cBhvr>
                                        <p:cTn id="17" dur="500"/>
                                        <p:tgtEl>
                                          <p:spTgt spid="6717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671751"/>
                                        </p:tgtEl>
                                        <p:attrNameLst>
                                          <p:attrName>style.visibility</p:attrName>
                                        </p:attrNameLst>
                                      </p:cBhvr>
                                      <p:to>
                                        <p:strVal val="visible"/>
                                      </p:to>
                                    </p:set>
                                    <p:anim calcmode="lin" valueType="num">
                                      <p:cBhvr>
                                        <p:cTn id="22" dur="500" fill="hold"/>
                                        <p:tgtEl>
                                          <p:spTgt spid="671751"/>
                                        </p:tgtEl>
                                        <p:attrNameLst>
                                          <p:attrName>ppt_w</p:attrName>
                                        </p:attrNameLst>
                                      </p:cBhvr>
                                      <p:tavLst>
                                        <p:tav tm="0">
                                          <p:val>
                                            <p:strVal val="4*#ppt_w"/>
                                          </p:val>
                                        </p:tav>
                                        <p:tav tm="100000">
                                          <p:val>
                                            <p:strVal val="#ppt_w"/>
                                          </p:val>
                                        </p:tav>
                                      </p:tavLst>
                                    </p:anim>
                                    <p:anim calcmode="lin" valueType="num">
                                      <p:cBhvr>
                                        <p:cTn id="23" dur="500" fill="hold"/>
                                        <p:tgtEl>
                                          <p:spTgt spid="671751"/>
                                        </p:tgtEl>
                                        <p:attrNameLst>
                                          <p:attrName>ppt_h</p:attrName>
                                        </p:attrNameLst>
                                      </p:cBhvr>
                                      <p:tavLst>
                                        <p:tav tm="0">
                                          <p:val>
                                            <p:strVal val="4*#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671752"/>
                                        </p:tgtEl>
                                        <p:attrNameLst>
                                          <p:attrName>style.visibility</p:attrName>
                                        </p:attrNameLst>
                                      </p:cBhvr>
                                      <p:to>
                                        <p:strVal val="visible"/>
                                      </p:to>
                                    </p:set>
                                    <p:anim calcmode="lin" valueType="num">
                                      <p:cBhvr>
                                        <p:cTn id="28" dur="500" fill="hold"/>
                                        <p:tgtEl>
                                          <p:spTgt spid="671752"/>
                                        </p:tgtEl>
                                        <p:attrNameLst>
                                          <p:attrName>ppt_w</p:attrName>
                                        </p:attrNameLst>
                                      </p:cBhvr>
                                      <p:tavLst>
                                        <p:tav tm="0">
                                          <p:val>
                                            <p:strVal val="4*#ppt_w"/>
                                          </p:val>
                                        </p:tav>
                                        <p:tav tm="100000">
                                          <p:val>
                                            <p:strVal val="#ppt_w"/>
                                          </p:val>
                                        </p:tav>
                                      </p:tavLst>
                                    </p:anim>
                                    <p:anim calcmode="lin" valueType="num">
                                      <p:cBhvr>
                                        <p:cTn id="29" dur="500" fill="hold"/>
                                        <p:tgtEl>
                                          <p:spTgt spid="671752"/>
                                        </p:tgtEl>
                                        <p:attrNameLst>
                                          <p:attrName>ppt_h</p:attrName>
                                        </p:attrNameLst>
                                      </p:cBhvr>
                                      <p:tavLst>
                                        <p:tav tm="0">
                                          <p:val>
                                            <p:strVal val="4*#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71761"/>
                                        </p:tgtEl>
                                        <p:attrNameLst>
                                          <p:attrName>style.visibility</p:attrName>
                                        </p:attrNameLst>
                                      </p:cBhvr>
                                      <p:to>
                                        <p:strVal val="visible"/>
                                      </p:to>
                                    </p:set>
                                    <p:animEffect transition="in" filter="wipe(left)">
                                      <p:cBhvr>
                                        <p:cTn id="34" dur="500"/>
                                        <p:tgtEl>
                                          <p:spTgt spid="671761"/>
                                        </p:tgtEl>
                                      </p:cBhvr>
                                    </p:animEffect>
                                  </p:childTnLst>
                                </p:cTn>
                              </p:par>
                              <p:par>
                                <p:cTn id="35" presetID="23" presetClass="entr" presetSubtype="32" fill="hold" grpId="0" nodeType="withEffect">
                                  <p:stCondLst>
                                    <p:cond delay="0"/>
                                  </p:stCondLst>
                                  <p:childTnLst>
                                    <p:set>
                                      <p:cBhvr>
                                        <p:cTn id="36" dur="1" fill="hold">
                                          <p:stCondLst>
                                            <p:cond delay="0"/>
                                          </p:stCondLst>
                                        </p:cTn>
                                        <p:tgtEl>
                                          <p:spTgt spid="671753"/>
                                        </p:tgtEl>
                                        <p:attrNameLst>
                                          <p:attrName>style.visibility</p:attrName>
                                        </p:attrNameLst>
                                      </p:cBhvr>
                                      <p:to>
                                        <p:strVal val="visible"/>
                                      </p:to>
                                    </p:set>
                                    <p:anim calcmode="lin" valueType="num">
                                      <p:cBhvr>
                                        <p:cTn id="37" dur="500" fill="hold"/>
                                        <p:tgtEl>
                                          <p:spTgt spid="671753"/>
                                        </p:tgtEl>
                                        <p:attrNameLst>
                                          <p:attrName>ppt_w</p:attrName>
                                        </p:attrNameLst>
                                      </p:cBhvr>
                                      <p:tavLst>
                                        <p:tav tm="0">
                                          <p:val>
                                            <p:strVal val="4*#ppt_w"/>
                                          </p:val>
                                        </p:tav>
                                        <p:tav tm="100000">
                                          <p:val>
                                            <p:strVal val="#ppt_w"/>
                                          </p:val>
                                        </p:tav>
                                      </p:tavLst>
                                    </p:anim>
                                    <p:anim calcmode="lin" valueType="num">
                                      <p:cBhvr>
                                        <p:cTn id="38" dur="500" fill="hold"/>
                                        <p:tgtEl>
                                          <p:spTgt spid="671753"/>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71762"/>
                                        </p:tgtEl>
                                        <p:attrNameLst>
                                          <p:attrName>style.visibility</p:attrName>
                                        </p:attrNameLst>
                                      </p:cBhvr>
                                      <p:to>
                                        <p:strVal val="visible"/>
                                      </p:to>
                                    </p:set>
                                    <p:animEffect transition="in" filter="wipe(left)">
                                      <p:cBhvr>
                                        <p:cTn id="43" dur="500"/>
                                        <p:tgtEl>
                                          <p:spTgt spid="671762"/>
                                        </p:tgtEl>
                                      </p:cBhvr>
                                    </p:animEffect>
                                  </p:childTnLst>
                                </p:cTn>
                              </p:par>
                            </p:childTnLst>
                          </p:cTn>
                        </p:par>
                        <p:par>
                          <p:cTn id="44" fill="hold" nodeType="afterGroup">
                            <p:stCondLst>
                              <p:cond delay="500"/>
                            </p:stCondLst>
                            <p:childTnLst>
                              <p:par>
                                <p:cTn id="45" presetID="23" presetClass="entr" presetSubtype="32" fill="hold" grpId="0" nodeType="afterEffect">
                                  <p:stCondLst>
                                    <p:cond delay="0"/>
                                  </p:stCondLst>
                                  <p:childTnLst>
                                    <p:set>
                                      <p:cBhvr>
                                        <p:cTn id="46" dur="1" fill="hold">
                                          <p:stCondLst>
                                            <p:cond delay="0"/>
                                          </p:stCondLst>
                                        </p:cTn>
                                        <p:tgtEl>
                                          <p:spTgt spid="671758"/>
                                        </p:tgtEl>
                                        <p:attrNameLst>
                                          <p:attrName>style.visibility</p:attrName>
                                        </p:attrNameLst>
                                      </p:cBhvr>
                                      <p:to>
                                        <p:strVal val="visible"/>
                                      </p:to>
                                    </p:set>
                                    <p:anim calcmode="lin" valueType="num">
                                      <p:cBhvr>
                                        <p:cTn id="47" dur="500" fill="hold"/>
                                        <p:tgtEl>
                                          <p:spTgt spid="671758"/>
                                        </p:tgtEl>
                                        <p:attrNameLst>
                                          <p:attrName>ppt_w</p:attrName>
                                        </p:attrNameLst>
                                      </p:cBhvr>
                                      <p:tavLst>
                                        <p:tav tm="0">
                                          <p:val>
                                            <p:strVal val="4*#ppt_w"/>
                                          </p:val>
                                        </p:tav>
                                        <p:tav tm="100000">
                                          <p:val>
                                            <p:strVal val="#ppt_w"/>
                                          </p:val>
                                        </p:tav>
                                      </p:tavLst>
                                    </p:anim>
                                    <p:anim calcmode="lin" valueType="num">
                                      <p:cBhvr>
                                        <p:cTn id="48" dur="500" fill="hold"/>
                                        <p:tgtEl>
                                          <p:spTgt spid="671758"/>
                                        </p:tgtEl>
                                        <p:attrNameLst>
                                          <p:attrName>ppt_h</p:attrName>
                                        </p:attrNameLst>
                                      </p:cBhvr>
                                      <p:tavLst>
                                        <p:tav tm="0">
                                          <p:val>
                                            <p:strVal val="4*#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71759"/>
                                        </p:tgtEl>
                                        <p:attrNameLst>
                                          <p:attrName>style.visibility</p:attrName>
                                        </p:attrNameLst>
                                      </p:cBhvr>
                                      <p:to>
                                        <p:strVal val="visible"/>
                                      </p:to>
                                    </p:set>
                                    <p:animEffect transition="in" filter="wipe(left)">
                                      <p:cBhvr>
                                        <p:cTn id="53" dur="500"/>
                                        <p:tgtEl>
                                          <p:spTgt spid="67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9" grpId="0"/>
      <p:bldP spid="671750" grpId="0"/>
      <p:bldP spid="671751" grpId="0"/>
      <p:bldP spid="671752" grpId="0"/>
      <p:bldP spid="671753" grpId="0"/>
      <p:bldP spid="671758" grpId="0"/>
      <p:bldP spid="671759" grpId="0" animBg="1"/>
      <p:bldP spid="671760" grpId="0"/>
      <p:bldP spid="671761" grpId="0"/>
      <p:bldP spid="6717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quarter" idx="10"/>
          </p:nvPr>
        </p:nvSpPr>
        <p:spPr/>
        <p:txBody>
          <a:bodyPr/>
          <a:lstStyle/>
          <a:p>
            <a:r>
              <a:rPr lang="en-US">
                <a:latin typeface="Arial" charset="0"/>
              </a:rPr>
              <a:t>It is a rod used as an aid for a transposition cipher. </a:t>
            </a:r>
          </a:p>
          <a:p>
            <a:pPr lvl="1"/>
            <a:r>
              <a:rPr lang="en-US">
                <a:latin typeface="Arial" charset="0"/>
              </a:rPr>
              <a:t>The sender and receiver had identical rods (scytale) on which to wrap a transposed messaged. </a:t>
            </a:r>
          </a:p>
        </p:txBody>
      </p:sp>
      <p:sp>
        <p:nvSpPr>
          <p:cNvPr id="15362" name="Rectangle 2"/>
          <p:cNvSpPr>
            <a:spLocks noGrp="1" noChangeArrowheads="1"/>
          </p:cNvSpPr>
          <p:nvPr>
            <p:ph type="title"/>
          </p:nvPr>
        </p:nvSpPr>
        <p:spPr/>
        <p:txBody>
          <a:bodyPr/>
          <a:lstStyle/>
          <a:p>
            <a:pPr eaLnBrk="1" hangingPunct="1"/>
            <a:r>
              <a:rPr lang="en-US">
                <a:latin typeface="Arial" charset="0"/>
              </a:rPr>
              <a:t>Scytale </a:t>
            </a:r>
          </a:p>
        </p:txBody>
      </p:sp>
      <p:pic>
        <p:nvPicPr>
          <p:cNvPr id="15364" name="Picture 5" descr="scyta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2286000"/>
            <a:ext cx="37338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33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3429000"/>
            <a:ext cx="24749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338"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0" y="3886200"/>
            <a:ext cx="305593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341"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3429000"/>
            <a:ext cx="24749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1" name="Rectangle 3"/>
          <p:cNvSpPr>
            <a:spLocks noGrp="1" noChangeArrowheads="1"/>
          </p:cNvSpPr>
          <p:nvPr>
            <p:ph type="body" sz="quarter" idx="10"/>
          </p:nvPr>
        </p:nvSpPr>
        <p:spPr/>
        <p:txBody>
          <a:bodyPr/>
          <a:lstStyle/>
          <a:p>
            <a:pPr>
              <a:buFont typeface="Wingdings" pitchFamily="2" charset="2"/>
              <a:buChar char="§"/>
              <a:defRPr/>
            </a:pPr>
            <a:r>
              <a:rPr lang="en-US" dirty="0" smtClean="0">
                <a:latin typeface="Arial" charset="0"/>
                <a:ea typeface="+mn-ea"/>
              </a:rPr>
              <a:t>In computing, the modulo operation finds the remainder of division of one number by another.</a:t>
            </a:r>
          </a:p>
          <a:p>
            <a:pPr>
              <a:buFont typeface="Wingdings" pitchFamily="2" charset="2"/>
              <a:buChar char="§"/>
              <a:defRPr/>
            </a:pPr>
            <a:r>
              <a:rPr lang="en-US" dirty="0" smtClean="0">
                <a:latin typeface="Arial" charset="0"/>
                <a:ea typeface="+mn-ea"/>
              </a:rPr>
              <a:t>Given two numbers, </a:t>
            </a:r>
            <a:r>
              <a:rPr lang="en-US" b="1" dirty="0" smtClean="0">
                <a:solidFill>
                  <a:schemeClr val="accent2"/>
                </a:solidFill>
                <a:latin typeface="Arial" charset="0"/>
                <a:ea typeface="+mn-ea"/>
              </a:rPr>
              <a:t>X</a:t>
            </a:r>
            <a:r>
              <a:rPr lang="en-US" dirty="0" smtClean="0">
                <a:latin typeface="Arial" charset="0"/>
                <a:ea typeface="+mn-ea"/>
              </a:rPr>
              <a:t> and </a:t>
            </a:r>
            <a:r>
              <a:rPr lang="en-US" b="1" dirty="0" smtClean="0">
                <a:solidFill>
                  <a:srgbClr val="003300"/>
                </a:solidFill>
                <a:latin typeface="Arial" charset="0"/>
                <a:ea typeface="+mn-ea"/>
              </a:rPr>
              <a:t>Y</a:t>
            </a:r>
            <a:r>
              <a:rPr lang="en-US" dirty="0" smtClean="0">
                <a:latin typeface="Arial" charset="0"/>
                <a:ea typeface="+mn-ea"/>
              </a:rPr>
              <a:t>, a modulo </a:t>
            </a:r>
            <a:r>
              <a:rPr lang="en-US" b="1" dirty="0" smtClean="0">
                <a:solidFill>
                  <a:schemeClr val="hlink"/>
                </a:solidFill>
                <a:latin typeface="Arial" charset="0"/>
                <a:ea typeface="+mn-ea"/>
              </a:rPr>
              <a:t>N</a:t>
            </a:r>
            <a:r>
              <a:rPr lang="en-US" dirty="0" smtClean="0">
                <a:latin typeface="Arial" charset="0"/>
                <a:ea typeface="+mn-ea"/>
              </a:rPr>
              <a:t> (abbreviated as a </a:t>
            </a:r>
            <a:r>
              <a:rPr lang="en-US" u="sng" dirty="0" smtClean="0">
                <a:latin typeface="Arial" charset="0"/>
                <a:ea typeface="+mn-ea"/>
              </a:rPr>
              <a:t>mod </a:t>
            </a:r>
            <a:r>
              <a:rPr lang="en-US" b="1" u="sng" dirty="0" smtClean="0">
                <a:solidFill>
                  <a:schemeClr val="hlink"/>
                </a:solidFill>
                <a:latin typeface="Arial" charset="0"/>
                <a:ea typeface="+mn-ea"/>
              </a:rPr>
              <a:t>N</a:t>
            </a:r>
            <a:r>
              <a:rPr lang="en-US" dirty="0" smtClean="0">
                <a:latin typeface="Arial" charset="0"/>
                <a:ea typeface="+mn-ea"/>
              </a:rPr>
              <a:t>) is the remainder, on division of a by </a:t>
            </a:r>
            <a:r>
              <a:rPr lang="en-US" b="1" dirty="0" smtClean="0">
                <a:solidFill>
                  <a:schemeClr val="hlink"/>
                </a:solidFill>
                <a:latin typeface="Arial" charset="0"/>
                <a:ea typeface="+mn-ea"/>
              </a:rPr>
              <a:t>N</a:t>
            </a:r>
            <a:r>
              <a:rPr lang="en-US" dirty="0" smtClean="0">
                <a:latin typeface="Arial" charset="0"/>
                <a:ea typeface="+mn-ea"/>
              </a:rPr>
              <a:t>. </a:t>
            </a:r>
          </a:p>
          <a:p>
            <a:pPr>
              <a:buFont typeface="Wingdings" pitchFamily="2" charset="2"/>
              <a:buChar char="§"/>
              <a:defRPr/>
            </a:pPr>
            <a:r>
              <a:rPr lang="en-US" dirty="0" smtClean="0">
                <a:latin typeface="Arial" charset="0"/>
                <a:ea typeface="+mn-ea"/>
              </a:rPr>
              <a:t>For instance:</a:t>
            </a:r>
          </a:p>
          <a:p>
            <a:pPr lvl="1">
              <a:defRPr/>
            </a:pPr>
            <a:r>
              <a:rPr lang="en-US" dirty="0" smtClean="0">
                <a:latin typeface="Arial" charset="0"/>
              </a:rPr>
              <a:t>"</a:t>
            </a:r>
            <a:r>
              <a:rPr lang="en-US" sz="2400" b="1" dirty="0" smtClean="0">
                <a:solidFill>
                  <a:schemeClr val="accent2"/>
                </a:solidFill>
                <a:latin typeface="Arial" charset="0"/>
              </a:rPr>
              <a:t>8</a:t>
            </a:r>
            <a:r>
              <a:rPr lang="en-US" dirty="0" smtClean="0">
                <a:latin typeface="Arial" charset="0"/>
              </a:rPr>
              <a:t> mod </a:t>
            </a:r>
            <a:r>
              <a:rPr lang="en-US" sz="2400" b="1" dirty="0" smtClean="0">
                <a:solidFill>
                  <a:srgbClr val="003300"/>
                </a:solidFill>
                <a:latin typeface="Arial" charset="0"/>
              </a:rPr>
              <a:t>3</a:t>
            </a:r>
            <a:r>
              <a:rPr lang="en-US" dirty="0" smtClean="0">
                <a:latin typeface="Arial" charset="0"/>
              </a:rPr>
              <a:t>" would evaluate to </a:t>
            </a:r>
            <a:r>
              <a:rPr lang="en-US" sz="2400" b="1" dirty="0" smtClean="0">
                <a:solidFill>
                  <a:schemeClr val="hlink"/>
                </a:solidFill>
                <a:latin typeface="Arial" charset="0"/>
              </a:rPr>
              <a:t>2</a:t>
            </a:r>
            <a:r>
              <a:rPr lang="en-US" dirty="0">
                <a:latin typeface="Arial" charset="0"/>
              </a:rPr>
              <a:t>.</a:t>
            </a:r>
            <a:endParaRPr lang="en-US" dirty="0" smtClean="0">
              <a:solidFill>
                <a:schemeClr val="hlink"/>
              </a:solidFill>
              <a:latin typeface="Arial" charset="0"/>
            </a:endParaRPr>
          </a:p>
          <a:p>
            <a:pPr lvl="1">
              <a:defRPr/>
            </a:pPr>
            <a:r>
              <a:rPr lang="en-US" dirty="0" smtClean="0">
                <a:latin typeface="Arial" charset="0"/>
              </a:rPr>
              <a:t>"</a:t>
            </a:r>
            <a:r>
              <a:rPr lang="en-US" sz="2400" b="1" dirty="0" smtClean="0">
                <a:solidFill>
                  <a:schemeClr val="accent2"/>
                </a:solidFill>
                <a:latin typeface="Arial" charset="0"/>
              </a:rPr>
              <a:t>9</a:t>
            </a:r>
            <a:r>
              <a:rPr lang="en-US" dirty="0" smtClean="0">
                <a:latin typeface="Arial" charset="0"/>
              </a:rPr>
              <a:t> mod </a:t>
            </a:r>
            <a:r>
              <a:rPr lang="en-US" sz="2400" b="1" dirty="0" smtClean="0">
                <a:solidFill>
                  <a:srgbClr val="003300"/>
                </a:solidFill>
                <a:latin typeface="Arial" charset="0"/>
              </a:rPr>
              <a:t>3</a:t>
            </a:r>
            <a:r>
              <a:rPr lang="en-US" dirty="0" smtClean="0">
                <a:latin typeface="Arial" charset="0"/>
              </a:rPr>
              <a:t>" would evaluate to </a:t>
            </a:r>
            <a:r>
              <a:rPr lang="en-US" sz="2400" b="1" dirty="0" smtClean="0">
                <a:solidFill>
                  <a:schemeClr val="hlink"/>
                </a:solidFill>
                <a:latin typeface="Arial" charset="0"/>
              </a:rPr>
              <a:t>0</a:t>
            </a:r>
            <a:r>
              <a:rPr lang="en-US" dirty="0" smtClean="0">
                <a:latin typeface="Arial" charset="0"/>
              </a:rPr>
              <a:t>.</a:t>
            </a:r>
          </a:p>
        </p:txBody>
      </p:sp>
      <p:sp>
        <p:nvSpPr>
          <p:cNvPr id="121858" name="Rectangle 2"/>
          <p:cNvSpPr>
            <a:spLocks noGrp="1" noChangeArrowheads="1"/>
          </p:cNvSpPr>
          <p:nvPr>
            <p:ph type="title"/>
          </p:nvPr>
        </p:nvSpPr>
        <p:spPr/>
        <p:txBody>
          <a:bodyPr/>
          <a:lstStyle/>
          <a:p>
            <a:r>
              <a:rPr lang="en-US">
                <a:latin typeface="Arial" charset="0"/>
              </a:rPr>
              <a:t>Modulo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717" y="1066800"/>
            <a:ext cx="391269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122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08" y="1066800"/>
            <a:ext cx="381999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22884" name="Rectangle 4"/>
          <p:cNvSpPr>
            <a:spLocks noGrp="1" noChangeArrowheads="1"/>
          </p:cNvSpPr>
          <p:nvPr>
            <p:ph type="title"/>
          </p:nvPr>
        </p:nvSpPr>
        <p:spPr/>
        <p:txBody>
          <a:bodyPr/>
          <a:lstStyle/>
          <a:p>
            <a:r>
              <a:rPr lang="en-US">
                <a:latin typeface="Arial" charset="0"/>
              </a:rPr>
              <a:t>Alice and Bob DH Key Exchange</a:t>
            </a:r>
          </a:p>
        </p:txBody>
      </p:sp>
      <p:sp>
        <p:nvSpPr>
          <p:cNvPr id="122885" name="Text Box 5"/>
          <p:cNvSpPr txBox="1">
            <a:spLocks noChangeArrowheads="1"/>
          </p:cNvSpPr>
          <p:nvPr/>
        </p:nvSpPr>
        <p:spPr bwMode="auto">
          <a:xfrm>
            <a:off x="177800" y="1248179"/>
            <a:ext cx="3937000"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a:t>Alice</a:t>
            </a:r>
          </a:p>
        </p:txBody>
      </p:sp>
      <p:sp>
        <p:nvSpPr>
          <p:cNvPr id="122886" name="Text Box 6"/>
          <p:cNvSpPr txBox="1">
            <a:spLocks noChangeArrowheads="1"/>
          </p:cNvSpPr>
          <p:nvPr/>
        </p:nvSpPr>
        <p:spPr bwMode="auto">
          <a:xfrm>
            <a:off x="5105400" y="1248179"/>
            <a:ext cx="3886200"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a:t>Bob</a:t>
            </a:r>
          </a:p>
        </p:txBody>
      </p:sp>
      <p:sp>
        <p:nvSpPr>
          <p:cNvPr id="122887" name="Text Box 11"/>
          <p:cNvSpPr txBox="1">
            <a:spLocks noChangeArrowheads="1"/>
          </p:cNvSpPr>
          <p:nvPr/>
        </p:nvSpPr>
        <p:spPr bwMode="auto">
          <a:xfrm>
            <a:off x="2899564" y="1760398"/>
            <a:ext cx="13208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a:t>Calc</a:t>
            </a:r>
          </a:p>
        </p:txBody>
      </p:sp>
      <p:sp>
        <p:nvSpPr>
          <p:cNvPr id="122888" name="Text Box 13"/>
          <p:cNvSpPr txBox="1">
            <a:spLocks noChangeArrowheads="1"/>
          </p:cNvSpPr>
          <p:nvPr/>
        </p:nvSpPr>
        <p:spPr bwMode="auto">
          <a:xfrm>
            <a:off x="7480742" y="1760398"/>
            <a:ext cx="12319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err="1"/>
              <a:t>Calc</a:t>
            </a:r>
            <a:endParaRPr lang="en-US" sz="1600" dirty="0"/>
          </a:p>
        </p:txBody>
      </p:sp>
      <p:sp>
        <p:nvSpPr>
          <p:cNvPr id="673806" name="Text Box 14"/>
          <p:cNvSpPr txBox="1">
            <a:spLocks noChangeArrowheads="1"/>
          </p:cNvSpPr>
          <p:nvPr/>
        </p:nvSpPr>
        <p:spPr bwMode="auto">
          <a:xfrm>
            <a:off x="6209934" y="3165879"/>
            <a:ext cx="12954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dirty="0">
                <a:solidFill>
                  <a:srgbClr val="003300"/>
                </a:solidFill>
              </a:rPr>
              <a:t>15</a:t>
            </a:r>
          </a:p>
        </p:txBody>
      </p:sp>
      <p:sp>
        <p:nvSpPr>
          <p:cNvPr id="673807" name="Text Box 15"/>
          <p:cNvSpPr txBox="1">
            <a:spLocks noChangeArrowheads="1"/>
          </p:cNvSpPr>
          <p:nvPr/>
        </p:nvSpPr>
        <p:spPr bwMode="auto">
          <a:xfrm>
            <a:off x="2834669" y="27651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chemeClr val="hlink"/>
                </a:solidFill>
              </a:rPr>
              <a:t>5</a:t>
            </a:r>
            <a:r>
              <a:rPr lang="en-US" sz="1600" baseline="30000" dirty="0">
                <a:solidFill>
                  <a:srgbClr val="003300"/>
                </a:solidFill>
              </a:rPr>
              <a:t>6</a:t>
            </a:r>
            <a:r>
              <a:rPr lang="en-US" sz="1400" dirty="0"/>
              <a:t>mod </a:t>
            </a:r>
            <a:r>
              <a:rPr lang="en-US" sz="1400" dirty="0">
                <a:solidFill>
                  <a:schemeClr val="accent2"/>
                </a:solidFill>
              </a:rPr>
              <a:t>23</a:t>
            </a:r>
            <a:r>
              <a:rPr lang="en-US" sz="1400" dirty="0">
                <a:solidFill>
                  <a:schemeClr val="bg1"/>
                </a:solidFill>
              </a:rPr>
              <a:t> </a:t>
            </a:r>
            <a:r>
              <a:rPr lang="en-US" sz="1400" dirty="0"/>
              <a:t>= </a:t>
            </a:r>
            <a:r>
              <a:rPr lang="en-US" sz="1400" dirty="0">
                <a:solidFill>
                  <a:srgbClr val="652D89"/>
                </a:solidFill>
              </a:rPr>
              <a:t>8</a:t>
            </a:r>
          </a:p>
        </p:txBody>
      </p:sp>
      <p:sp>
        <p:nvSpPr>
          <p:cNvPr id="122891" name="Line 16"/>
          <p:cNvSpPr>
            <a:spLocks noChangeShapeType="1"/>
          </p:cNvSpPr>
          <p:nvPr/>
        </p:nvSpPr>
        <p:spPr bwMode="auto">
          <a:xfrm>
            <a:off x="4229100" y="2819400"/>
            <a:ext cx="685800" cy="0"/>
          </a:xfrm>
          <a:prstGeom prst="line">
            <a:avLst/>
          </a:prstGeom>
          <a:noFill/>
          <a:ln w="762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lIns="82124" tIns="41061" rIns="82124" bIns="41061">
            <a:spAutoFit/>
          </a:bodyPr>
          <a:lstStyle/>
          <a:p>
            <a:endParaRPr lang="en-US"/>
          </a:p>
        </p:txBody>
      </p:sp>
      <p:sp>
        <p:nvSpPr>
          <p:cNvPr id="673809" name="Rectangle 17"/>
          <p:cNvSpPr>
            <a:spLocks noChangeArrowheads="1"/>
          </p:cNvSpPr>
          <p:nvPr/>
        </p:nvSpPr>
        <p:spPr bwMode="auto">
          <a:xfrm>
            <a:off x="425999" y="4191000"/>
            <a:ext cx="8458200" cy="452256"/>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pitchFamily="2" charset="2"/>
              <a:buChar char="§"/>
              <a:defRPr/>
            </a:pPr>
            <a:r>
              <a:rPr lang="en-US" sz="2000" dirty="0">
                <a:ea typeface="+mn-ea"/>
              </a:rPr>
              <a:t>Meanwhile Bob chooses a secret integer </a:t>
            </a:r>
            <a:r>
              <a:rPr lang="en-US" sz="2000" dirty="0">
                <a:solidFill>
                  <a:srgbClr val="003300"/>
                </a:solidFill>
                <a:ea typeface="+mn-ea"/>
              </a:rPr>
              <a:t>b</a:t>
            </a:r>
            <a:r>
              <a:rPr lang="en-US" sz="2000" dirty="0">
                <a:ea typeface="+mn-ea"/>
              </a:rPr>
              <a:t>=</a:t>
            </a:r>
            <a:r>
              <a:rPr lang="en-US" dirty="0">
                <a:solidFill>
                  <a:srgbClr val="003300"/>
                </a:solidFill>
                <a:ea typeface="+mn-ea"/>
              </a:rPr>
              <a:t>15</a:t>
            </a:r>
            <a:r>
              <a:rPr lang="en-US" sz="2000" dirty="0">
                <a:ea typeface="+mn-ea"/>
              </a:rPr>
              <a:t>.</a:t>
            </a:r>
          </a:p>
        </p:txBody>
      </p:sp>
      <p:sp>
        <p:nvSpPr>
          <p:cNvPr id="673810" name="Text Box 18"/>
          <p:cNvSpPr txBox="1">
            <a:spLocks noChangeArrowheads="1"/>
          </p:cNvSpPr>
          <p:nvPr/>
        </p:nvSpPr>
        <p:spPr bwMode="auto">
          <a:xfrm>
            <a:off x="7414452" y="31969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chemeClr val="hlink"/>
                </a:solidFill>
              </a:rPr>
              <a:t>5</a:t>
            </a:r>
            <a:r>
              <a:rPr lang="en-US" sz="1600" baseline="30000" dirty="0">
                <a:solidFill>
                  <a:srgbClr val="003300"/>
                </a:solidFill>
              </a:rPr>
              <a:t>15</a:t>
            </a:r>
            <a:r>
              <a:rPr lang="en-US" sz="1400" dirty="0"/>
              <a:t>mod</a:t>
            </a:r>
            <a:r>
              <a:rPr lang="en-US" sz="1400" dirty="0">
                <a:solidFill>
                  <a:schemeClr val="bg1"/>
                </a:solidFill>
              </a:rPr>
              <a:t> </a:t>
            </a:r>
            <a:r>
              <a:rPr lang="en-US" sz="1400" dirty="0">
                <a:solidFill>
                  <a:schemeClr val="accent2"/>
                </a:solidFill>
              </a:rPr>
              <a:t>23</a:t>
            </a:r>
            <a:r>
              <a:rPr lang="en-US" sz="1400" dirty="0"/>
              <a:t> = </a:t>
            </a:r>
            <a:r>
              <a:rPr lang="en-US" sz="1400" dirty="0">
                <a:solidFill>
                  <a:srgbClr val="663300"/>
                </a:solidFill>
              </a:rPr>
              <a:t>19</a:t>
            </a:r>
          </a:p>
        </p:txBody>
      </p:sp>
      <p:sp>
        <p:nvSpPr>
          <p:cNvPr id="673811" name="Rectangle 19"/>
          <p:cNvSpPr>
            <a:spLocks noChangeArrowheads="1"/>
          </p:cNvSpPr>
          <p:nvPr/>
        </p:nvSpPr>
        <p:spPr bwMode="auto">
          <a:xfrm>
            <a:off x="425999" y="4673600"/>
            <a:ext cx="8458200" cy="452256"/>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pitchFamily="2" charset="2"/>
              <a:buChar char="§"/>
              <a:defRPr/>
            </a:pPr>
            <a:r>
              <a:rPr lang="en-US" sz="2000" dirty="0">
                <a:ea typeface="+mn-ea"/>
              </a:rPr>
              <a:t>Bob sends Alice (</a:t>
            </a:r>
            <a:r>
              <a:rPr lang="en-US" sz="2000" dirty="0" err="1">
                <a:solidFill>
                  <a:schemeClr val="hlink"/>
                </a:solidFill>
                <a:ea typeface="+mn-ea"/>
              </a:rPr>
              <a:t>g</a:t>
            </a:r>
            <a:r>
              <a:rPr lang="en-US" sz="2000" baseline="18000" dirty="0" err="1">
                <a:solidFill>
                  <a:srgbClr val="003300"/>
                </a:solidFill>
                <a:ea typeface="+mn-ea"/>
              </a:rPr>
              <a:t>a</a:t>
            </a:r>
            <a:r>
              <a:rPr lang="en-US" sz="2000" dirty="0">
                <a:ea typeface="+mn-ea"/>
              </a:rPr>
              <a:t> mod </a:t>
            </a:r>
            <a:r>
              <a:rPr lang="en-US" sz="2000" dirty="0">
                <a:solidFill>
                  <a:schemeClr val="accent2"/>
                </a:solidFill>
                <a:ea typeface="+mn-ea"/>
              </a:rPr>
              <a:t>p</a:t>
            </a:r>
            <a:r>
              <a:rPr lang="en-US" sz="2000" dirty="0">
                <a:ea typeface="+mn-ea"/>
              </a:rPr>
              <a:t>) or </a:t>
            </a:r>
            <a:r>
              <a:rPr lang="en-US" dirty="0">
                <a:solidFill>
                  <a:schemeClr val="hlink"/>
                </a:solidFill>
                <a:ea typeface="+mn-ea"/>
              </a:rPr>
              <a:t>5</a:t>
            </a:r>
            <a:r>
              <a:rPr lang="en-US" baseline="18000" dirty="0">
                <a:solidFill>
                  <a:srgbClr val="003300"/>
                </a:solidFill>
                <a:ea typeface="+mn-ea"/>
              </a:rPr>
              <a:t>15</a:t>
            </a:r>
            <a:r>
              <a:rPr lang="en-US" sz="2000" dirty="0">
                <a:ea typeface="+mn-ea"/>
              </a:rPr>
              <a:t> mod </a:t>
            </a:r>
            <a:r>
              <a:rPr lang="en-US" dirty="0">
                <a:solidFill>
                  <a:schemeClr val="accent2"/>
                </a:solidFill>
                <a:ea typeface="+mn-ea"/>
              </a:rPr>
              <a:t>23</a:t>
            </a:r>
            <a:r>
              <a:rPr lang="en-US" sz="2000" dirty="0">
                <a:ea typeface="+mn-ea"/>
              </a:rPr>
              <a:t> = </a:t>
            </a:r>
            <a:r>
              <a:rPr lang="en-US" dirty="0">
                <a:solidFill>
                  <a:srgbClr val="663300"/>
                </a:solidFill>
                <a:ea typeface="+mn-ea"/>
              </a:rPr>
              <a:t>19</a:t>
            </a:r>
            <a:r>
              <a:rPr lang="en-US" sz="2000" dirty="0" smtClean="0">
                <a:ea typeface="+mn-ea"/>
              </a:rPr>
              <a:t>.</a:t>
            </a:r>
            <a:endParaRPr lang="en-US" sz="2800" dirty="0">
              <a:ea typeface="+mn-ea"/>
            </a:endParaRPr>
          </a:p>
        </p:txBody>
      </p:sp>
      <p:sp>
        <p:nvSpPr>
          <p:cNvPr id="673812" name="Line 20"/>
          <p:cNvSpPr>
            <a:spLocks noChangeShapeType="1"/>
          </p:cNvSpPr>
          <p:nvPr/>
        </p:nvSpPr>
        <p:spPr bwMode="auto">
          <a:xfrm>
            <a:off x="4191000" y="3327400"/>
            <a:ext cx="685800" cy="0"/>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spAutoFit/>
          </a:bodyPr>
          <a:lstStyle/>
          <a:p>
            <a:endParaRPr lang="en-US"/>
          </a:p>
        </p:txBody>
      </p:sp>
      <p:sp>
        <p:nvSpPr>
          <p:cNvPr id="673813" name="Rectangle 21"/>
          <p:cNvSpPr>
            <a:spLocks noChangeArrowheads="1"/>
          </p:cNvSpPr>
          <p:nvPr/>
        </p:nvSpPr>
        <p:spPr bwMode="auto">
          <a:xfrm>
            <a:off x="425999" y="5194300"/>
            <a:ext cx="8458200" cy="452256"/>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pitchFamily="2" charset="2"/>
              <a:buChar char="§"/>
              <a:defRPr/>
            </a:pPr>
            <a:r>
              <a:rPr lang="en-US" sz="2000" dirty="0">
                <a:ea typeface="+mn-ea"/>
              </a:rPr>
              <a:t>Alice computes (</a:t>
            </a:r>
            <a:r>
              <a:rPr lang="en-US" sz="2000" dirty="0" err="1">
                <a:solidFill>
                  <a:srgbClr val="663300"/>
                </a:solidFill>
                <a:ea typeface="+mn-ea"/>
              </a:rPr>
              <a:t>x</a:t>
            </a:r>
            <a:r>
              <a:rPr lang="en-US" sz="2000" baseline="18000" dirty="0" err="1">
                <a:solidFill>
                  <a:srgbClr val="003300"/>
                </a:solidFill>
                <a:ea typeface="+mn-ea"/>
              </a:rPr>
              <a:t>a</a:t>
            </a:r>
            <a:r>
              <a:rPr lang="en-US" sz="2000" dirty="0">
                <a:ea typeface="+mn-ea"/>
              </a:rPr>
              <a:t> mod </a:t>
            </a:r>
            <a:r>
              <a:rPr lang="en-US" sz="2000" dirty="0">
                <a:solidFill>
                  <a:schemeClr val="accent2"/>
                </a:solidFill>
                <a:ea typeface="+mn-ea"/>
              </a:rPr>
              <a:t>p</a:t>
            </a:r>
            <a:r>
              <a:rPr lang="en-US" sz="2000" dirty="0">
                <a:ea typeface="+mn-ea"/>
              </a:rPr>
              <a:t>) or </a:t>
            </a:r>
            <a:r>
              <a:rPr lang="en-US" dirty="0">
                <a:ea typeface="+mn-ea"/>
              </a:rPr>
              <a:t>19</a:t>
            </a:r>
            <a:r>
              <a:rPr lang="en-US" baseline="18000" dirty="0">
                <a:solidFill>
                  <a:srgbClr val="003300"/>
                </a:solidFill>
                <a:ea typeface="+mn-ea"/>
              </a:rPr>
              <a:t>6</a:t>
            </a:r>
            <a:r>
              <a:rPr lang="en-US" sz="2000" dirty="0">
                <a:ea typeface="+mn-ea"/>
              </a:rPr>
              <a:t> mod </a:t>
            </a:r>
            <a:r>
              <a:rPr lang="en-US" dirty="0">
                <a:solidFill>
                  <a:schemeClr val="accent2"/>
                </a:solidFill>
                <a:ea typeface="+mn-ea"/>
              </a:rPr>
              <a:t>23</a:t>
            </a:r>
            <a:r>
              <a:rPr lang="en-US" sz="2000" dirty="0">
                <a:ea typeface="+mn-ea"/>
              </a:rPr>
              <a:t> = </a:t>
            </a:r>
            <a:r>
              <a:rPr lang="en-US" dirty="0">
                <a:solidFill>
                  <a:schemeClr val="accent6">
                    <a:lumMod val="40000"/>
                    <a:lumOff val="60000"/>
                  </a:schemeClr>
                </a:solidFill>
                <a:ea typeface="+mn-ea"/>
              </a:rPr>
              <a:t>2</a:t>
            </a:r>
            <a:r>
              <a:rPr lang="en-US" sz="2000" dirty="0" smtClean="0">
                <a:ea typeface="+mn-ea"/>
              </a:rPr>
              <a:t>.</a:t>
            </a:r>
            <a:endParaRPr lang="en-US" sz="2800" dirty="0">
              <a:ea typeface="+mn-ea"/>
            </a:endParaRPr>
          </a:p>
        </p:txBody>
      </p:sp>
      <p:sp>
        <p:nvSpPr>
          <p:cNvPr id="673814" name="Text Box 22"/>
          <p:cNvSpPr txBox="1">
            <a:spLocks noChangeArrowheads="1"/>
          </p:cNvSpPr>
          <p:nvPr/>
        </p:nvSpPr>
        <p:spPr bwMode="auto">
          <a:xfrm>
            <a:off x="2823951" y="36795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rgbClr val="663300"/>
                </a:solidFill>
              </a:rPr>
              <a:t>19</a:t>
            </a:r>
            <a:r>
              <a:rPr lang="en-US" sz="1600" baseline="30000" dirty="0">
                <a:solidFill>
                  <a:srgbClr val="003300"/>
                </a:solidFill>
              </a:rPr>
              <a:t>6</a:t>
            </a:r>
            <a:r>
              <a:rPr lang="en-US" sz="1400" dirty="0"/>
              <a:t>mod</a:t>
            </a:r>
            <a:r>
              <a:rPr lang="en-US" sz="1400" dirty="0">
                <a:solidFill>
                  <a:schemeClr val="bg1"/>
                </a:solidFill>
              </a:rPr>
              <a:t> </a:t>
            </a:r>
            <a:r>
              <a:rPr lang="en-US" sz="1400" dirty="0">
                <a:solidFill>
                  <a:schemeClr val="accent2"/>
                </a:solidFill>
              </a:rPr>
              <a:t>23</a:t>
            </a:r>
            <a:r>
              <a:rPr lang="en-US" sz="1400" dirty="0">
                <a:solidFill>
                  <a:schemeClr val="bg1"/>
                </a:solidFill>
              </a:rPr>
              <a:t> </a:t>
            </a:r>
            <a:r>
              <a:rPr lang="en-US" sz="1400" dirty="0"/>
              <a:t>= </a:t>
            </a:r>
            <a:r>
              <a:rPr lang="en-US" sz="1400" dirty="0">
                <a:solidFill>
                  <a:schemeClr val="accent6">
                    <a:lumMod val="40000"/>
                    <a:lumOff val="60000"/>
                  </a:schemeClr>
                </a:solidFill>
              </a:rPr>
              <a:t>2</a:t>
            </a:r>
          </a:p>
        </p:txBody>
      </p:sp>
      <p:sp>
        <p:nvSpPr>
          <p:cNvPr id="673815" name="Text Box 23"/>
          <p:cNvSpPr txBox="1">
            <a:spLocks noChangeArrowheads="1"/>
          </p:cNvSpPr>
          <p:nvPr/>
        </p:nvSpPr>
        <p:spPr bwMode="auto">
          <a:xfrm>
            <a:off x="7411883" y="37049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rgbClr val="660066"/>
                </a:solidFill>
              </a:rPr>
              <a:t>8</a:t>
            </a:r>
            <a:r>
              <a:rPr lang="en-US" sz="1600" baseline="30000" dirty="0">
                <a:solidFill>
                  <a:srgbClr val="003300"/>
                </a:solidFill>
              </a:rPr>
              <a:t>15</a:t>
            </a:r>
            <a:r>
              <a:rPr lang="en-US" sz="1400" dirty="0"/>
              <a:t>mod</a:t>
            </a:r>
            <a:r>
              <a:rPr lang="en-US" sz="1400" dirty="0">
                <a:solidFill>
                  <a:schemeClr val="bg1"/>
                </a:solidFill>
              </a:rPr>
              <a:t> </a:t>
            </a:r>
            <a:r>
              <a:rPr lang="en-US" sz="1400" dirty="0">
                <a:solidFill>
                  <a:schemeClr val="accent2"/>
                </a:solidFill>
              </a:rPr>
              <a:t>23</a:t>
            </a:r>
            <a:r>
              <a:rPr lang="en-US" sz="1400" dirty="0">
                <a:solidFill>
                  <a:schemeClr val="bg1"/>
                </a:solidFill>
              </a:rPr>
              <a:t> </a:t>
            </a:r>
            <a:r>
              <a:rPr lang="en-US" sz="1400" dirty="0"/>
              <a:t>= </a:t>
            </a:r>
            <a:r>
              <a:rPr lang="en-US" sz="1400" dirty="0">
                <a:solidFill>
                  <a:schemeClr val="accent6">
                    <a:lumMod val="40000"/>
                    <a:lumOff val="60000"/>
                  </a:schemeClr>
                </a:solidFill>
              </a:rPr>
              <a:t>2</a:t>
            </a:r>
          </a:p>
        </p:txBody>
      </p:sp>
      <p:sp>
        <p:nvSpPr>
          <p:cNvPr id="673816" name="Rectangle 24"/>
          <p:cNvSpPr>
            <a:spLocks noChangeArrowheads="1"/>
          </p:cNvSpPr>
          <p:nvPr/>
        </p:nvSpPr>
        <p:spPr bwMode="auto">
          <a:xfrm>
            <a:off x="425999" y="5727700"/>
            <a:ext cx="8458200" cy="452256"/>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pitchFamily="2" charset="2"/>
              <a:buChar char="§"/>
              <a:defRPr/>
            </a:pPr>
            <a:r>
              <a:rPr lang="en-US" sz="2000" dirty="0">
                <a:ea typeface="+mn-ea"/>
              </a:rPr>
              <a:t>Bob computes (</a:t>
            </a:r>
            <a:r>
              <a:rPr lang="en-US" sz="2000" dirty="0" err="1">
                <a:solidFill>
                  <a:srgbClr val="660066"/>
                </a:solidFill>
                <a:ea typeface="+mn-ea"/>
              </a:rPr>
              <a:t>x</a:t>
            </a:r>
            <a:r>
              <a:rPr lang="en-US" sz="2000" baseline="18000" dirty="0" err="1">
                <a:solidFill>
                  <a:srgbClr val="003300"/>
                </a:solidFill>
                <a:ea typeface="+mn-ea"/>
              </a:rPr>
              <a:t>a</a:t>
            </a:r>
            <a:r>
              <a:rPr lang="en-US" sz="2000" dirty="0">
                <a:ea typeface="+mn-ea"/>
              </a:rPr>
              <a:t> mod </a:t>
            </a:r>
            <a:r>
              <a:rPr lang="en-US" sz="2000" dirty="0">
                <a:solidFill>
                  <a:schemeClr val="accent2"/>
                </a:solidFill>
                <a:ea typeface="+mn-ea"/>
              </a:rPr>
              <a:t>p</a:t>
            </a:r>
            <a:r>
              <a:rPr lang="en-US" sz="2000" dirty="0">
                <a:ea typeface="+mn-ea"/>
              </a:rPr>
              <a:t>) or </a:t>
            </a:r>
            <a:r>
              <a:rPr lang="en-US" dirty="0">
                <a:solidFill>
                  <a:srgbClr val="660066"/>
                </a:solidFill>
                <a:ea typeface="+mn-ea"/>
              </a:rPr>
              <a:t>8</a:t>
            </a:r>
            <a:r>
              <a:rPr lang="en-US" baseline="18000" dirty="0">
                <a:solidFill>
                  <a:srgbClr val="003300"/>
                </a:solidFill>
                <a:ea typeface="+mn-ea"/>
              </a:rPr>
              <a:t>6</a:t>
            </a:r>
            <a:r>
              <a:rPr lang="en-US" sz="2000" dirty="0">
                <a:ea typeface="+mn-ea"/>
              </a:rPr>
              <a:t> mod </a:t>
            </a:r>
            <a:r>
              <a:rPr lang="en-US" dirty="0">
                <a:solidFill>
                  <a:schemeClr val="accent2"/>
                </a:solidFill>
                <a:ea typeface="+mn-ea"/>
              </a:rPr>
              <a:t>23</a:t>
            </a:r>
            <a:r>
              <a:rPr lang="en-US" sz="2000" dirty="0">
                <a:ea typeface="+mn-ea"/>
              </a:rPr>
              <a:t> = </a:t>
            </a:r>
            <a:r>
              <a:rPr lang="en-US" dirty="0">
                <a:solidFill>
                  <a:schemeClr val="accent6">
                    <a:lumMod val="40000"/>
                    <a:lumOff val="60000"/>
                  </a:schemeClr>
                </a:solidFill>
                <a:ea typeface="+mn-ea"/>
              </a:rPr>
              <a:t>2</a:t>
            </a:r>
            <a:r>
              <a:rPr lang="en-US" sz="2000" dirty="0" smtClean="0">
                <a:ea typeface="+mn-ea"/>
              </a:rPr>
              <a:t>.</a:t>
            </a:r>
            <a:endParaRPr lang="en-US" sz="2800" dirty="0">
              <a:ea typeface="+mn-ea"/>
            </a:endParaRPr>
          </a:p>
        </p:txBody>
      </p:sp>
      <p:sp>
        <p:nvSpPr>
          <p:cNvPr id="673819" name="Text Box 27"/>
          <p:cNvSpPr txBox="1">
            <a:spLocks noChangeArrowheads="1"/>
          </p:cNvSpPr>
          <p:nvPr/>
        </p:nvSpPr>
        <p:spPr bwMode="auto">
          <a:xfrm>
            <a:off x="456758" y="2226079"/>
            <a:ext cx="11938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dirty="0">
                <a:solidFill>
                  <a:schemeClr val="hlink"/>
                </a:solidFill>
              </a:rPr>
              <a:t>5</a:t>
            </a:r>
            <a:r>
              <a:rPr lang="en-US" sz="2200" dirty="0"/>
              <a:t>,</a:t>
            </a:r>
            <a:r>
              <a:rPr lang="en-US" sz="2200" dirty="0">
                <a:solidFill>
                  <a:schemeClr val="hlink"/>
                </a:solidFill>
              </a:rPr>
              <a:t> </a:t>
            </a:r>
            <a:r>
              <a:rPr lang="en-US" sz="2200" dirty="0">
                <a:solidFill>
                  <a:schemeClr val="accent2"/>
                </a:solidFill>
              </a:rPr>
              <a:t>23</a:t>
            </a:r>
          </a:p>
        </p:txBody>
      </p:sp>
      <p:sp>
        <p:nvSpPr>
          <p:cNvPr id="673820" name="Text Box 28"/>
          <p:cNvSpPr txBox="1">
            <a:spLocks noChangeArrowheads="1"/>
          </p:cNvSpPr>
          <p:nvPr/>
        </p:nvSpPr>
        <p:spPr bwMode="auto">
          <a:xfrm>
            <a:off x="4963131" y="2226079"/>
            <a:ext cx="12954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dirty="0">
                <a:solidFill>
                  <a:schemeClr val="hlink"/>
                </a:solidFill>
              </a:rPr>
              <a:t>5</a:t>
            </a:r>
            <a:r>
              <a:rPr lang="en-US" sz="2200" dirty="0"/>
              <a:t>,</a:t>
            </a:r>
            <a:r>
              <a:rPr lang="en-US" sz="2200" dirty="0">
                <a:solidFill>
                  <a:schemeClr val="hlink"/>
                </a:solidFill>
              </a:rPr>
              <a:t> </a:t>
            </a:r>
            <a:r>
              <a:rPr lang="en-US" sz="2200" dirty="0">
                <a:solidFill>
                  <a:schemeClr val="accent2"/>
                </a:solidFill>
              </a:rPr>
              <a:t>23</a:t>
            </a:r>
          </a:p>
        </p:txBody>
      </p:sp>
      <p:sp>
        <p:nvSpPr>
          <p:cNvPr id="122902" name="Text Box 29"/>
          <p:cNvSpPr txBox="1">
            <a:spLocks noChangeArrowheads="1"/>
          </p:cNvSpPr>
          <p:nvPr/>
        </p:nvSpPr>
        <p:spPr bwMode="auto">
          <a:xfrm>
            <a:off x="1717656" y="1760398"/>
            <a:ext cx="11303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Secret</a:t>
            </a:r>
          </a:p>
        </p:txBody>
      </p:sp>
      <p:sp>
        <p:nvSpPr>
          <p:cNvPr id="122903" name="Text Box 30"/>
          <p:cNvSpPr txBox="1">
            <a:spLocks noChangeArrowheads="1"/>
          </p:cNvSpPr>
          <p:nvPr/>
        </p:nvSpPr>
        <p:spPr bwMode="auto">
          <a:xfrm>
            <a:off x="6231957" y="1760398"/>
            <a:ext cx="12319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Secret</a:t>
            </a:r>
          </a:p>
        </p:txBody>
      </p:sp>
      <p:sp>
        <p:nvSpPr>
          <p:cNvPr id="122904" name="Text Box 31"/>
          <p:cNvSpPr txBox="1">
            <a:spLocks noChangeArrowheads="1"/>
          </p:cNvSpPr>
          <p:nvPr/>
        </p:nvSpPr>
        <p:spPr bwMode="auto">
          <a:xfrm>
            <a:off x="453381" y="1760398"/>
            <a:ext cx="11303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Shared</a:t>
            </a:r>
          </a:p>
        </p:txBody>
      </p:sp>
      <p:sp>
        <p:nvSpPr>
          <p:cNvPr id="122905" name="Text Box 32"/>
          <p:cNvSpPr txBox="1">
            <a:spLocks noChangeArrowheads="1"/>
          </p:cNvSpPr>
          <p:nvPr/>
        </p:nvSpPr>
        <p:spPr bwMode="auto">
          <a:xfrm>
            <a:off x="4995872" y="1760398"/>
            <a:ext cx="12319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Shared</a:t>
            </a:r>
          </a:p>
        </p:txBody>
      </p:sp>
      <p:sp>
        <p:nvSpPr>
          <p:cNvPr id="673825" name="Text Box 33"/>
          <p:cNvSpPr txBox="1">
            <a:spLocks noChangeArrowheads="1"/>
          </p:cNvSpPr>
          <p:nvPr/>
        </p:nvSpPr>
        <p:spPr bwMode="auto">
          <a:xfrm>
            <a:off x="1666856" y="2695979"/>
            <a:ext cx="12700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a:solidFill>
                  <a:srgbClr val="003300"/>
                </a:solidFill>
              </a:rPr>
              <a:t>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3809"/>
                                        </p:tgtEl>
                                        <p:attrNameLst>
                                          <p:attrName>style.visibility</p:attrName>
                                        </p:attrNameLst>
                                      </p:cBhvr>
                                      <p:to>
                                        <p:strVal val="visible"/>
                                      </p:to>
                                    </p:set>
                                    <p:animEffect transition="in" filter="wipe(left)">
                                      <p:cBhvr>
                                        <p:cTn id="7" dur="500"/>
                                        <p:tgtEl>
                                          <p:spTgt spid="673809"/>
                                        </p:tgtEl>
                                      </p:cBhvr>
                                    </p:animEffect>
                                  </p:childTnLst>
                                </p:cTn>
                              </p:par>
                            </p:childTnLst>
                          </p:cTn>
                        </p:par>
                        <p:par>
                          <p:cTn id="8" fill="hold" nodeType="afterGroup">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673806"/>
                                        </p:tgtEl>
                                        <p:attrNameLst>
                                          <p:attrName>style.visibility</p:attrName>
                                        </p:attrNameLst>
                                      </p:cBhvr>
                                      <p:to>
                                        <p:strVal val="visible"/>
                                      </p:to>
                                    </p:set>
                                    <p:anim calcmode="lin" valueType="num">
                                      <p:cBhvr>
                                        <p:cTn id="11" dur="500" fill="hold"/>
                                        <p:tgtEl>
                                          <p:spTgt spid="673806"/>
                                        </p:tgtEl>
                                        <p:attrNameLst>
                                          <p:attrName>ppt_w</p:attrName>
                                        </p:attrNameLst>
                                      </p:cBhvr>
                                      <p:tavLst>
                                        <p:tav tm="0">
                                          <p:val>
                                            <p:strVal val="4*#ppt_w"/>
                                          </p:val>
                                        </p:tav>
                                        <p:tav tm="100000">
                                          <p:val>
                                            <p:strVal val="#ppt_w"/>
                                          </p:val>
                                        </p:tav>
                                      </p:tavLst>
                                    </p:anim>
                                    <p:anim calcmode="lin" valueType="num">
                                      <p:cBhvr>
                                        <p:cTn id="12" dur="500" fill="hold"/>
                                        <p:tgtEl>
                                          <p:spTgt spid="673806"/>
                                        </p:tgtEl>
                                        <p:attrNameLst>
                                          <p:attrName>ppt_h</p:attrName>
                                        </p:attrNameLst>
                                      </p:cBhvr>
                                      <p:tavLst>
                                        <p:tav tm="0">
                                          <p:val>
                                            <p:strVal val="4*#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673810"/>
                                        </p:tgtEl>
                                        <p:attrNameLst>
                                          <p:attrName>style.visibility</p:attrName>
                                        </p:attrNameLst>
                                      </p:cBhvr>
                                      <p:to>
                                        <p:strVal val="visible"/>
                                      </p:to>
                                    </p:set>
                                    <p:anim calcmode="lin" valueType="num">
                                      <p:cBhvr>
                                        <p:cTn id="17" dur="500" fill="hold"/>
                                        <p:tgtEl>
                                          <p:spTgt spid="673810"/>
                                        </p:tgtEl>
                                        <p:attrNameLst>
                                          <p:attrName>ppt_w</p:attrName>
                                        </p:attrNameLst>
                                      </p:cBhvr>
                                      <p:tavLst>
                                        <p:tav tm="0">
                                          <p:val>
                                            <p:strVal val="4*#ppt_w"/>
                                          </p:val>
                                        </p:tav>
                                        <p:tav tm="100000">
                                          <p:val>
                                            <p:strVal val="#ppt_w"/>
                                          </p:val>
                                        </p:tav>
                                      </p:tavLst>
                                    </p:anim>
                                    <p:anim calcmode="lin" valueType="num">
                                      <p:cBhvr>
                                        <p:cTn id="18" dur="500" fill="hold"/>
                                        <p:tgtEl>
                                          <p:spTgt spid="673810"/>
                                        </p:tgtEl>
                                        <p:attrNameLst>
                                          <p:attrName>ppt_h</p:attrName>
                                        </p:attrNameLst>
                                      </p:cBhvr>
                                      <p:tavLst>
                                        <p:tav tm="0">
                                          <p:val>
                                            <p:strVal val="4*#ppt_h"/>
                                          </p:val>
                                        </p:tav>
                                        <p:tav tm="100000">
                                          <p:val>
                                            <p:strVal val="#ppt_h"/>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673811"/>
                                        </p:tgtEl>
                                        <p:attrNameLst>
                                          <p:attrName>style.visibility</p:attrName>
                                        </p:attrNameLst>
                                      </p:cBhvr>
                                      <p:to>
                                        <p:strVal val="visible"/>
                                      </p:to>
                                    </p:set>
                                    <p:animEffect transition="in" filter="wipe(left)">
                                      <p:cBhvr>
                                        <p:cTn id="21" dur="500"/>
                                        <p:tgtEl>
                                          <p:spTgt spid="6738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73812"/>
                                        </p:tgtEl>
                                        <p:attrNameLst>
                                          <p:attrName>style.visibility</p:attrName>
                                        </p:attrNameLst>
                                      </p:cBhvr>
                                      <p:to>
                                        <p:strVal val="visible"/>
                                      </p:to>
                                    </p:set>
                                    <p:animEffect transition="in" filter="wipe(right)">
                                      <p:cBhvr>
                                        <p:cTn id="26" dur="500"/>
                                        <p:tgtEl>
                                          <p:spTgt spid="6738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73813"/>
                                        </p:tgtEl>
                                        <p:attrNameLst>
                                          <p:attrName>style.visibility</p:attrName>
                                        </p:attrNameLst>
                                      </p:cBhvr>
                                      <p:to>
                                        <p:strVal val="visible"/>
                                      </p:to>
                                    </p:set>
                                    <p:animEffect transition="in" filter="wipe(left)">
                                      <p:cBhvr>
                                        <p:cTn id="31" dur="500"/>
                                        <p:tgtEl>
                                          <p:spTgt spid="6738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73814"/>
                                        </p:tgtEl>
                                        <p:attrNameLst>
                                          <p:attrName>style.visibility</p:attrName>
                                        </p:attrNameLst>
                                      </p:cBhvr>
                                      <p:to>
                                        <p:strVal val="visible"/>
                                      </p:to>
                                    </p:set>
                                    <p:anim calcmode="lin" valueType="num">
                                      <p:cBhvr>
                                        <p:cTn id="36" dur="500" fill="hold"/>
                                        <p:tgtEl>
                                          <p:spTgt spid="6738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73814"/>
                                        </p:tgtEl>
                                        <p:attrNameLst>
                                          <p:attrName>ppt_y</p:attrName>
                                        </p:attrNameLst>
                                      </p:cBhvr>
                                      <p:tavLst>
                                        <p:tav tm="0">
                                          <p:val>
                                            <p:strVal val="#ppt_y"/>
                                          </p:val>
                                        </p:tav>
                                        <p:tav tm="100000">
                                          <p:val>
                                            <p:strVal val="#ppt_y"/>
                                          </p:val>
                                        </p:tav>
                                      </p:tavLst>
                                    </p:anim>
                                    <p:anim calcmode="lin" valueType="num">
                                      <p:cBhvr>
                                        <p:cTn id="38" dur="500" fill="hold"/>
                                        <p:tgtEl>
                                          <p:spTgt spid="6738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738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738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73816"/>
                                        </p:tgtEl>
                                        <p:attrNameLst>
                                          <p:attrName>style.visibility</p:attrName>
                                        </p:attrNameLst>
                                      </p:cBhvr>
                                      <p:to>
                                        <p:strVal val="visible"/>
                                      </p:to>
                                    </p:set>
                                    <p:animEffect transition="in" filter="wipe(left)">
                                      <p:cBhvr>
                                        <p:cTn id="45" dur="500"/>
                                        <p:tgtEl>
                                          <p:spTgt spid="673816"/>
                                        </p:tgtEl>
                                      </p:cBhvr>
                                    </p:animEffect>
                                  </p:childTnLst>
                                </p:cTn>
                              </p:par>
                            </p:childTnLst>
                          </p:cTn>
                        </p:par>
                        <p:par>
                          <p:cTn id="46" fill="hold" nodeType="afterGroup">
                            <p:stCondLst>
                              <p:cond delay="5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673815"/>
                                        </p:tgtEl>
                                        <p:attrNameLst>
                                          <p:attrName>style.visibility</p:attrName>
                                        </p:attrNameLst>
                                      </p:cBhvr>
                                      <p:to>
                                        <p:strVal val="visible"/>
                                      </p:to>
                                    </p:set>
                                    <p:anim calcmode="lin" valueType="num">
                                      <p:cBhvr>
                                        <p:cTn id="49" dur="500" fill="hold"/>
                                        <p:tgtEl>
                                          <p:spTgt spid="673815"/>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73815"/>
                                        </p:tgtEl>
                                        <p:attrNameLst>
                                          <p:attrName>ppt_y</p:attrName>
                                        </p:attrNameLst>
                                      </p:cBhvr>
                                      <p:tavLst>
                                        <p:tav tm="0">
                                          <p:val>
                                            <p:strVal val="#ppt_y"/>
                                          </p:val>
                                        </p:tav>
                                        <p:tav tm="100000">
                                          <p:val>
                                            <p:strVal val="#ppt_y"/>
                                          </p:val>
                                        </p:tav>
                                      </p:tavLst>
                                    </p:anim>
                                    <p:anim calcmode="lin" valueType="num">
                                      <p:cBhvr>
                                        <p:cTn id="51" dur="500" fill="hold"/>
                                        <p:tgtEl>
                                          <p:spTgt spid="673815"/>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73815"/>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7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6" grpId="0"/>
      <p:bldP spid="673809" grpId="0"/>
      <p:bldP spid="673810" grpId="0"/>
      <p:bldP spid="673811" grpId="0"/>
      <p:bldP spid="673812" grpId="0" animBg="1"/>
      <p:bldP spid="673813" grpId="0"/>
      <p:bldP spid="673814" grpId="0"/>
      <p:bldP spid="673815" grpId="0"/>
      <p:bldP spid="67381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r>
              <a:rPr lang="en-US">
                <a:latin typeface="Arial" charset="0"/>
              </a:rPr>
              <a:t>Alice and Bob DH Key Exchange</a:t>
            </a:r>
          </a:p>
        </p:txBody>
      </p:sp>
      <p:sp>
        <p:nvSpPr>
          <p:cNvPr id="674833" name="Rectangle 17"/>
          <p:cNvSpPr>
            <a:spLocks noChangeArrowheads="1"/>
          </p:cNvSpPr>
          <p:nvPr/>
        </p:nvSpPr>
        <p:spPr bwMode="auto">
          <a:xfrm>
            <a:off x="220451" y="4191000"/>
            <a:ext cx="8458200" cy="452256"/>
          </a:xfrm>
          <a:prstGeom prst="rect">
            <a:avLst/>
          </a:prstGeom>
          <a:noFill/>
          <a:ln w="9525">
            <a:noFill/>
            <a:miter lim="800000"/>
            <a:headEnd/>
            <a:tailEnd/>
          </a:ln>
          <a:effec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pitchFamily="2" charset="2"/>
              <a:buChar char="§"/>
              <a:defRPr/>
            </a:pPr>
            <a:r>
              <a:rPr lang="en-US" sz="2000" dirty="0">
                <a:ea typeface="+mn-ea"/>
              </a:rPr>
              <a:t>The result (</a:t>
            </a:r>
            <a:r>
              <a:rPr lang="en-US" dirty="0">
                <a:solidFill>
                  <a:srgbClr val="C59CDF"/>
                </a:solidFill>
                <a:ea typeface="+mn-ea"/>
              </a:rPr>
              <a:t>2</a:t>
            </a:r>
            <a:r>
              <a:rPr lang="en-US" sz="2000" dirty="0">
                <a:ea typeface="+mn-ea"/>
              </a:rPr>
              <a:t>) is the same for both Alice and </a:t>
            </a:r>
            <a:r>
              <a:rPr lang="en-US" sz="2000" dirty="0" smtClean="0">
                <a:ea typeface="+mn-ea"/>
              </a:rPr>
              <a:t>Bob.</a:t>
            </a:r>
            <a:endParaRPr lang="en-US" sz="2000" dirty="0">
              <a:ea typeface="+mn-ea"/>
            </a:endParaRPr>
          </a:p>
        </p:txBody>
      </p:sp>
      <p:sp>
        <p:nvSpPr>
          <p:cNvPr id="674835" name="Rectangle 19"/>
          <p:cNvSpPr>
            <a:spLocks noChangeArrowheads="1"/>
          </p:cNvSpPr>
          <p:nvPr/>
        </p:nvSpPr>
        <p:spPr bwMode="auto">
          <a:xfrm>
            <a:off x="220451" y="4673600"/>
            <a:ext cx="8458200" cy="3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marL="236538" indent="-236538" defTabSz="814388">
              <a:lnSpc>
                <a:spcPct val="100000"/>
              </a:lnSpc>
              <a:spcAft>
                <a:spcPts val="300"/>
              </a:spcAft>
              <a:buClr>
                <a:schemeClr val="tx2"/>
              </a:buClr>
              <a:buSzPct val="100000"/>
              <a:buFont typeface="Wingdings" charset="0"/>
              <a:buChar char="§"/>
            </a:pPr>
            <a:r>
              <a:rPr lang="en-US" sz="2000" dirty="0"/>
              <a:t>They will now use this as the secret key for </a:t>
            </a:r>
            <a:r>
              <a:rPr lang="en-US" sz="2000" dirty="0" smtClean="0"/>
              <a:t>encryption</a:t>
            </a:r>
            <a:r>
              <a:rPr lang="en-US" sz="2000" dirty="0"/>
              <a:t>.</a:t>
            </a:r>
            <a:endParaRPr lang="en-US" sz="2800" dirty="0"/>
          </a:p>
        </p:txBody>
      </p:sp>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717" y="1066800"/>
            <a:ext cx="391269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08" y="1066800"/>
            <a:ext cx="381999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48" name="Text Box 5"/>
          <p:cNvSpPr txBox="1">
            <a:spLocks noChangeArrowheads="1"/>
          </p:cNvSpPr>
          <p:nvPr/>
        </p:nvSpPr>
        <p:spPr bwMode="auto">
          <a:xfrm>
            <a:off x="177800" y="1248179"/>
            <a:ext cx="3937000"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a:t>Alice</a:t>
            </a:r>
          </a:p>
        </p:txBody>
      </p:sp>
      <p:sp>
        <p:nvSpPr>
          <p:cNvPr id="49" name="Text Box 6"/>
          <p:cNvSpPr txBox="1">
            <a:spLocks noChangeArrowheads="1"/>
          </p:cNvSpPr>
          <p:nvPr/>
        </p:nvSpPr>
        <p:spPr bwMode="auto">
          <a:xfrm>
            <a:off x="5105400" y="1248179"/>
            <a:ext cx="3886200"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a:t>Bob</a:t>
            </a:r>
          </a:p>
        </p:txBody>
      </p:sp>
      <p:sp>
        <p:nvSpPr>
          <p:cNvPr id="50" name="Text Box 11"/>
          <p:cNvSpPr txBox="1">
            <a:spLocks noChangeArrowheads="1"/>
          </p:cNvSpPr>
          <p:nvPr/>
        </p:nvSpPr>
        <p:spPr bwMode="auto">
          <a:xfrm>
            <a:off x="2899564" y="1760398"/>
            <a:ext cx="13208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a:t>Calc</a:t>
            </a:r>
          </a:p>
        </p:txBody>
      </p:sp>
      <p:sp>
        <p:nvSpPr>
          <p:cNvPr id="51" name="Text Box 13"/>
          <p:cNvSpPr txBox="1">
            <a:spLocks noChangeArrowheads="1"/>
          </p:cNvSpPr>
          <p:nvPr/>
        </p:nvSpPr>
        <p:spPr bwMode="auto">
          <a:xfrm>
            <a:off x="7480742" y="1760398"/>
            <a:ext cx="12319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err="1"/>
              <a:t>Calc</a:t>
            </a:r>
            <a:endParaRPr lang="en-US" sz="1600" dirty="0"/>
          </a:p>
        </p:txBody>
      </p:sp>
      <p:sp>
        <p:nvSpPr>
          <p:cNvPr id="52" name="Text Box 14"/>
          <p:cNvSpPr txBox="1">
            <a:spLocks noChangeArrowheads="1"/>
          </p:cNvSpPr>
          <p:nvPr/>
        </p:nvSpPr>
        <p:spPr bwMode="auto">
          <a:xfrm>
            <a:off x="6209934" y="3165879"/>
            <a:ext cx="12954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dirty="0">
                <a:solidFill>
                  <a:srgbClr val="003300"/>
                </a:solidFill>
              </a:rPr>
              <a:t>15</a:t>
            </a:r>
          </a:p>
        </p:txBody>
      </p:sp>
      <p:sp>
        <p:nvSpPr>
          <p:cNvPr id="53" name="Text Box 15"/>
          <p:cNvSpPr txBox="1">
            <a:spLocks noChangeArrowheads="1"/>
          </p:cNvSpPr>
          <p:nvPr/>
        </p:nvSpPr>
        <p:spPr bwMode="auto">
          <a:xfrm>
            <a:off x="2834669" y="27651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chemeClr val="hlink"/>
                </a:solidFill>
              </a:rPr>
              <a:t>5</a:t>
            </a:r>
            <a:r>
              <a:rPr lang="en-US" sz="1600" baseline="30000" dirty="0">
                <a:solidFill>
                  <a:srgbClr val="003300"/>
                </a:solidFill>
              </a:rPr>
              <a:t>6</a:t>
            </a:r>
            <a:r>
              <a:rPr lang="en-US" sz="1400" dirty="0"/>
              <a:t>mod </a:t>
            </a:r>
            <a:r>
              <a:rPr lang="en-US" sz="1400" dirty="0">
                <a:solidFill>
                  <a:schemeClr val="accent2"/>
                </a:solidFill>
              </a:rPr>
              <a:t>23</a:t>
            </a:r>
            <a:r>
              <a:rPr lang="en-US" sz="1400" dirty="0">
                <a:solidFill>
                  <a:schemeClr val="bg1"/>
                </a:solidFill>
              </a:rPr>
              <a:t> </a:t>
            </a:r>
            <a:r>
              <a:rPr lang="en-US" sz="1400" dirty="0"/>
              <a:t>= </a:t>
            </a:r>
            <a:r>
              <a:rPr lang="en-US" sz="1400" dirty="0">
                <a:solidFill>
                  <a:srgbClr val="652D89"/>
                </a:solidFill>
              </a:rPr>
              <a:t>8</a:t>
            </a:r>
          </a:p>
        </p:txBody>
      </p:sp>
      <p:sp>
        <p:nvSpPr>
          <p:cNvPr id="54" name="Line 16"/>
          <p:cNvSpPr>
            <a:spLocks noChangeShapeType="1"/>
          </p:cNvSpPr>
          <p:nvPr/>
        </p:nvSpPr>
        <p:spPr bwMode="auto">
          <a:xfrm>
            <a:off x="4229100" y="2819400"/>
            <a:ext cx="685800" cy="0"/>
          </a:xfrm>
          <a:prstGeom prst="line">
            <a:avLst/>
          </a:prstGeom>
          <a:noFill/>
          <a:ln w="76200">
            <a:solidFill>
              <a:schemeClr val="hlink"/>
            </a:solidFill>
            <a:round/>
            <a:headEnd type="none" w="sm" len="sm"/>
            <a:tailEnd type="triangle" w="med" len="med"/>
          </a:ln>
          <a:extLst>
            <a:ext uri="{909E8E84-426E-40DD-AFC4-6F175D3DCCD1}">
              <a14:hiddenFill xmlns:a14="http://schemas.microsoft.com/office/drawing/2010/main">
                <a:noFill/>
              </a14:hiddenFill>
            </a:ext>
          </a:extLst>
        </p:spPr>
        <p:txBody>
          <a:bodyPr lIns="82124" tIns="41061" rIns="82124" bIns="41061">
            <a:spAutoFit/>
          </a:bodyPr>
          <a:lstStyle/>
          <a:p>
            <a:endParaRPr lang="en-US"/>
          </a:p>
        </p:txBody>
      </p:sp>
      <p:sp>
        <p:nvSpPr>
          <p:cNvPr id="55" name="Text Box 18"/>
          <p:cNvSpPr txBox="1">
            <a:spLocks noChangeArrowheads="1"/>
          </p:cNvSpPr>
          <p:nvPr/>
        </p:nvSpPr>
        <p:spPr bwMode="auto">
          <a:xfrm>
            <a:off x="7414452" y="31969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chemeClr val="hlink"/>
                </a:solidFill>
              </a:rPr>
              <a:t>5</a:t>
            </a:r>
            <a:r>
              <a:rPr lang="en-US" sz="1600" baseline="30000" dirty="0">
                <a:solidFill>
                  <a:srgbClr val="003300"/>
                </a:solidFill>
              </a:rPr>
              <a:t>15</a:t>
            </a:r>
            <a:r>
              <a:rPr lang="en-US" sz="1400" dirty="0"/>
              <a:t>mod</a:t>
            </a:r>
            <a:r>
              <a:rPr lang="en-US" sz="1400" dirty="0">
                <a:solidFill>
                  <a:schemeClr val="bg1"/>
                </a:solidFill>
              </a:rPr>
              <a:t> </a:t>
            </a:r>
            <a:r>
              <a:rPr lang="en-US" sz="1400" dirty="0">
                <a:solidFill>
                  <a:schemeClr val="accent2"/>
                </a:solidFill>
              </a:rPr>
              <a:t>23</a:t>
            </a:r>
            <a:r>
              <a:rPr lang="en-US" sz="1400" dirty="0"/>
              <a:t> = </a:t>
            </a:r>
            <a:r>
              <a:rPr lang="en-US" sz="1400" dirty="0">
                <a:solidFill>
                  <a:srgbClr val="663300"/>
                </a:solidFill>
              </a:rPr>
              <a:t>19</a:t>
            </a:r>
          </a:p>
        </p:txBody>
      </p:sp>
      <p:sp>
        <p:nvSpPr>
          <p:cNvPr id="56" name="Line 20"/>
          <p:cNvSpPr>
            <a:spLocks noChangeShapeType="1"/>
          </p:cNvSpPr>
          <p:nvPr/>
        </p:nvSpPr>
        <p:spPr bwMode="auto">
          <a:xfrm>
            <a:off x="4191000" y="3327400"/>
            <a:ext cx="685800" cy="0"/>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spAutoFit/>
          </a:bodyPr>
          <a:lstStyle/>
          <a:p>
            <a:endParaRPr lang="en-US"/>
          </a:p>
        </p:txBody>
      </p:sp>
      <p:sp>
        <p:nvSpPr>
          <p:cNvPr id="57" name="Text Box 22"/>
          <p:cNvSpPr txBox="1">
            <a:spLocks noChangeArrowheads="1"/>
          </p:cNvSpPr>
          <p:nvPr/>
        </p:nvSpPr>
        <p:spPr bwMode="auto">
          <a:xfrm>
            <a:off x="2823951" y="36795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rgbClr val="663300"/>
                </a:solidFill>
              </a:rPr>
              <a:t>19</a:t>
            </a:r>
            <a:r>
              <a:rPr lang="en-US" sz="1600" baseline="30000" dirty="0">
                <a:solidFill>
                  <a:srgbClr val="003300"/>
                </a:solidFill>
              </a:rPr>
              <a:t>6</a:t>
            </a:r>
            <a:r>
              <a:rPr lang="en-US" sz="1400" dirty="0"/>
              <a:t>mod</a:t>
            </a:r>
            <a:r>
              <a:rPr lang="en-US" sz="1400" dirty="0">
                <a:solidFill>
                  <a:schemeClr val="bg1"/>
                </a:solidFill>
              </a:rPr>
              <a:t> </a:t>
            </a:r>
            <a:r>
              <a:rPr lang="en-US" sz="1400" dirty="0">
                <a:solidFill>
                  <a:schemeClr val="accent2"/>
                </a:solidFill>
              </a:rPr>
              <a:t>23</a:t>
            </a:r>
            <a:r>
              <a:rPr lang="en-US" sz="1400" dirty="0">
                <a:solidFill>
                  <a:schemeClr val="bg1"/>
                </a:solidFill>
              </a:rPr>
              <a:t> </a:t>
            </a:r>
            <a:r>
              <a:rPr lang="en-US" sz="1400" dirty="0"/>
              <a:t>= </a:t>
            </a:r>
            <a:r>
              <a:rPr lang="en-US" sz="1400" dirty="0">
                <a:solidFill>
                  <a:schemeClr val="accent6">
                    <a:lumMod val="40000"/>
                    <a:lumOff val="60000"/>
                  </a:schemeClr>
                </a:solidFill>
              </a:rPr>
              <a:t>2</a:t>
            </a:r>
          </a:p>
        </p:txBody>
      </p:sp>
      <p:sp>
        <p:nvSpPr>
          <p:cNvPr id="58" name="Text Box 23"/>
          <p:cNvSpPr txBox="1">
            <a:spLocks noChangeArrowheads="1"/>
          </p:cNvSpPr>
          <p:nvPr/>
        </p:nvSpPr>
        <p:spPr bwMode="auto">
          <a:xfrm>
            <a:off x="7411883" y="3704905"/>
            <a:ext cx="1447800" cy="197490"/>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400" dirty="0">
                <a:solidFill>
                  <a:srgbClr val="660066"/>
                </a:solidFill>
              </a:rPr>
              <a:t>8</a:t>
            </a:r>
            <a:r>
              <a:rPr lang="en-US" sz="1600" baseline="30000" dirty="0">
                <a:solidFill>
                  <a:srgbClr val="003300"/>
                </a:solidFill>
              </a:rPr>
              <a:t>15</a:t>
            </a:r>
            <a:r>
              <a:rPr lang="en-US" sz="1400" dirty="0"/>
              <a:t>mod</a:t>
            </a:r>
            <a:r>
              <a:rPr lang="en-US" sz="1400" dirty="0">
                <a:solidFill>
                  <a:schemeClr val="bg1"/>
                </a:solidFill>
              </a:rPr>
              <a:t> </a:t>
            </a:r>
            <a:r>
              <a:rPr lang="en-US" sz="1400" dirty="0">
                <a:solidFill>
                  <a:schemeClr val="accent2"/>
                </a:solidFill>
              </a:rPr>
              <a:t>23</a:t>
            </a:r>
            <a:r>
              <a:rPr lang="en-US" sz="1400" dirty="0">
                <a:solidFill>
                  <a:schemeClr val="bg1"/>
                </a:solidFill>
              </a:rPr>
              <a:t> </a:t>
            </a:r>
            <a:r>
              <a:rPr lang="en-US" sz="1400" dirty="0"/>
              <a:t>= </a:t>
            </a:r>
            <a:r>
              <a:rPr lang="en-US" sz="1400" dirty="0">
                <a:solidFill>
                  <a:schemeClr val="accent6">
                    <a:lumMod val="40000"/>
                    <a:lumOff val="60000"/>
                  </a:schemeClr>
                </a:solidFill>
              </a:rPr>
              <a:t>2</a:t>
            </a:r>
          </a:p>
        </p:txBody>
      </p:sp>
      <p:sp>
        <p:nvSpPr>
          <p:cNvPr id="59" name="Text Box 27"/>
          <p:cNvSpPr txBox="1">
            <a:spLocks noChangeArrowheads="1"/>
          </p:cNvSpPr>
          <p:nvPr/>
        </p:nvSpPr>
        <p:spPr bwMode="auto">
          <a:xfrm>
            <a:off x="456758" y="2226079"/>
            <a:ext cx="11938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dirty="0">
                <a:solidFill>
                  <a:schemeClr val="hlink"/>
                </a:solidFill>
              </a:rPr>
              <a:t>5</a:t>
            </a:r>
            <a:r>
              <a:rPr lang="en-US" sz="2200" dirty="0"/>
              <a:t>,</a:t>
            </a:r>
            <a:r>
              <a:rPr lang="en-US" sz="2200" dirty="0">
                <a:solidFill>
                  <a:schemeClr val="hlink"/>
                </a:solidFill>
              </a:rPr>
              <a:t> </a:t>
            </a:r>
            <a:r>
              <a:rPr lang="en-US" sz="2200" dirty="0">
                <a:solidFill>
                  <a:schemeClr val="accent2"/>
                </a:solidFill>
              </a:rPr>
              <a:t>23</a:t>
            </a:r>
          </a:p>
        </p:txBody>
      </p:sp>
      <p:sp>
        <p:nvSpPr>
          <p:cNvPr id="60" name="Text Box 28"/>
          <p:cNvSpPr txBox="1">
            <a:spLocks noChangeArrowheads="1"/>
          </p:cNvSpPr>
          <p:nvPr/>
        </p:nvSpPr>
        <p:spPr bwMode="auto">
          <a:xfrm>
            <a:off x="4963131" y="2226079"/>
            <a:ext cx="12954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dirty="0">
                <a:solidFill>
                  <a:schemeClr val="hlink"/>
                </a:solidFill>
              </a:rPr>
              <a:t>5</a:t>
            </a:r>
            <a:r>
              <a:rPr lang="en-US" sz="2200" dirty="0"/>
              <a:t>,</a:t>
            </a:r>
            <a:r>
              <a:rPr lang="en-US" sz="2200" dirty="0">
                <a:solidFill>
                  <a:schemeClr val="hlink"/>
                </a:solidFill>
              </a:rPr>
              <a:t> </a:t>
            </a:r>
            <a:r>
              <a:rPr lang="en-US" sz="2200" dirty="0">
                <a:solidFill>
                  <a:schemeClr val="accent2"/>
                </a:solidFill>
              </a:rPr>
              <a:t>23</a:t>
            </a:r>
          </a:p>
        </p:txBody>
      </p:sp>
      <p:sp>
        <p:nvSpPr>
          <p:cNvPr id="61" name="Text Box 29"/>
          <p:cNvSpPr txBox="1">
            <a:spLocks noChangeArrowheads="1"/>
          </p:cNvSpPr>
          <p:nvPr/>
        </p:nvSpPr>
        <p:spPr bwMode="auto">
          <a:xfrm>
            <a:off x="1717656" y="1760398"/>
            <a:ext cx="11303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Secret</a:t>
            </a:r>
          </a:p>
        </p:txBody>
      </p:sp>
      <p:sp>
        <p:nvSpPr>
          <p:cNvPr id="62" name="Text Box 30"/>
          <p:cNvSpPr txBox="1">
            <a:spLocks noChangeArrowheads="1"/>
          </p:cNvSpPr>
          <p:nvPr/>
        </p:nvSpPr>
        <p:spPr bwMode="auto">
          <a:xfrm>
            <a:off x="6231957" y="1760398"/>
            <a:ext cx="12319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Secret</a:t>
            </a:r>
          </a:p>
        </p:txBody>
      </p:sp>
      <p:sp>
        <p:nvSpPr>
          <p:cNvPr id="63" name="Text Box 31"/>
          <p:cNvSpPr txBox="1">
            <a:spLocks noChangeArrowheads="1"/>
          </p:cNvSpPr>
          <p:nvPr/>
        </p:nvSpPr>
        <p:spPr bwMode="auto">
          <a:xfrm>
            <a:off x="453381" y="1760398"/>
            <a:ext cx="11303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Shared</a:t>
            </a:r>
          </a:p>
        </p:txBody>
      </p:sp>
      <p:sp>
        <p:nvSpPr>
          <p:cNvPr id="64" name="Text Box 32"/>
          <p:cNvSpPr txBox="1">
            <a:spLocks noChangeArrowheads="1"/>
          </p:cNvSpPr>
          <p:nvPr/>
        </p:nvSpPr>
        <p:spPr bwMode="auto">
          <a:xfrm>
            <a:off x="4995872" y="1760398"/>
            <a:ext cx="1231900" cy="22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1600" dirty="0"/>
              <a:t>Shared</a:t>
            </a:r>
          </a:p>
        </p:txBody>
      </p:sp>
      <p:sp>
        <p:nvSpPr>
          <p:cNvPr id="65" name="Text Box 33"/>
          <p:cNvSpPr txBox="1">
            <a:spLocks noChangeArrowheads="1"/>
          </p:cNvSpPr>
          <p:nvPr/>
        </p:nvSpPr>
        <p:spPr bwMode="auto">
          <a:xfrm>
            <a:off x="1666856" y="2695979"/>
            <a:ext cx="1270000" cy="310341"/>
          </a:xfrm>
          <a:prstGeom prst="rect">
            <a:avLst/>
          </a:prstGeom>
          <a:noFill/>
          <a:ln w="9525" algn="ctr">
            <a:noFill/>
            <a:miter lim="800000"/>
            <a:headEnd type="none" w="sm" len="sm"/>
            <a:tailEnd type="none" w="sm" len="sm"/>
          </a:ln>
          <a:effectLst/>
        </p:spPr>
        <p:txBody>
          <a:bodyPr lIns="0" tIns="0" rIns="0" bIns="0" anchor="ctr" anchorCtr="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US" sz="2200">
                <a:solidFill>
                  <a:srgbClr val="003300"/>
                </a:solidFill>
              </a:rPr>
              <a:t>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3" name="Rectangle 3"/>
          <p:cNvSpPr>
            <a:spLocks noGrp="1" noChangeArrowheads="1"/>
          </p:cNvSpPr>
          <p:nvPr>
            <p:ph type="body" sz="quarter" idx="10"/>
          </p:nvPr>
        </p:nvSpPr>
        <p:spPr/>
        <p:txBody>
          <a:bodyPr/>
          <a:lstStyle/>
          <a:p>
            <a:pPr>
              <a:spcBef>
                <a:spcPct val="0"/>
              </a:spcBef>
              <a:buFont typeface="Wingdings" pitchFamily="2" charset="2"/>
              <a:buChar char="§"/>
              <a:defRPr/>
            </a:pPr>
            <a:r>
              <a:rPr lang="en-US" b="1" dirty="0" smtClean="0">
                <a:latin typeface="Arial" charset="0"/>
                <a:ea typeface="+mn-ea"/>
              </a:rPr>
              <a:t>BTW:</a:t>
            </a:r>
          </a:p>
          <a:p>
            <a:pPr lvl="1">
              <a:spcBef>
                <a:spcPct val="0"/>
              </a:spcBef>
              <a:defRPr/>
            </a:pPr>
            <a:r>
              <a:rPr lang="en-US" dirty="0" smtClean="0">
                <a:latin typeface="Arial" charset="0"/>
              </a:rPr>
              <a:t>The initial secret integer used by Alice (</a:t>
            </a:r>
            <a:r>
              <a:rPr lang="en-US" sz="2400" b="1" dirty="0" smtClean="0">
                <a:solidFill>
                  <a:srgbClr val="003300"/>
                </a:solidFill>
                <a:latin typeface="Arial" charset="0"/>
              </a:rPr>
              <a:t>6</a:t>
            </a:r>
            <a:r>
              <a:rPr lang="en-US" dirty="0" smtClean="0">
                <a:latin typeface="Arial" charset="0"/>
              </a:rPr>
              <a:t>) and Bob (</a:t>
            </a:r>
            <a:r>
              <a:rPr lang="en-US" sz="2400" b="1" dirty="0" smtClean="0">
                <a:solidFill>
                  <a:srgbClr val="003300"/>
                </a:solidFill>
                <a:latin typeface="Arial" charset="0"/>
              </a:rPr>
              <a:t>15</a:t>
            </a:r>
            <a:r>
              <a:rPr lang="en-US" dirty="0" smtClean="0">
                <a:latin typeface="Arial" charset="0"/>
              </a:rPr>
              <a:t>) are very, very large numbers (1024 bits).</a:t>
            </a:r>
          </a:p>
          <a:p>
            <a:pPr lvl="1">
              <a:spcBef>
                <a:spcPct val="0"/>
              </a:spcBef>
              <a:defRPr/>
            </a:pPr>
            <a:endParaRPr lang="en-US" b="1" dirty="0" smtClean="0">
              <a:latin typeface="Arial" charset="0"/>
            </a:endParaRPr>
          </a:p>
          <a:p>
            <a:pPr lvl="1">
              <a:spcBef>
                <a:spcPct val="0"/>
              </a:spcBef>
              <a:defRPr/>
            </a:pPr>
            <a:r>
              <a:rPr lang="en-US" b="1" dirty="0" smtClean="0">
                <a:latin typeface="Arial" charset="0"/>
              </a:rPr>
              <a:t>8 bits</a:t>
            </a:r>
            <a:r>
              <a:rPr lang="en-US" dirty="0" smtClean="0">
                <a:latin typeface="Arial" charset="0"/>
              </a:rPr>
              <a:t> = </a:t>
            </a:r>
            <a:r>
              <a:rPr lang="en-US" b="1" dirty="0" smtClean="0">
                <a:latin typeface="Arial" charset="0"/>
              </a:rPr>
              <a:t>10101010</a:t>
            </a:r>
          </a:p>
          <a:p>
            <a:pPr lvl="1">
              <a:spcBef>
                <a:spcPct val="0"/>
              </a:spcBef>
              <a:defRPr/>
            </a:pPr>
            <a:r>
              <a:rPr lang="en-US" b="1" dirty="0" smtClean="0">
                <a:latin typeface="Arial" charset="0"/>
              </a:rPr>
              <a:t>1024 bits =</a:t>
            </a:r>
            <a:endParaRPr lang="en-US" dirty="0" smtClean="0">
              <a:latin typeface="Arial" charset="0"/>
            </a:endParaRPr>
          </a:p>
        </p:txBody>
      </p:sp>
      <p:sp>
        <p:nvSpPr>
          <p:cNvPr id="124930" name="Rectangle 2"/>
          <p:cNvSpPr>
            <a:spLocks noGrp="1" noChangeArrowheads="1"/>
          </p:cNvSpPr>
          <p:nvPr>
            <p:ph type="title"/>
          </p:nvPr>
        </p:nvSpPr>
        <p:spPr/>
        <p:txBody>
          <a:bodyPr/>
          <a:lstStyle/>
          <a:p>
            <a:r>
              <a:rPr lang="en-US">
                <a:latin typeface="Arial" charset="0"/>
              </a:rPr>
              <a:t>Alice and Bob DH Key Exchange</a:t>
            </a:r>
          </a:p>
        </p:txBody>
      </p:sp>
      <p:sp>
        <p:nvSpPr>
          <p:cNvPr id="124932" name="Rectangle 4"/>
          <p:cNvSpPr>
            <a:spLocks noChangeArrowheads="1"/>
          </p:cNvSpPr>
          <p:nvPr/>
        </p:nvSpPr>
        <p:spPr bwMode="auto">
          <a:xfrm>
            <a:off x="139700" y="1206500"/>
            <a:ext cx="8458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marL="236538" indent="-236538" defTabSz="814388">
              <a:lnSpc>
                <a:spcPct val="100000"/>
              </a:lnSpc>
              <a:spcAft>
                <a:spcPts val="300"/>
              </a:spcAft>
              <a:buClr>
                <a:schemeClr val="tx2"/>
              </a:buClr>
              <a:buSzPct val="100000"/>
              <a:buFont typeface="Wingdings" charset="0"/>
              <a:buChar char="§"/>
            </a:pPr>
            <a:endParaRPr lang="en-US" sz="2000"/>
          </a:p>
        </p:txBody>
      </p:sp>
      <p:sp>
        <p:nvSpPr>
          <p:cNvPr id="675845" name="Text Box 5"/>
          <p:cNvSpPr txBox="1">
            <a:spLocks noChangeArrowheads="1"/>
          </p:cNvSpPr>
          <p:nvPr/>
        </p:nvSpPr>
        <p:spPr bwMode="auto">
          <a:xfrm>
            <a:off x="457200" y="2960688"/>
            <a:ext cx="8458200" cy="322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101010101010101010101010101010101010101010101010101010101010101010101010101010101010</a:t>
            </a:r>
          </a:p>
          <a:p>
            <a:pPr>
              <a:lnSpc>
                <a:spcPct val="100000"/>
              </a:lnSpc>
            </a:pPr>
            <a:r>
              <a:rPr lang="en-US" sz="1200" dirty="0"/>
              <a:t>1010101010101010101010101010101010101010101010101010101010101010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43">
                                            <p:txEl>
                                              <p:pRg st="0" end="0"/>
                                            </p:txEl>
                                          </p:spTgt>
                                        </p:tgtEl>
                                        <p:attrNameLst>
                                          <p:attrName>style.visibility</p:attrName>
                                        </p:attrNameLst>
                                      </p:cBhvr>
                                      <p:to>
                                        <p:strVal val="visible"/>
                                      </p:to>
                                    </p:set>
                                    <p:animEffect transition="in" filter="wipe(left)">
                                      <p:cBhvr>
                                        <p:cTn id="7" dur="500"/>
                                        <p:tgtEl>
                                          <p:spTgt spid="67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43">
                                            <p:txEl>
                                              <p:pRg st="1" end="1"/>
                                            </p:txEl>
                                          </p:spTgt>
                                        </p:tgtEl>
                                        <p:attrNameLst>
                                          <p:attrName>style.visibility</p:attrName>
                                        </p:attrNameLst>
                                      </p:cBhvr>
                                      <p:to>
                                        <p:strVal val="visible"/>
                                      </p:to>
                                    </p:set>
                                    <p:animEffect transition="in" filter="wipe(left)">
                                      <p:cBhvr>
                                        <p:cTn id="12" dur="500"/>
                                        <p:tgtEl>
                                          <p:spTgt spid="67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43">
                                            <p:txEl>
                                              <p:pRg st="3" end="3"/>
                                            </p:txEl>
                                          </p:spTgt>
                                        </p:tgtEl>
                                        <p:attrNameLst>
                                          <p:attrName>style.visibility</p:attrName>
                                        </p:attrNameLst>
                                      </p:cBhvr>
                                      <p:to>
                                        <p:strVal val="visible"/>
                                      </p:to>
                                    </p:set>
                                    <p:animEffect transition="in" filter="wipe(left)">
                                      <p:cBhvr>
                                        <p:cTn id="17" dur="500"/>
                                        <p:tgtEl>
                                          <p:spTgt spid="6758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5843">
                                            <p:txEl>
                                              <p:pRg st="4" end="4"/>
                                            </p:txEl>
                                          </p:spTgt>
                                        </p:tgtEl>
                                        <p:attrNameLst>
                                          <p:attrName>style.visibility</p:attrName>
                                        </p:attrNameLst>
                                      </p:cBhvr>
                                      <p:to>
                                        <p:strVal val="visible"/>
                                      </p:to>
                                    </p:set>
                                    <p:animEffect transition="in" filter="wipe(left)">
                                      <p:cBhvr>
                                        <p:cTn id="22" dur="500"/>
                                        <p:tgtEl>
                                          <p:spTgt spid="6758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5845">
                                            <p:txEl>
                                              <p:pRg st="0" end="0"/>
                                            </p:txEl>
                                          </p:spTgt>
                                        </p:tgtEl>
                                        <p:attrNameLst>
                                          <p:attrName>style.visibility</p:attrName>
                                        </p:attrNameLst>
                                      </p:cBhvr>
                                      <p:to>
                                        <p:strVal val="visible"/>
                                      </p:to>
                                    </p:set>
                                    <p:animEffect transition="in" filter="wipe(left)">
                                      <p:cBhvr>
                                        <p:cTn id="27" dur="500"/>
                                        <p:tgtEl>
                                          <p:spTgt spid="675845">
                                            <p:txEl>
                                              <p:pRg st="0" end="0"/>
                                            </p:txEl>
                                          </p:spTgt>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5845">
                                            <p:txEl>
                                              <p:pRg st="1" end="1"/>
                                            </p:txEl>
                                          </p:spTgt>
                                        </p:tgtEl>
                                        <p:attrNameLst>
                                          <p:attrName>style.visibility</p:attrName>
                                        </p:attrNameLst>
                                      </p:cBhvr>
                                      <p:to>
                                        <p:strVal val="visible"/>
                                      </p:to>
                                    </p:set>
                                    <p:animEffect transition="in" filter="wipe(left)">
                                      <p:cBhvr>
                                        <p:cTn id="31" dur="500"/>
                                        <p:tgtEl>
                                          <p:spTgt spid="675845">
                                            <p:txEl>
                                              <p:pRg st="1" end="1"/>
                                            </p:txEl>
                                          </p:spTgt>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75845">
                                            <p:txEl>
                                              <p:pRg st="2" end="2"/>
                                            </p:txEl>
                                          </p:spTgt>
                                        </p:tgtEl>
                                        <p:attrNameLst>
                                          <p:attrName>style.visibility</p:attrName>
                                        </p:attrNameLst>
                                      </p:cBhvr>
                                      <p:to>
                                        <p:strVal val="visible"/>
                                      </p:to>
                                    </p:set>
                                    <p:animEffect transition="in" filter="wipe(left)">
                                      <p:cBhvr>
                                        <p:cTn id="35" dur="500"/>
                                        <p:tgtEl>
                                          <p:spTgt spid="675845">
                                            <p:txEl>
                                              <p:pRg st="2" end="2"/>
                                            </p:txEl>
                                          </p:spTgt>
                                        </p:tgtEl>
                                      </p:cBhvr>
                                    </p:animEffect>
                                  </p:childTnLst>
                                </p:cTn>
                              </p:par>
                            </p:childTnLst>
                          </p:cTn>
                        </p:par>
                        <p:par>
                          <p:cTn id="36" fill="hold" nodeType="afterGroup">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675845">
                                            <p:txEl>
                                              <p:pRg st="3" end="3"/>
                                            </p:txEl>
                                          </p:spTgt>
                                        </p:tgtEl>
                                        <p:attrNameLst>
                                          <p:attrName>style.visibility</p:attrName>
                                        </p:attrNameLst>
                                      </p:cBhvr>
                                      <p:to>
                                        <p:strVal val="visible"/>
                                      </p:to>
                                    </p:set>
                                    <p:animEffect transition="in" filter="wipe(left)">
                                      <p:cBhvr>
                                        <p:cTn id="39" dur="500"/>
                                        <p:tgtEl>
                                          <p:spTgt spid="675845">
                                            <p:txEl>
                                              <p:pRg st="3" end="3"/>
                                            </p:txEl>
                                          </p:spTgt>
                                        </p:tgtEl>
                                      </p:cBhvr>
                                    </p:animEffect>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675845">
                                            <p:txEl>
                                              <p:pRg st="4" end="4"/>
                                            </p:txEl>
                                          </p:spTgt>
                                        </p:tgtEl>
                                        <p:attrNameLst>
                                          <p:attrName>style.visibility</p:attrName>
                                        </p:attrNameLst>
                                      </p:cBhvr>
                                      <p:to>
                                        <p:strVal val="visible"/>
                                      </p:to>
                                    </p:set>
                                    <p:animEffect transition="in" filter="wipe(left)">
                                      <p:cBhvr>
                                        <p:cTn id="43" dur="500"/>
                                        <p:tgtEl>
                                          <p:spTgt spid="675845">
                                            <p:txEl>
                                              <p:pRg st="4" end="4"/>
                                            </p:txEl>
                                          </p:spTgt>
                                        </p:tgtEl>
                                      </p:cBhvr>
                                    </p:animEffect>
                                  </p:childTnLst>
                                </p:cTn>
                              </p:par>
                            </p:childTnLst>
                          </p:cTn>
                        </p:par>
                        <p:par>
                          <p:cTn id="44" fill="hold" nodeType="afterGroup">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75845">
                                            <p:txEl>
                                              <p:pRg st="5" end="5"/>
                                            </p:txEl>
                                          </p:spTgt>
                                        </p:tgtEl>
                                        <p:attrNameLst>
                                          <p:attrName>style.visibility</p:attrName>
                                        </p:attrNameLst>
                                      </p:cBhvr>
                                      <p:to>
                                        <p:strVal val="visible"/>
                                      </p:to>
                                    </p:set>
                                    <p:animEffect transition="in" filter="wipe(left)">
                                      <p:cBhvr>
                                        <p:cTn id="47" dur="500"/>
                                        <p:tgtEl>
                                          <p:spTgt spid="675845">
                                            <p:txEl>
                                              <p:pRg st="5" end="5"/>
                                            </p:txEl>
                                          </p:spTgt>
                                        </p:tgtEl>
                                      </p:cBhvr>
                                    </p:animEffect>
                                  </p:childTnLst>
                                </p:cTn>
                              </p:par>
                            </p:childTnLst>
                          </p:cTn>
                        </p:par>
                        <p:par>
                          <p:cTn id="48" fill="hold" nodeType="afterGroup">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675845">
                                            <p:txEl>
                                              <p:pRg st="6" end="6"/>
                                            </p:txEl>
                                          </p:spTgt>
                                        </p:tgtEl>
                                        <p:attrNameLst>
                                          <p:attrName>style.visibility</p:attrName>
                                        </p:attrNameLst>
                                      </p:cBhvr>
                                      <p:to>
                                        <p:strVal val="visible"/>
                                      </p:to>
                                    </p:set>
                                    <p:animEffect transition="in" filter="wipe(left)">
                                      <p:cBhvr>
                                        <p:cTn id="51" dur="500"/>
                                        <p:tgtEl>
                                          <p:spTgt spid="675845">
                                            <p:txEl>
                                              <p:pRg st="6" end="6"/>
                                            </p:txEl>
                                          </p:spTgt>
                                        </p:tgtEl>
                                      </p:cBhvr>
                                    </p:animEffect>
                                  </p:childTnLst>
                                </p:cTn>
                              </p:par>
                            </p:childTnLst>
                          </p:cTn>
                        </p:par>
                        <p:par>
                          <p:cTn id="52" fill="hold" nodeType="afterGroup">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675845">
                                            <p:txEl>
                                              <p:pRg st="7" end="7"/>
                                            </p:txEl>
                                          </p:spTgt>
                                        </p:tgtEl>
                                        <p:attrNameLst>
                                          <p:attrName>style.visibility</p:attrName>
                                        </p:attrNameLst>
                                      </p:cBhvr>
                                      <p:to>
                                        <p:strVal val="visible"/>
                                      </p:to>
                                    </p:set>
                                    <p:animEffect transition="in" filter="wipe(left)">
                                      <p:cBhvr>
                                        <p:cTn id="55" dur="500"/>
                                        <p:tgtEl>
                                          <p:spTgt spid="675845">
                                            <p:txEl>
                                              <p:pRg st="7" end="7"/>
                                            </p:txEl>
                                          </p:spTgt>
                                        </p:tgtEl>
                                      </p:cBhvr>
                                    </p:animEffect>
                                  </p:childTnLst>
                                </p:cTn>
                              </p:par>
                            </p:childTnLst>
                          </p:cTn>
                        </p:par>
                        <p:par>
                          <p:cTn id="56" fill="hold" nodeType="afterGroup">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675845">
                                            <p:txEl>
                                              <p:pRg st="8" end="8"/>
                                            </p:txEl>
                                          </p:spTgt>
                                        </p:tgtEl>
                                        <p:attrNameLst>
                                          <p:attrName>style.visibility</p:attrName>
                                        </p:attrNameLst>
                                      </p:cBhvr>
                                      <p:to>
                                        <p:strVal val="visible"/>
                                      </p:to>
                                    </p:set>
                                    <p:animEffect transition="in" filter="wipe(left)">
                                      <p:cBhvr>
                                        <p:cTn id="59" dur="500"/>
                                        <p:tgtEl>
                                          <p:spTgt spid="675845">
                                            <p:txEl>
                                              <p:pRg st="8" end="8"/>
                                            </p:txEl>
                                          </p:spTgt>
                                        </p:tgtEl>
                                      </p:cBhvr>
                                    </p:animEffect>
                                  </p:childTnLst>
                                </p:cTn>
                              </p:par>
                            </p:childTnLst>
                          </p:cTn>
                        </p:par>
                        <p:par>
                          <p:cTn id="60" fill="hold" nodeType="afterGroup">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675845">
                                            <p:txEl>
                                              <p:pRg st="9" end="9"/>
                                            </p:txEl>
                                          </p:spTgt>
                                        </p:tgtEl>
                                        <p:attrNameLst>
                                          <p:attrName>style.visibility</p:attrName>
                                        </p:attrNameLst>
                                      </p:cBhvr>
                                      <p:to>
                                        <p:strVal val="visible"/>
                                      </p:to>
                                    </p:set>
                                    <p:animEffect transition="in" filter="wipe(left)">
                                      <p:cBhvr>
                                        <p:cTn id="63" dur="500"/>
                                        <p:tgtEl>
                                          <p:spTgt spid="675845">
                                            <p:txEl>
                                              <p:pRg st="9" end="9"/>
                                            </p:txEl>
                                          </p:spTgt>
                                        </p:tgtEl>
                                      </p:cBhvr>
                                    </p:animEffect>
                                  </p:childTnLst>
                                </p:cTn>
                              </p:par>
                            </p:childTnLst>
                          </p:cTn>
                        </p:par>
                        <p:par>
                          <p:cTn id="64" fill="hold" nodeType="afterGroup">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675845">
                                            <p:txEl>
                                              <p:pRg st="10" end="10"/>
                                            </p:txEl>
                                          </p:spTgt>
                                        </p:tgtEl>
                                        <p:attrNameLst>
                                          <p:attrName>style.visibility</p:attrName>
                                        </p:attrNameLst>
                                      </p:cBhvr>
                                      <p:to>
                                        <p:strVal val="visible"/>
                                      </p:to>
                                    </p:set>
                                    <p:animEffect transition="in" filter="wipe(left)">
                                      <p:cBhvr>
                                        <p:cTn id="67" dur="500"/>
                                        <p:tgtEl>
                                          <p:spTgt spid="675845">
                                            <p:txEl>
                                              <p:pRg st="10" end="10"/>
                                            </p:txEl>
                                          </p:spTgt>
                                        </p:tgtEl>
                                      </p:cBhvr>
                                    </p:animEffect>
                                  </p:childTnLst>
                                </p:cTn>
                              </p:par>
                            </p:childTnLst>
                          </p:cTn>
                        </p:par>
                        <p:par>
                          <p:cTn id="68" fill="hold" nodeType="afterGroup">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675845">
                                            <p:txEl>
                                              <p:pRg st="11" end="11"/>
                                            </p:txEl>
                                          </p:spTgt>
                                        </p:tgtEl>
                                        <p:attrNameLst>
                                          <p:attrName>style.visibility</p:attrName>
                                        </p:attrNameLst>
                                      </p:cBhvr>
                                      <p:to>
                                        <p:strVal val="visible"/>
                                      </p:to>
                                    </p:set>
                                    <p:animEffect transition="in" filter="wipe(left)">
                                      <p:cBhvr>
                                        <p:cTn id="71" dur="500"/>
                                        <p:tgtEl>
                                          <p:spTgt spid="675845">
                                            <p:txEl>
                                              <p:pRg st="11" end="11"/>
                                            </p:txEl>
                                          </p:spTgt>
                                        </p:tgtEl>
                                      </p:cBhvr>
                                    </p:animEffect>
                                  </p:childTnLst>
                                </p:cTn>
                              </p:par>
                            </p:childTnLst>
                          </p:cTn>
                        </p:par>
                        <p:par>
                          <p:cTn id="72" fill="hold" nodeType="afterGroup">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675845">
                                            <p:txEl>
                                              <p:pRg st="12" end="12"/>
                                            </p:txEl>
                                          </p:spTgt>
                                        </p:tgtEl>
                                        <p:attrNameLst>
                                          <p:attrName>style.visibility</p:attrName>
                                        </p:attrNameLst>
                                      </p:cBhvr>
                                      <p:to>
                                        <p:strVal val="visible"/>
                                      </p:to>
                                    </p:set>
                                    <p:animEffect transition="in" filter="wipe(left)">
                                      <p:cBhvr>
                                        <p:cTn id="75" dur="500"/>
                                        <p:tgtEl>
                                          <p:spTgt spid="675845">
                                            <p:txEl>
                                              <p:pRg st="12" end="12"/>
                                            </p:txEl>
                                          </p:spTgt>
                                        </p:tgtEl>
                                      </p:cBhvr>
                                    </p:animEffect>
                                  </p:childTnLst>
                                </p:cTn>
                              </p:par>
                            </p:childTnLst>
                          </p:cTn>
                        </p:par>
                        <p:par>
                          <p:cTn id="76" fill="hold" nodeType="afterGroup">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675845">
                                            <p:txEl>
                                              <p:pRg st="13" end="13"/>
                                            </p:txEl>
                                          </p:spTgt>
                                        </p:tgtEl>
                                        <p:attrNameLst>
                                          <p:attrName>style.visibility</p:attrName>
                                        </p:attrNameLst>
                                      </p:cBhvr>
                                      <p:to>
                                        <p:strVal val="visible"/>
                                      </p:to>
                                    </p:set>
                                    <p:animEffect transition="in" filter="wipe(left)">
                                      <p:cBhvr>
                                        <p:cTn id="79" dur="500"/>
                                        <p:tgtEl>
                                          <p:spTgt spid="675845">
                                            <p:txEl>
                                              <p:pRg st="13" end="13"/>
                                            </p:txEl>
                                          </p:spTgt>
                                        </p:tgtEl>
                                      </p:cBhvr>
                                    </p:animEffect>
                                  </p:childTnLst>
                                </p:cTn>
                              </p:par>
                            </p:childTnLst>
                          </p:cTn>
                        </p:par>
                        <p:par>
                          <p:cTn id="80" fill="hold" nodeType="afterGroup">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675845">
                                            <p:txEl>
                                              <p:pRg st="14" end="14"/>
                                            </p:txEl>
                                          </p:spTgt>
                                        </p:tgtEl>
                                        <p:attrNameLst>
                                          <p:attrName>style.visibility</p:attrName>
                                        </p:attrNameLst>
                                      </p:cBhvr>
                                      <p:to>
                                        <p:strVal val="visible"/>
                                      </p:to>
                                    </p:set>
                                    <p:animEffect transition="in" filter="wipe(left)">
                                      <p:cBhvr>
                                        <p:cTn id="83" dur="500"/>
                                        <p:tgtEl>
                                          <p:spTgt spid="675845">
                                            <p:txEl>
                                              <p:pRg st="14" end="14"/>
                                            </p:txEl>
                                          </p:spTgt>
                                        </p:tgtEl>
                                      </p:cBhvr>
                                    </p:animEffect>
                                  </p:childTnLst>
                                </p:cTn>
                              </p:par>
                            </p:childTnLst>
                          </p:cTn>
                        </p:par>
                        <p:par>
                          <p:cTn id="84" fill="hold" nodeType="afterGroup">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675845">
                                            <p:txEl>
                                              <p:pRg st="15" end="15"/>
                                            </p:txEl>
                                          </p:spTgt>
                                        </p:tgtEl>
                                        <p:attrNameLst>
                                          <p:attrName>style.visibility</p:attrName>
                                        </p:attrNameLst>
                                      </p:cBhvr>
                                      <p:to>
                                        <p:strVal val="visible"/>
                                      </p:to>
                                    </p:set>
                                    <p:animEffect transition="in" filter="wipe(left)">
                                      <p:cBhvr>
                                        <p:cTn id="87" dur="500"/>
                                        <p:tgtEl>
                                          <p:spTgt spid="675845">
                                            <p:txEl>
                                              <p:pRg st="15" end="15"/>
                                            </p:txEl>
                                          </p:spTgt>
                                        </p:tgtEl>
                                      </p:cBhvr>
                                    </p:animEffect>
                                  </p:childTnLst>
                                </p:cTn>
                              </p:par>
                            </p:childTnLst>
                          </p:cTn>
                        </p:par>
                        <p:par>
                          <p:cTn id="88" fill="hold" nodeType="afterGroup">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75845">
                                            <p:txEl>
                                              <p:pRg st="16" end="16"/>
                                            </p:txEl>
                                          </p:spTgt>
                                        </p:tgtEl>
                                        <p:attrNameLst>
                                          <p:attrName>style.visibility</p:attrName>
                                        </p:attrNameLst>
                                      </p:cBhvr>
                                      <p:to>
                                        <p:strVal val="visible"/>
                                      </p:to>
                                    </p:set>
                                    <p:animEffect transition="in" filter="wipe(left)">
                                      <p:cBhvr>
                                        <p:cTn id="91" dur="500"/>
                                        <p:tgtEl>
                                          <p:spTgt spid="67584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3" grpId="0" build="p" bldLvl="3"/>
      <p:bldP spid="67584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4"/>
          <p:cNvSpPr>
            <a:spLocks noGrp="1" noChangeArrowheads="1"/>
          </p:cNvSpPr>
          <p:nvPr>
            <p:ph type="ctrTitle"/>
          </p:nvPr>
        </p:nvSpPr>
        <p:spPr/>
        <p:txBody>
          <a:bodyPr/>
          <a:lstStyle/>
          <a:p>
            <a:r>
              <a:rPr lang="en-US"/>
              <a:t>Public Key Cryptography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quarter" idx="10"/>
          </p:nvPr>
        </p:nvSpPr>
        <p:spPr/>
        <p:txBody>
          <a:bodyPr/>
          <a:lstStyle/>
          <a:p>
            <a:r>
              <a:rPr lang="en-US" dirty="0">
                <a:latin typeface="Arial" charset="0"/>
              </a:rPr>
              <a:t>Public-key algorithms are asymmetric algorithms based on the use of two different keys instead of one.</a:t>
            </a:r>
          </a:p>
          <a:p>
            <a:pPr lvl="1"/>
            <a:r>
              <a:rPr lang="en-US" b="1" dirty="0">
                <a:latin typeface="Arial" charset="0"/>
              </a:rPr>
              <a:t>Private key</a:t>
            </a:r>
            <a:r>
              <a:rPr lang="en-US" dirty="0">
                <a:latin typeface="Arial" charset="0"/>
              </a:rPr>
              <a:t>: This key must be know </a:t>
            </a:r>
            <a:r>
              <a:rPr lang="en-US" i="1" dirty="0">
                <a:latin typeface="Arial" charset="0"/>
              </a:rPr>
              <a:t>only</a:t>
            </a:r>
            <a:r>
              <a:rPr lang="en-US" dirty="0">
                <a:latin typeface="Arial" charset="0"/>
              </a:rPr>
              <a:t> by its </a:t>
            </a:r>
            <a:r>
              <a:rPr lang="en-US" dirty="0" smtClean="0">
                <a:latin typeface="Arial" charset="0"/>
              </a:rPr>
              <a:t>owner.</a:t>
            </a:r>
            <a:endParaRPr lang="en-US" dirty="0">
              <a:latin typeface="Arial" charset="0"/>
            </a:endParaRPr>
          </a:p>
          <a:p>
            <a:pPr lvl="1"/>
            <a:r>
              <a:rPr lang="en-US" b="1" dirty="0">
                <a:latin typeface="Arial" charset="0"/>
              </a:rPr>
              <a:t>Public key</a:t>
            </a:r>
            <a:r>
              <a:rPr lang="en-US" dirty="0">
                <a:latin typeface="Arial" charset="0"/>
              </a:rPr>
              <a:t>: This key is known to everyone (it is </a:t>
            </a:r>
            <a:r>
              <a:rPr lang="en-US" i="1" dirty="0">
                <a:latin typeface="Arial" charset="0"/>
              </a:rPr>
              <a:t>public</a:t>
            </a:r>
            <a:r>
              <a:rPr lang="en-US" dirty="0" smtClean="0">
                <a:latin typeface="Arial" charset="0"/>
              </a:rPr>
              <a:t>).</a:t>
            </a:r>
            <a:endParaRPr lang="en-US" dirty="0">
              <a:latin typeface="Arial" charset="0"/>
            </a:endParaRPr>
          </a:p>
          <a:p>
            <a:r>
              <a:rPr lang="en-US" dirty="0" smtClean="0">
                <a:latin typeface="Arial" charset="0"/>
              </a:rPr>
              <a:t>The </a:t>
            </a:r>
            <a:r>
              <a:rPr lang="en-US" dirty="0">
                <a:latin typeface="Arial" charset="0"/>
              </a:rPr>
              <a:t>key that is used for encryption is different from the key that is used for decryption. </a:t>
            </a:r>
          </a:p>
          <a:p>
            <a:pPr lvl="1"/>
            <a:r>
              <a:rPr lang="en-US" dirty="0">
                <a:latin typeface="Arial" charset="0"/>
              </a:rPr>
              <a:t>However, the decryption key cannot, in any reasonable amount of time, be calculated from the encryption key and vice versa. </a:t>
            </a:r>
          </a:p>
          <a:p>
            <a:r>
              <a:rPr lang="en-US" dirty="0" smtClean="0">
                <a:latin typeface="Arial" charset="0"/>
              </a:rPr>
              <a:t>Public</a:t>
            </a:r>
            <a:r>
              <a:rPr lang="en-US" dirty="0">
                <a:latin typeface="Arial" charset="0"/>
              </a:rPr>
              <a:t>-key systems have a clear advantage over symmetric algorithms: </a:t>
            </a:r>
          </a:p>
          <a:p>
            <a:pPr lvl="1"/>
            <a:r>
              <a:rPr lang="en-US" dirty="0">
                <a:latin typeface="Arial" charset="0"/>
              </a:rPr>
              <a:t>There is no need to agree on a common key for both the sender and the receiver. </a:t>
            </a:r>
          </a:p>
        </p:txBody>
      </p:sp>
      <p:sp>
        <p:nvSpPr>
          <p:cNvPr id="126978" name="Rectangle 2"/>
          <p:cNvSpPr>
            <a:spLocks noGrp="1" noChangeArrowheads="1"/>
          </p:cNvSpPr>
          <p:nvPr>
            <p:ph type="title"/>
          </p:nvPr>
        </p:nvSpPr>
        <p:spPr/>
        <p:txBody>
          <a:bodyPr/>
          <a:lstStyle/>
          <a:p>
            <a:r>
              <a:rPr lang="en-US">
                <a:latin typeface="Arial" charset="0"/>
              </a:rPr>
              <a:t>Public-key Algorithms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sz="quarter" idx="10"/>
          </p:nvPr>
        </p:nvSpPr>
        <p:spPr/>
        <p:txBody>
          <a:bodyPr/>
          <a:lstStyle/>
          <a:p>
            <a:r>
              <a:rPr lang="en-US">
                <a:latin typeface="Arial" charset="0"/>
              </a:rPr>
              <a:t>Either key can be used for encryption but the complementary matched key is required for decryption.</a:t>
            </a:r>
          </a:p>
          <a:p>
            <a:pPr lvl="1"/>
            <a:r>
              <a:rPr lang="en-US">
                <a:latin typeface="Arial" charset="0"/>
              </a:rPr>
              <a:t>If a public key encrypts data, the matching private key decrypts data. </a:t>
            </a:r>
          </a:p>
          <a:p>
            <a:pPr lvl="1"/>
            <a:r>
              <a:rPr lang="en-US">
                <a:latin typeface="Arial" charset="0"/>
              </a:rPr>
              <a:t>If a private key encrypts data, the matching public key decrypts data.</a:t>
            </a: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p:txBody>
      </p:sp>
      <p:sp>
        <p:nvSpPr>
          <p:cNvPr id="128002" name="Rectangle 2"/>
          <p:cNvSpPr>
            <a:spLocks noGrp="1" noChangeArrowheads="1"/>
          </p:cNvSpPr>
          <p:nvPr>
            <p:ph type="title"/>
          </p:nvPr>
        </p:nvSpPr>
        <p:spPr/>
        <p:txBody>
          <a:bodyPr/>
          <a:lstStyle/>
          <a:p>
            <a:r>
              <a:rPr lang="en-US">
                <a:latin typeface="Arial" charset="0"/>
              </a:rPr>
              <a:t>Fundamental Concept</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06" y="2776760"/>
            <a:ext cx="7620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5" descr="Key-based asymmetric algori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718" y="2983842"/>
            <a:ext cx="6705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63" name="Rectangle 3"/>
          <p:cNvSpPr>
            <a:spLocks noGrp="1" noChangeArrowheads="1"/>
          </p:cNvSpPr>
          <p:nvPr>
            <p:ph type="body" sz="quarter" idx="10"/>
          </p:nvPr>
        </p:nvSpPr>
        <p:spPr/>
        <p:txBody>
          <a:bodyPr/>
          <a:lstStyle/>
          <a:p>
            <a:r>
              <a:rPr lang="en-US" dirty="0" smtClean="0"/>
              <a:t>Sender encrypts the message using the receiver's </a:t>
            </a:r>
            <a:r>
              <a:rPr lang="en-US" b="1" dirty="0" smtClean="0"/>
              <a:t>public</a:t>
            </a:r>
            <a:r>
              <a:rPr lang="en-US" dirty="0" smtClean="0"/>
              <a:t> key. </a:t>
            </a:r>
          </a:p>
          <a:p>
            <a:pPr lvl="1"/>
            <a:r>
              <a:rPr lang="en-US" dirty="0" smtClean="0"/>
              <a:t>Remember that this key is known to everyone. </a:t>
            </a:r>
          </a:p>
        </p:txBody>
      </p:sp>
      <p:sp>
        <p:nvSpPr>
          <p:cNvPr id="5" name="Text Placeholder 4"/>
          <p:cNvSpPr>
            <a:spLocks noGrp="1"/>
          </p:cNvSpPr>
          <p:nvPr>
            <p:ph type="body" sz="quarter" idx="11"/>
          </p:nvPr>
        </p:nvSpPr>
        <p:spPr/>
        <p:txBody>
          <a:bodyPr/>
          <a:lstStyle/>
          <a:p>
            <a:r>
              <a:rPr lang="en-US" dirty="0" smtClean="0"/>
              <a:t>The encrypted message is sent to the receiving end, who will decrypt the message with his </a:t>
            </a:r>
            <a:r>
              <a:rPr lang="en-US" b="1" dirty="0" smtClean="0"/>
              <a:t>private</a:t>
            </a:r>
            <a:r>
              <a:rPr lang="en-US" dirty="0" smtClean="0"/>
              <a:t> key. </a:t>
            </a:r>
          </a:p>
          <a:p>
            <a:pPr lvl="1"/>
            <a:r>
              <a:rPr lang="en-US" dirty="0" smtClean="0"/>
              <a:t>Only the receiver can decrypt the message because no one else has the private key.</a:t>
            </a:r>
            <a:endParaRPr lang="en-US" dirty="0"/>
          </a:p>
        </p:txBody>
      </p:sp>
      <p:sp>
        <p:nvSpPr>
          <p:cNvPr id="129027" name="Rectangle 2"/>
          <p:cNvSpPr>
            <a:spLocks noGrp="1" noChangeArrowheads="1"/>
          </p:cNvSpPr>
          <p:nvPr>
            <p:ph type="title"/>
          </p:nvPr>
        </p:nvSpPr>
        <p:spPr/>
        <p:txBody>
          <a:bodyPr/>
          <a:lstStyle/>
          <a:p>
            <a:r>
              <a:rPr lang="en-US" smtClean="0"/>
              <a:t>Process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sz="quarter" idx="10"/>
          </p:nvPr>
        </p:nvSpPr>
        <p:spPr/>
        <p:txBody>
          <a:bodyPr/>
          <a:lstStyle/>
          <a:p>
            <a:r>
              <a:rPr lang="en-US" dirty="0">
                <a:latin typeface="Arial" charset="0"/>
              </a:rPr>
              <a:t>This process enables asymmetric algorithms to achieve:</a:t>
            </a:r>
          </a:p>
          <a:p>
            <a:pPr lvl="1"/>
            <a:r>
              <a:rPr lang="en-US" dirty="0">
                <a:latin typeface="Arial" charset="0"/>
              </a:rPr>
              <a:t>Confidentiality</a:t>
            </a:r>
          </a:p>
          <a:p>
            <a:pPr lvl="1"/>
            <a:r>
              <a:rPr lang="en-US" dirty="0">
                <a:latin typeface="Arial" charset="0"/>
              </a:rPr>
              <a:t>Integrity </a:t>
            </a:r>
          </a:p>
          <a:p>
            <a:pPr lvl="1"/>
            <a:r>
              <a:rPr lang="en-US" dirty="0">
                <a:latin typeface="Arial" charset="0"/>
              </a:rPr>
              <a:t>Authentication</a:t>
            </a:r>
          </a:p>
          <a:p>
            <a:pPr lvl="1">
              <a:buFontTx/>
              <a:buNone/>
            </a:pPr>
            <a:endParaRPr lang="en-US" dirty="0">
              <a:latin typeface="Arial" charset="0"/>
            </a:endParaRPr>
          </a:p>
        </p:txBody>
      </p:sp>
      <p:sp>
        <p:nvSpPr>
          <p:cNvPr id="130050" name="Rectangle 2"/>
          <p:cNvSpPr>
            <a:spLocks noGrp="1" noChangeArrowheads="1"/>
          </p:cNvSpPr>
          <p:nvPr>
            <p:ph type="title"/>
          </p:nvPr>
        </p:nvSpPr>
        <p:spPr/>
        <p:txBody>
          <a:bodyPr/>
          <a:lstStyle/>
          <a:p>
            <a:r>
              <a:rPr lang="en-US">
                <a:latin typeface="Arial" charset="0"/>
              </a:rPr>
              <a:t>CIA</a:t>
            </a:r>
          </a:p>
        </p:txBody>
      </p:sp>
      <p:sp>
        <p:nvSpPr>
          <p:cNvPr id="130053" name="Rectangle 6"/>
          <p:cNvSpPr>
            <a:spLocks noChangeArrowheads="1"/>
          </p:cNvSpPr>
          <p:nvPr/>
        </p:nvSpPr>
        <p:spPr bwMode="auto">
          <a:xfrm>
            <a:off x="304800" y="3124200"/>
            <a:ext cx="8382000"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Authentication  = </a:t>
            </a:r>
            <a:r>
              <a:rPr lang="en-US" sz="2000" dirty="0">
                <a:solidFill>
                  <a:schemeClr val="accent6"/>
                </a:solidFill>
              </a:rPr>
              <a:t>Private Key </a:t>
            </a:r>
            <a:r>
              <a:rPr lang="en-US" sz="2000" dirty="0"/>
              <a:t>(Encrypt) + </a:t>
            </a:r>
            <a:r>
              <a:rPr lang="en-US" sz="2000" dirty="0">
                <a:solidFill>
                  <a:schemeClr val="tx2"/>
                </a:solidFill>
              </a:rPr>
              <a:t>Public Key </a:t>
            </a:r>
            <a:r>
              <a:rPr lang="en-US" sz="2000" dirty="0"/>
              <a:t>(Decrypt)</a:t>
            </a:r>
          </a:p>
        </p:txBody>
      </p:sp>
      <p:sp>
        <p:nvSpPr>
          <p:cNvPr id="130054" name="Rectangle 7"/>
          <p:cNvSpPr>
            <a:spLocks noChangeArrowheads="1"/>
          </p:cNvSpPr>
          <p:nvPr/>
        </p:nvSpPr>
        <p:spPr bwMode="auto">
          <a:xfrm>
            <a:off x="304800" y="3863975"/>
            <a:ext cx="8686800"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Confidentiality  = </a:t>
            </a:r>
            <a:r>
              <a:rPr lang="en-US" sz="2000" dirty="0">
                <a:solidFill>
                  <a:schemeClr val="tx2"/>
                </a:solidFill>
              </a:rPr>
              <a:t>Public Key </a:t>
            </a:r>
            <a:r>
              <a:rPr lang="en-US" sz="2000" dirty="0"/>
              <a:t>(Decrypt) + </a:t>
            </a:r>
            <a:r>
              <a:rPr lang="en-US" sz="2000" dirty="0">
                <a:solidFill>
                  <a:schemeClr val="accent6"/>
                </a:solidFill>
              </a:rPr>
              <a:t>Private Key </a:t>
            </a:r>
            <a:r>
              <a:rPr lang="en-US" sz="2000" dirty="0"/>
              <a:t>(Encrypt)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sz="quarter" idx="10"/>
          </p:nvPr>
        </p:nvSpPr>
        <p:spPr/>
        <p:txBody>
          <a:bodyPr/>
          <a:lstStyle/>
          <a:p>
            <a:r>
              <a:rPr lang="en-US" dirty="0" smtClean="0"/>
              <a:t>Authentication is achieved when the encryption process is started with the private key. </a:t>
            </a:r>
          </a:p>
          <a:p>
            <a:pPr lvl="1"/>
            <a:r>
              <a:rPr lang="en-US" dirty="0" smtClean="0"/>
              <a:t>The corresponding public key must be used to decrypt the data. </a:t>
            </a:r>
          </a:p>
          <a:p>
            <a:r>
              <a:rPr lang="en-US" dirty="0" smtClean="0"/>
              <a:t>Since only one host has the private key, only that host could have encrypted the message, providing authentication of the sender. </a:t>
            </a:r>
            <a:endParaRPr lang="en-US" dirty="0"/>
          </a:p>
        </p:txBody>
      </p:sp>
      <p:sp>
        <p:nvSpPr>
          <p:cNvPr id="131074" name="Rectangle 2"/>
          <p:cNvSpPr>
            <a:spLocks noGrp="1" noChangeArrowheads="1"/>
          </p:cNvSpPr>
          <p:nvPr>
            <p:ph type="title"/>
          </p:nvPr>
        </p:nvSpPr>
        <p:spPr/>
        <p:txBody>
          <a:bodyPr>
            <a:normAutofit/>
          </a:bodyPr>
          <a:lstStyle/>
          <a:p>
            <a:r>
              <a:rPr lang="en-US" dirty="0" smtClean="0"/>
              <a:t>Authentication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dirty="0" smtClean="0"/>
              <a:t>When Julius Caesar sent messages to his generals, he didn't trust his messengers. </a:t>
            </a:r>
          </a:p>
          <a:p>
            <a:r>
              <a:rPr lang="en-US" dirty="0" smtClean="0"/>
              <a:t>He encrypted his messages by replacing every letter:</a:t>
            </a:r>
          </a:p>
          <a:p>
            <a:pPr lvl="1"/>
            <a:r>
              <a:rPr lang="en-US" dirty="0" smtClean="0"/>
              <a:t>A with a D</a:t>
            </a:r>
          </a:p>
          <a:p>
            <a:pPr lvl="1"/>
            <a:r>
              <a:rPr lang="en-US" dirty="0" smtClean="0"/>
              <a:t>B with an E</a:t>
            </a:r>
          </a:p>
          <a:p>
            <a:pPr lvl="1"/>
            <a:r>
              <a:rPr lang="en-US" dirty="0" smtClean="0"/>
              <a:t>and so on</a:t>
            </a:r>
          </a:p>
          <a:p>
            <a:r>
              <a:rPr lang="en-US" dirty="0" smtClean="0"/>
              <a:t>His generals knew the "shift by 3" rule and could decipher his messages. </a:t>
            </a:r>
          </a:p>
        </p:txBody>
      </p:sp>
      <p:sp>
        <p:nvSpPr>
          <p:cNvPr id="16386" name="Rectangle 2"/>
          <p:cNvSpPr>
            <a:spLocks noGrp="1" noChangeArrowheads="1"/>
          </p:cNvSpPr>
          <p:nvPr>
            <p:ph type="title"/>
          </p:nvPr>
        </p:nvSpPr>
        <p:spPr/>
        <p:txBody>
          <a:bodyPr/>
          <a:lstStyle/>
          <a:p>
            <a:r>
              <a:rPr lang="en-US" smtClean="0"/>
              <a:t>Caesar Cipher </a:t>
            </a:r>
            <a:endParaRPr lang="en-US"/>
          </a:p>
        </p:txBody>
      </p:sp>
      <p:pic>
        <p:nvPicPr>
          <p:cNvPr id="16388" name="Picture 7" descr="cipher_d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4079847"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title"/>
          </p:nvPr>
        </p:nvSpPr>
        <p:spPr/>
        <p:txBody>
          <a:bodyPr/>
          <a:lstStyle/>
          <a:p>
            <a:r>
              <a:rPr lang="en-US" dirty="0">
                <a:latin typeface="Arial" charset="0"/>
              </a:rPr>
              <a:t>Asymmetric Algorithms for Authentication</a:t>
            </a:r>
          </a:p>
        </p:txBody>
      </p:sp>
      <p:pic>
        <p:nvPicPr>
          <p:cNvPr id="132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253" y="3585393"/>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4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378" y="1461318"/>
            <a:ext cx="7413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4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378" y="1383530"/>
            <a:ext cx="74136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00" name="Rectangle 12"/>
          <p:cNvSpPr>
            <a:spLocks noChangeArrowheads="1"/>
          </p:cNvSpPr>
          <p:nvPr/>
        </p:nvSpPr>
        <p:spPr bwMode="auto">
          <a:xfrm>
            <a:off x="990600" y="4930832"/>
            <a:ext cx="73914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2. </a:t>
            </a:r>
            <a:r>
              <a:rPr lang="en-US" sz="1400" dirty="0"/>
              <a:t>Alice transmits the encrypted message to Bob</a:t>
            </a:r>
            <a:r>
              <a:rPr lang="en-US" sz="1400" dirty="0" smtClean="0"/>
              <a:t>.</a:t>
            </a:r>
            <a:endParaRPr lang="en-US" sz="1400" dirty="0"/>
          </a:p>
        </p:txBody>
      </p:sp>
      <p:sp>
        <p:nvSpPr>
          <p:cNvPr id="703501" name="Rectangle 13"/>
          <p:cNvSpPr>
            <a:spLocks noChangeArrowheads="1"/>
          </p:cNvSpPr>
          <p:nvPr/>
        </p:nvSpPr>
        <p:spPr bwMode="auto">
          <a:xfrm>
            <a:off x="990600" y="4600632"/>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457200" indent="-457200" defTabSz="915988">
              <a:lnSpc>
                <a:spcPct val="100000"/>
              </a:lnSpc>
              <a:spcBef>
                <a:spcPts val="300"/>
              </a:spcBef>
              <a:spcAft>
                <a:spcPts val="300"/>
              </a:spcAft>
              <a:buClr>
                <a:schemeClr val="tx2"/>
              </a:buClr>
              <a:buSzPct val="100000"/>
            </a:pPr>
            <a:r>
              <a:rPr lang="en-US" sz="1400" dirty="0">
                <a:solidFill>
                  <a:schemeClr val="tx2"/>
                </a:solidFill>
              </a:rPr>
              <a:t>1. </a:t>
            </a:r>
            <a:r>
              <a:rPr lang="en-US" sz="1400" dirty="0"/>
              <a:t>Alice encrypts a message with her private key.</a:t>
            </a:r>
          </a:p>
        </p:txBody>
      </p:sp>
      <p:sp>
        <p:nvSpPr>
          <p:cNvPr id="703502" name="Rectangle 14"/>
          <p:cNvSpPr>
            <a:spLocks noChangeArrowheads="1"/>
          </p:cNvSpPr>
          <p:nvPr/>
        </p:nvSpPr>
        <p:spPr bwMode="auto">
          <a:xfrm>
            <a:off x="990600" y="5286432"/>
            <a:ext cx="73914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3. </a:t>
            </a:r>
            <a:r>
              <a:rPr lang="en-US" sz="1400" dirty="0"/>
              <a:t>To verify that the message actually came from Alice, Bob requests and acquires Alice</a:t>
            </a:r>
            <a:r>
              <a:rPr lang="ja-JP" altLang="en-US" sz="1400" dirty="0"/>
              <a:t>’</a:t>
            </a:r>
            <a:r>
              <a:rPr lang="en-US" sz="1400" dirty="0"/>
              <a:t>s public key.</a:t>
            </a:r>
          </a:p>
        </p:txBody>
      </p:sp>
      <p:sp>
        <p:nvSpPr>
          <p:cNvPr id="703503" name="Rectangle 15"/>
          <p:cNvSpPr>
            <a:spLocks noChangeArrowheads="1"/>
          </p:cNvSpPr>
          <p:nvPr/>
        </p:nvSpPr>
        <p:spPr bwMode="auto">
          <a:xfrm>
            <a:off x="990600" y="5819832"/>
            <a:ext cx="73914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4.</a:t>
            </a:r>
            <a:r>
              <a:rPr lang="en-US" sz="1400" dirty="0"/>
              <a:t> Bob uses the public key to successfully decrypt the message and authenticate that the message did, indeed, come from Alice.</a:t>
            </a:r>
          </a:p>
        </p:txBody>
      </p:sp>
      <p:pic>
        <p:nvPicPr>
          <p:cNvPr id="13210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1915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50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140" y="1529580"/>
            <a:ext cx="1814513"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50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4540" y="1529580"/>
            <a:ext cx="750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08" name="Line 20"/>
          <p:cNvSpPr>
            <a:spLocks noChangeShapeType="1"/>
          </p:cNvSpPr>
          <p:nvPr/>
        </p:nvSpPr>
        <p:spPr bwMode="auto">
          <a:xfrm flipV="1">
            <a:off x="2988540" y="1745480"/>
            <a:ext cx="2133600" cy="1231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pic>
        <p:nvPicPr>
          <p:cNvPr id="70350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4740" y="3434580"/>
            <a:ext cx="36290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51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4140" y="3891780"/>
            <a:ext cx="46053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511"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6140" y="2139180"/>
            <a:ext cx="16875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3494"/>
                                        </p:tgtEl>
                                        <p:attrNameLst>
                                          <p:attrName>style.visibility</p:attrName>
                                        </p:attrNameLst>
                                      </p:cBhvr>
                                      <p:to>
                                        <p:strVal val="visible"/>
                                      </p:to>
                                    </p:set>
                                    <p:animEffect transition="in" filter="fade">
                                      <p:cBhvr>
                                        <p:cTn id="7" dur="500"/>
                                        <p:tgtEl>
                                          <p:spTgt spid="703494"/>
                                        </p:tgtEl>
                                      </p:cBhvr>
                                    </p:animEffect>
                                  </p:childTnLst>
                                </p:cTn>
                              </p:par>
                              <p:par>
                                <p:cTn id="8" presetID="10" presetClass="entr" presetSubtype="0" fill="hold" nodeType="withEffect">
                                  <p:stCondLst>
                                    <p:cond delay="0"/>
                                  </p:stCondLst>
                                  <p:childTnLst>
                                    <p:set>
                                      <p:cBhvr>
                                        <p:cTn id="9" dur="1" fill="hold">
                                          <p:stCondLst>
                                            <p:cond delay="0"/>
                                          </p:stCondLst>
                                        </p:cTn>
                                        <p:tgtEl>
                                          <p:spTgt spid="703499"/>
                                        </p:tgtEl>
                                        <p:attrNameLst>
                                          <p:attrName>style.visibility</p:attrName>
                                        </p:attrNameLst>
                                      </p:cBhvr>
                                      <p:to>
                                        <p:strVal val="visible"/>
                                      </p:to>
                                    </p:set>
                                    <p:animEffect transition="in" filter="fade">
                                      <p:cBhvr>
                                        <p:cTn id="10" dur="500"/>
                                        <p:tgtEl>
                                          <p:spTgt spid="7034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03501"/>
                                        </p:tgtEl>
                                        <p:attrNameLst>
                                          <p:attrName>style.visibility</p:attrName>
                                        </p:attrNameLst>
                                      </p:cBhvr>
                                      <p:to>
                                        <p:strVal val="visible"/>
                                      </p:to>
                                    </p:set>
                                    <p:animEffect transition="in" filter="wipe(left)">
                                      <p:cBhvr>
                                        <p:cTn id="15" dur="500"/>
                                        <p:tgtEl>
                                          <p:spTgt spid="703501"/>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703506"/>
                                        </p:tgtEl>
                                        <p:attrNameLst>
                                          <p:attrName>style.visibility</p:attrName>
                                        </p:attrNameLst>
                                      </p:cBhvr>
                                      <p:to>
                                        <p:strVal val="visible"/>
                                      </p:to>
                                    </p:set>
                                    <p:animEffect transition="in" filter="wipe(up)">
                                      <p:cBhvr>
                                        <p:cTn id="19" dur="500"/>
                                        <p:tgtEl>
                                          <p:spTgt spid="7035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03500"/>
                                        </p:tgtEl>
                                        <p:attrNameLst>
                                          <p:attrName>style.visibility</p:attrName>
                                        </p:attrNameLst>
                                      </p:cBhvr>
                                      <p:to>
                                        <p:strVal val="visible"/>
                                      </p:to>
                                    </p:set>
                                    <p:animEffect transition="in" filter="wipe(left)">
                                      <p:cBhvr>
                                        <p:cTn id="24" dur="500"/>
                                        <p:tgtEl>
                                          <p:spTgt spid="703500"/>
                                        </p:tgtEl>
                                      </p:cBhvr>
                                    </p:animEffec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703508"/>
                                        </p:tgtEl>
                                        <p:attrNameLst>
                                          <p:attrName>style.visibility</p:attrName>
                                        </p:attrNameLst>
                                      </p:cBhvr>
                                      <p:to>
                                        <p:strVal val="visible"/>
                                      </p:to>
                                    </p:set>
                                    <p:animEffect transition="in" filter="wipe(down)">
                                      <p:cBhvr>
                                        <p:cTn id="28" dur="500"/>
                                        <p:tgtEl>
                                          <p:spTgt spid="703508"/>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703507"/>
                                        </p:tgtEl>
                                        <p:attrNameLst>
                                          <p:attrName>style.visibility</p:attrName>
                                        </p:attrNameLst>
                                      </p:cBhvr>
                                      <p:to>
                                        <p:strVal val="visible"/>
                                      </p:to>
                                    </p:set>
                                    <p:animEffect transition="in" filter="fade">
                                      <p:cBhvr>
                                        <p:cTn id="32" dur="500"/>
                                        <p:tgtEl>
                                          <p:spTgt spid="7035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03502"/>
                                        </p:tgtEl>
                                        <p:attrNameLst>
                                          <p:attrName>style.visibility</p:attrName>
                                        </p:attrNameLst>
                                      </p:cBhvr>
                                      <p:to>
                                        <p:strVal val="visible"/>
                                      </p:to>
                                    </p:set>
                                    <p:animEffect transition="in" filter="wipe(left)">
                                      <p:cBhvr>
                                        <p:cTn id="37" dur="500"/>
                                        <p:tgtEl>
                                          <p:spTgt spid="703502"/>
                                        </p:tgtEl>
                                      </p:cBhvr>
                                    </p:animEffect>
                                  </p:childTnLst>
                                </p:cTn>
                              </p:par>
                            </p:childTnLst>
                          </p:cTn>
                        </p:par>
                        <p:par>
                          <p:cTn id="38" fill="hold" nodeType="afterGroup">
                            <p:stCondLst>
                              <p:cond delay="500"/>
                            </p:stCondLst>
                            <p:childTnLst>
                              <p:par>
                                <p:cTn id="39" presetID="22" presetClass="entr" presetSubtype="2" fill="hold" nodeType="afterEffect">
                                  <p:stCondLst>
                                    <p:cond delay="0"/>
                                  </p:stCondLst>
                                  <p:childTnLst>
                                    <p:set>
                                      <p:cBhvr>
                                        <p:cTn id="40" dur="1" fill="hold">
                                          <p:stCondLst>
                                            <p:cond delay="0"/>
                                          </p:stCondLst>
                                        </p:cTn>
                                        <p:tgtEl>
                                          <p:spTgt spid="703509"/>
                                        </p:tgtEl>
                                        <p:attrNameLst>
                                          <p:attrName>style.visibility</p:attrName>
                                        </p:attrNameLst>
                                      </p:cBhvr>
                                      <p:to>
                                        <p:strVal val="visible"/>
                                      </p:to>
                                    </p:set>
                                    <p:animEffect transition="in" filter="wipe(right)">
                                      <p:cBhvr>
                                        <p:cTn id="41" dur="500"/>
                                        <p:tgtEl>
                                          <p:spTgt spid="703509"/>
                                        </p:tgtEl>
                                      </p:cBhvr>
                                    </p:animEffect>
                                  </p:childTnLst>
                                </p:cTn>
                              </p:par>
                            </p:childTnLst>
                          </p:cTn>
                        </p:par>
                        <p:par>
                          <p:cTn id="42" fill="hold" nodeType="afterGroup">
                            <p:stCondLst>
                              <p:cond delay="1000"/>
                            </p:stCondLst>
                            <p:childTnLst>
                              <p:par>
                                <p:cTn id="43" presetID="22" presetClass="entr" presetSubtype="8" fill="hold" nodeType="afterEffect">
                                  <p:stCondLst>
                                    <p:cond delay="0"/>
                                  </p:stCondLst>
                                  <p:childTnLst>
                                    <p:set>
                                      <p:cBhvr>
                                        <p:cTn id="44" dur="1" fill="hold">
                                          <p:stCondLst>
                                            <p:cond delay="0"/>
                                          </p:stCondLst>
                                        </p:cTn>
                                        <p:tgtEl>
                                          <p:spTgt spid="703510"/>
                                        </p:tgtEl>
                                        <p:attrNameLst>
                                          <p:attrName>style.visibility</p:attrName>
                                        </p:attrNameLst>
                                      </p:cBhvr>
                                      <p:to>
                                        <p:strVal val="visible"/>
                                      </p:to>
                                    </p:set>
                                    <p:animEffect transition="in" filter="wipe(left)">
                                      <p:cBhvr>
                                        <p:cTn id="45" dur="500"/>
                                        <p:tgtEl>
                                          <p:spTgt spid="70351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03503"/>
                                        </p:tgtEl>
                                        <p:attrNameLst>
                                          <p:attrName>style.visibility</p:attrName>
                                        </p:attrNameLst>
                                      </p:cBhvr>
                                      <p:to>
                                        <p:strVal val="visible"/>
                                      </p:to>
                                    </p:set>
                                    <p:animEffect transition="in" filter="wipe(left)">
                                      <p:cBhvr>
                                        <p:cTn id="50" dur="500"/>
                                        <p:tgtEl>
                                          <p:spTgt spid="703503"/>
                                        </p:tgtEl>
                                      </p:cBhvr>
                                    </p:animEffect>
                                  </p:childTnLst>
                                </p:cTn>
                              </p:par>
                            </p:childTnLst>
                          </p:cTn>
                        </p:par>
                        <p:par>
                          <p:cTn id="51" fill="hold" nodeType="afterGroup">
                            <p:stCondLst>
                              <p:cond delay="500"/>
                            </p:stCondLst>
                            <p:childTnLst>
                              <p:par>
                                <p:cTn id="52" presetID="22" presetClass="entr" presetSubtype="1" fill="hold" nodeType="afterEffect">
                                  <p:stCondLst>
                                    <p:cond delay="0"/>
                                  </p:stCondLst>
                                  <p:childTnLst>
                                    <p:set>
                                      <p:cBhvr>
                                        <p:cTn id="53" dur="1" fill="hold">
                                          <p:stCondLst>
                                            <p:cond delay="0"/>
                                          </p:stCondLst>
                                        </p:cTn>
                                        <p:tgtEl>
                                          <p:spTgt spid="703511"/>
                                        </p:tgtEl>
                                        <p:attrNameLst>
                                          <p:attrName>style.visibility</p:attrName>
                                        </p:attrNameLst>
                                      </p:cBhvr>
                                      <p:to>
                                        <p:strVal val="visible"/>
                                      </p:to>
                                    </p:set>
                                    <p:animEffect transition="in" filter="wipe(up)">
                                      <p:cBhvr>
                                        <p:cTn id="54" dur="500"/>
                                        <p:tgtEl>
                                          <p:spTgt spid="703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00" grpId="0"/>
      <p:bldP spid="703501" grpId="0"/>
      <p:bldP spid="703502" grpId="0"/>
      <p:bldP spid="703503" grpId="0"/>
      <p:bldP spid="70350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sz="quarter" idx="10"/>
          </p:nvPr>
        </p:nvSpPr>
        <p:spPr/>
        <p:txBody>
          <a:bodyPr/>
          <a:lstStyle/>
          <a:p>
            <a:r>
              <a:rPr lang="en-US" dirty="0" smtClean="0"/>
              <a:t>Confidentiality is achieved when the encryption process is started with the public key. </a:t>
            </a:r>
          </a:p>
          <a:p>
            <a:r>
              <a:rPr lang="en-US" dirty="0" smtClean="0"/>
              <a:t>When the public key is used to encrypt the data, the private key must be used to decrypt the data. </a:t>
            </a:r>
          </a:p>
          <a:p>
            <a:pPr lvl="1"/>
            <a:r>
              <a:rPr lang="en-US" dirty="0" smtClean="0"/>
              <a:t>Only one host has the private key guaranteeing confidentiality.</a:t>
            </a:r>
          </a:p>
        </p:txBody>
      </p:sp>
      <p:sp>
        <p:nvSpPr>
          <p:cNvPr id="133122" name="Rectangle 2"/>
          <p:cNvSpPr>
            <a:spLocks noGrp="1" noChangeArrowheads="1"/>
          </p:cNvSpPr>
          <p:nvPr>
            <p:ph type="title"/>
          </p:nvPr>
        </p:nvSpPr>
        <p:spPr/>
        <p:txBody>
          <a:bodyPr/>
          <a:lstStyle/>
          <a:p>
            <a:r>
              <a:rPr lang="en-US" dirty="0" smtClean="0"/>
              <a:t>Confidentiality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45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747318"/>
            <a:ext cx="83756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4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64" y="2662459"/>
            <a:ext cx="1512887"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4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664" y="1468659"/>
            <a:ext cx="51323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2"/>
          <p:cNvSpPr>
            <a:spLocks noGrp="1" noChangeArrowheads="1"/>
          </p:cNvSpPr>
          <p:nvPr>
            <p:ph type="title"/>
          </p:nvPr>
        </p:nvSpPr>
        <p:spPr/>
        <p:txBody>
          <a:bodyPr/>
          <a:lstStyle/>
          <a:p>
            <a:r>
              <a:rPr lang="en-US">
                <a:latin typeface="Arial" charset="0"/>
              </a:rPr>
              <a:t>Asymmetric Algorithms for Confidentiality</a:t>
            </a:r>
          </a:p>
        </p:txBody>
      </p:sp>
      <p:pic>
        <p:nvPicPr>
          <p:cNvPr id="13414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939" y="3821334"/>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44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064" y="1697259"/>
            <a:ext cx="7413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45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464" y="2078259"/>
            <a:ext cx="392271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45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5264" y="2459259"/>
            <a:ext cx="212725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45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0264" y="2916459"/>
            <a:ext cx="20193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44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2064" y="1619471"/>
            <a:ext cx="74136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1456" name="Rectangle 16"/>
          <p:cNvSpPr>
            <a:spLocks noChangeArrowheads="1"/>
          </p:cNvSpPr>
          <p:nvPr/>
        </p:nvSpPr>
        <p:spPr bwMode="auto">
          <a:xfrm>
            <a:off x="990599" y="5177080"/>
            <a:ext cx="7602071"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2. </a:t>
            </a:r>
            <a:r>
              <a:rPr lang="en-US" sz="1400" dirty="0"/>
              <a:t>Alice uses Bob</a:t>
            </a:r>
            <a:r>
              <a:rPr lang="ja-JP" altLang="en-US" sz="1400" dirty="0"/>
              <a:t>’</a:t>
            </a:r>
            <a:r>
              <a:rPr lang="en-US" sz="1400" dirty="0"/>
              <a:t>s public key to encrypt a message using an agreed-upon algorithm</a:t>
            </a:r>
            <a:r>
              <a:rPr lang="en-US" sz="1400" dirty="0" smtClean="0"/>
              <a:t>.</a:t>
            </a:r>
            <a:endParaRPr lang="en-US" sz="1400" dirty="0"/>
          </a:p>
        </p:txBody>
      </p:sp>
      <p:sp>
        <p:nvSpPr>
          <p:cNvPr id="701460" name="Rectangle 20"/>
          <p:cNvSpPr>
            <a:spLocks noChangeArrowheads="1"/>
          </p:cNvSpPr>
          <p:nvPr/>
        </p:nvSpPr>
        <p:spPr bwMode="auto">
          <a:xfrm>
            <a:off x="990600" y="4872249"/>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buFontTx/>
              <a:buAutoNum type="arabicPeriod"/>
            </a:pPr>
            <a:r>
              <a:rPr lang="en-US" sz="1400" dirty="0"/>
              <a:t>Alice asks Bob for his public key and Bob sends it to her.</a:t>
            </a:r>
          </a:p>
        </p:txBody>
      </p:sp>
      <p:sp>
        <p:nvSpPr>
          <p:cNvPr id="701461" name="Rectangle 21"/>
          <p:cNvSpPr>
            <a:spLocks noChangeArrowheads="1"/>
          </p:cNvSpPr>
          <p:nvPr/>
        </p:nvSpPr>
        <p:spPr bwMode="auto">
          <a:xfrm>
            <a:off x="990600" y="5475911"/>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3. </a:t>
            </a:r>
            <a:r>
              <a:rPr lang="en-US" sz="1400" dirty="0"/>
              <a:t>Alice sends the encrypted message to Bob.</a:t>
            </a:r>
          </a:p>
        </p:txBody>
      </p:sp>
      <p:sp>
        <p:nvSpPr>
          <p:cNvPr id="701462" name="Rectangle 22"/>
          <p:cNvSpPr>
            <a:spLocks noChangeArrowheads="1"/>
          </p:cNvSpPr>
          <p:nvPr/>
        </p:nvSpPr>
        <p:spPr bwMode="auto">
          <a:xfrm>
            <a:off x="990600" y="5780742"/>
            <a:ext cx="73914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4.</a:t>
            </a:r>
            <a:r>
              <a:rPr lang="en-US" sz="1400" dirty="0"/>
              <a:t> Bob uses his private key to decrypt and reveal the message. </a:t>
            </a:r>
            <a:endParaRPr lang="en-GB" sz="1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1452"/>
                                        </p:tgtEl>
                                        <p:attrNameLst>
                                          <p:attrName>style.visibility</p:attrName>
                                        </p:attrNameLst>
                                      </p:cBhvr>
                                      <p:to>
                                        <p:strVal val="visible"/>
                                      </p:to>
                                    </p:set>
                                    <p:animEffect transition="in" filter="fade">
                                      <p:cBhvr>
                                        <p:cTn id="7" dur="500"/>
                                        <p:tgtEl>
                                          <p:spTgt spid="701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01449"/>
                                        </p:tgtEl>
                                        <p:attrNameLst>
                                          <p:attrName>style.visibility</p:attrName>
                                        </p:attrNameLst>
                                      </p:cBhvr>
                                      <p:to>
                                        <p:strVal val="visible"/>
                                      </p:to>
                                    </p:set>
                                    <p:animEffect transition="in" filter="fade">
                                      <p:cBhvr>
                                        <p:cTn id="12" dur="500"/>
                                        <p:tgtEl>
                                          <p:spTgt spid="701449"/>
                                        </p:tgtEl>
                                      </p:cBhvr>
                                    </p:animEffect>
                                  </p:childTnLst>
                                </p:cTn>
                              </p:par>
                              <p:par>
                                <p:cTn id="13" presetID="22" presetClass="entr" presetSubtype="4" fill="hold" nodeType="withEffect">
                                  <p:stCondLst>
                                    <p:cond delay="0"/>
                                  </p:stCondLst>
                                  <p:childTnLst>
                                    <p:set>
                                      <p:cBhvr>
                                        <p:cTn id="14" dur="1" fill="hold">
                                          <p:stCondLst>
                                            <p:cond delay="0"/>
                                          </p:stCondLst>
                                        </p:cTn>
                                        <p:tgtEl>
                                          <p:spTgt spid="701447"/>
                                        </p:tgtEl>
                                        <p:attrNameLst>
                                          <p:attrName>style.visibility</p:attrName>
                                        </p:attrNameLst>
                                      </p:cBhvr>
                                      <p:to>
                                        <p:strVal val="visible"/>
                                      </p:to>
                                    </p:set>
                                    <p:animEffect transition="in" filter="wipe(down)">
                                      <p:cBhvr>
                                        <p:cTn id="15" dur="500"/>
                                        <p:tgtEl>
                                          <p:spTgt spid="7014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01460"/>
                                        </p:tgtEl>
                                        <p:attrNameLst>
                                          <p:attrName>style.visibility</p:attrName>
                                        </p:attrNameLst>
                                      </p:cBhvr>
                                      <p:to>
                                        <p:strVal val="visible"/>
                                      </p:to>
                                    </p:set>
                                    <p:animEffect transition="in" filter="wipe(left)">
                                      <p:cBhvr>
                                        <p:cTn id="20" dur="500"/>
                                        <p:tgtEl>
                                          <p:spTgt spid="701460"/>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701451"/>
                                        </p:tgtEl>
                                        <p:attrNameLst>
                                          <p:attrName>style.visibility</p:attrName>
                                        </p:attrNameLst>
                                      </p:cBhvr>
                                      <p:to>
                                        <p:strVal val="visible"/>
                                      </p:to>
                                    </p:set>
                                    <p:animEffect transition="in" filter="wipe(left)">
                                      <p:cBhvr>
                                        <p:cTn id="24" dur="500"/>
                                        <p:tgtEl>
                                          <p:spTgt spid="701451"/>
                                        </p:tgtEl>
                                      </p:cBhvr>
                                    </p:animEffect>
                                  </p:childTnLst>
                                </p:cTn>
                              </p:par>
                            </p:childTnLst>
                          </p:cTn>
                        </p:par>
                        <p:par>
                          <p:cTn id="25" fill="hold" nodeType="afterGroup">
                            <p:stCondLst>
                              <p:cond delay="1000"/>
                            </p:stCondLst>
                            <p:childTnLst>
                              <p:par>
                                <p:cTn id="26" presetID="22" presetClass="entr" presetSubtype="2" fill="hold" nodeType="afterEffect">
                                  <p:stCondLst>
                                    <p:cond delay="0"/>
                                  </p:stCondLst>
                                  <p:childTnLst>
                                    <p:set>
                                      <p:cBhvr>
                                        <p:cTn id="27" dur="1" fill="hold">
                                          <p:stCondLst>
                                            <p:cond delay="0"/>
                                          </p:stCondLst>
                                        </p:cTn>
                                        <p:tgtEl>
                                          <p:spTgt spid="701450"/>
                                        </p:tgtEl>
                                        <p:attrNameLst>
                                          <p:attrName>style.visibility</p:attrName>
                                        </p:attrNameLst>
                                      </p:cBhvr>
                                      <p:to>
                                        <p:strVal val="visible"/>
                                      </p:to>
                                    </p:set>
                                    <p:animEffect transition="in" filter="wipe(right)">
                                      <p:cBhvr>
                                        <p:cTn id="28" dur="500"/>
                                        <p:tgtEl>
                                          <p:spTgt spid="7014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01456"/>
                                        </p:tgtEl>
                                        <p:attrNameLst>
                                          <p:attrName>style.visibility</p:attrName>
                                        </p:attrNameLst>
                                      </p:cBhvr>
                                      <p:to>
                                        <p:strVal val="visible"/>
                                      </p:to>
                                    </p:set>
                                    <p:animEffect transition="in" filter="wipe(left)">
                                      <p:cBhvr>
                                        <p:cTn id="33" dur="500"/>
                                        <p:tgtEl>
                                          <p:spTgt spid="701456"/>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701453"/>
                                        </p:tgtEl>
                                        <p:attrNameLst>
                                          <p:attrName>style.visibility</p:attrName>
                                        </p:attrNameLst>
                                      </p:cBhvr>
                                      <p:to>
                                        <p:strVal val="visible"/>
                                      </p:to>
                                    </p:set>
                                    <p:animEffect transition="in" filter="wipe(up)">
                                      <p:cBhvr>
                                        <p:cTn id="37" dur="500"/>
                                        <p:tgtEl>
                                          <p:spTgt spid="7014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01461"/>
                                        </p:tgtEl>
                                        <p:attrNameLst>
                                          <p:attrName>style.visibility</p:attrName>
                                        </p:attrNameLst>
                                      </p:cBhvr>
                                      <p:to>
                                        <p:strVal val="visible"/>
                                      </p:to>
                                    </p:set>
                                    <p:animEffect transition="in" filter="wipe(left)">
                                      <p:cBhvr>
                                        <p:cTn id="42" dur="500"/>
                                        <p:tgtEl>
                                          <p:spTgt spid="701461"/>
                                        </p:tgtEl>
                                      </p:cBhvr>
                                    </p:animEffect>
                                  </p:childTnLst>
                                </p:cTn>
                              </p:par>
                            </p:childTnLst>
                          </p:cTn>
                        </p:par>
                        <p:par>
                          <p:cTn id="43" fill="hold" nodeType="afterGroup">
                            <p:stCondLst>
                              <p:cond delay="500"/>
                            </p:stCondLst>
                            <p:childTnLst>
                              <p:par>
                                <p:cTn id="44" presetID="22" presetClass="entr" presetSubtype="4" fill="hold" nodeType="afterEffect">
                                  <p:stCondLst>
                                    <p:cond delay="0"/>
                                  </p:stCondLst>
                                  <p:childTnLst>
                                    <p:set>
                                      <p:cBhvr>
                                        <p:cTn id="45" dur="1" fill="hold">
                                          <p:stCondLst>
                                            <p:cond delay="0"/>
                                          </p:stCondLst>
                                        </p:cTn>
                                        <p:tgtEl>
                                          <p:spTgt spid="701454"/>
                                        </p:tgtEl>
                                        <p:attrNameLst>
                                          <p:attrName>style.visibility</p:attrName>
                                        </p:attrNameLst>
                                      </p:cBhvr>
                                      <p:to>
                                        <p:strVal val="visible"/>
                                      </p:to>
                                    </p:set>
                                    <p:animEffect transition="in" filter="wipe(down)">
                                      <p:cBhvr>
                                        <p:cTn id="46" dur="500"/>
                                        <p:tgtEl>
                                          <p:spTgt spid="70145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01462"/>
                                        </p:tgtEl>
                                        <p:attrNameLst>
                                          <p:attrName>style.visibility</p:attrName>
                                        </p:attrNameLst>
                                      </p:cBhvr>
                                      <p:to>
                                        <p:strVal val="visible"/>
                                      </p:to>
                                    </p:set>
                                    <p:animEffect transition="in" filter="wipe(left)">
                                      <p:cBhvr>
                                        <p:cTn id="51" dur="500"/>
                                        <p:tgtEl>
                                          <p:spTgt spid="701462"/>
                                        </p:tgtEl>
                                      </p:cBhvr>
                                    </p:animEffect>
                                  </p:childTnLst>
                                </p:cTn>
                              </p:par>
                            </p:childTnLst>
                          </p:cTn>
                        </p:par>
                        <p:par>
                          <p:cTn id="52" fill="hold" nodeType="afterGroup">
                            <p:stCondLst>
                              <p:cond delay="500"/>
                            </p:stCondLst>
                            <p:childTnLst>
                              <p:par>
                                <p:cTn id="53" presetID="22" presetClass="entr" presetSubtype="1" fill="hold" nodeType="afterEffect">
                                  <p:stCondLst>
                                    <p:cond delay="0"/>
                                  </p:stCondLst>
                                  <p:childTnLst>
                                    <p:set>
                                      <p:cBhvr>
                                        <p:cTn id="54" dur="1" fill="hold">
                                          <p:stCondLst>
                                            <p:cond delay="0"/>
                                          </p:stCondLst>
                                        </p:cTn>
                                        <p:tgtEl>
                                          <p:spTgt spid="701455"/>
                                        </p:tgtEl>
                                        <p:attrNameLst>
                                          <p:attrName>style.visibility</p:attrName>
                                        </p:attrNameLst>
                                      </p:cBhvr>
                                      <p:to>
                                        <p:strVal val="visible"/>
                                      </p:to>
                                    </p:set>
                                    <p:animEffect transition="in" filter="wipe(up)">
                                      <p:cBhvr>
                                        <p:cTn id="55" dur="500"/>
                                        <p:tgtEl>
                                          <p:spTgt spid="70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6" grpId="0"/>
      <p:bldP spid="701460" grpId="0"/>
      <p:bldP spid="701461" grpId="0"/>
      <p:bldP spid="70146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sz="quarter" idx="10"/>
          </p:nvPr>
        </p:nvSpPr>
        <p:spPr/>
        <p:txBody>
          <a:bodyPr/>
          <a:lstStyle/>
          <a:p>
            <a:r>
              <a:rPr lang="en-US" dirty="0">
                <a:latin typeface="Arial" charset="0"/>
              </a:rPr>
              <a:t>To provide confidentiality, authentication and integrity, the combination of two phases is necessary</a:t>
            </a:r>
            <a:r>
              <a:rPr lang="en-US" dirty="0" smtClean="0">
                <a:latin typeface="Arial" charset="0"/>
              </a:rPr>
              <a:t>.</a:t>
            </a:r>
            <a:endParaRPr lang="en-US" dirty="0">
              <a:latin typeface="Arial" charset="0"/>
            </a:endParaRPr>
          </a:p>
          <a:p>
            <a:pPr lvl="1"/>
            <a:r>
              <a:rPr lang="en-US" dirty="0">
                <a:latin typeface="Arial" charset="0"/>
              </a:rPr>
              <a:t>Phase 1 - Confidentiality </a:t>
            </a:r>
          </a:p>
          <a:p>
            <a:pPr lvl="1"/>
            <a:r>
              <a:rPr lang="en-US" dirty="0">
                <a:latin typeface="Arial" charset="0"/>
              </a:rPr>
              <a:t>Phase 2 - Authentication</a:t>
            </a:r>
          </a:p>
        </p:txBody>
      </p:sp>
      <p:sp>
        <p:nvSpPr>
          <p:cNvPr id="136194" name="Rectangle 2"/>
          <p:cNvSpPr>
            <a:spLocks noGrp="1" noChangeArrowheads="1"/>
          </p:cNvSpPr>
          <p:nvPr>
            <p:ph type="title"/>
          </p:nvPr>
        </p:nvSpPr>
        <p:spPr/>
        <p:txBody>
          <a:bodyPr>
            <a:normAutofit fontScale="90000"/>
          </a:bodyPr>
          <a:lstStyle/>
          <a:p>
            <a:r>
              <a:rPr lang="en-US">
                <a:latin typeface="Arial" charset="0"/>
              </a:rPr>
              <a:t>Combining Authentication and Confidentiality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p:txBody>
          <a:bodyPr>
            <a:normAutofit fontScale="90000"/>
          </a:bodyPr>
          <a:lstStyle/>
          <a:p>
            <a:r>
              <a:rPr lang="en-US">
                <a:latin typeface="Arial" charset="0"/>
              </a:rPr>
              <a:t>Combining Authentication and Confidentiality</a:t>
            </a:r>
          </a:p>
        </p:txBody>
      </p:sp>
      <p:pic>
        <p:nvPicPr>
          <p:cNvPr id="137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280" y="3450812"/>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7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405" y="1326737"/>
            <a:ext cx="7413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76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405" y="1248949"/>
            <a:ext cx="74136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4764" name="Rectangle 12"/>
          <p:cNvSpPr>
            <a:spLocks noChangeArrowheads="1"/>
          </p:cNvSpPr>
          <p:nvPr/>
        </p:nvSpPr>
        <p:spPr bwMode="auto">
          <a:xfrm>
            <a:off x="990600" y="5232296"/>
            <a:ext cx="73914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2. </a:t>
            </a:r>
            <a:r>
              <a:rPr lang="en-US" sz="1400" dirty="0"/>
              <a:t>Alice encrypts a hash of the message using her private key</a:t>
            </a:r>
            <a:r>
              <a:rPr lang="en-US" sz="1400" dirty="0" smtClean="0"/>
              <a:t>.</a:t>
            </a:r>
            <a:endParaRPr lang="en-US" sz="1400" dirty="0"/>
          </a:p>
        </p:txBody>
      </p:sp>
      <p:sp>
        <p:nvSpPr>
          <p:cNvPr id="714765" name="Rectangle 13"/>
          <p:cNvSpPr>
            <a:spLocks noChangeArrowheads="1"/>
          </p:cNvSpPr>
          <p:nvPr/>
        </p:nvSpPr>
        <p:spPr bwMode="auto">
          <a:xfrm>
            <a:off x="990600" y="4835544"/>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buFontTx/>
              <a:buAutoNum type="arabicPeriod"/>
            </a:pPr>
            <a:r>
              <a:rPr lang="en-US" sz="1400" dirty="0"/>
              <a:t>Alice encrypts a message using Bob</a:t>
            </a:r>
            <a:r>
              <a:rPr lang="ja-JP" altLang="en-US" sz="1400" dirty="0"/>
              <a:t>’</a:t>
            </a:r>
            <a:r>
              <a:rPr lang="en-US" sz="1400" dirty="0"/>
              <a:t>s public key.</a:t>
            </a:r>
          </a:p>
        </p:txBody>
      </p:sp>
      <p:sp>
        <p:nvSpPr>
          <p:cNvPr id="714766" name="Rectangle 14"/>
          <p:cNvSpPr>
            <a:spLocks noChangeArrowheads="1"/>
          </p:cNvSpPr>
          <p:nvPr/>
        </p:nvSpPr>
        <p:spPr bwMode="auto">
          <a:xfrm>
            <a:off x="990600" y="5623048"/>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3. </a:t>
            </a:r>
            <a:r>
              <a:rPr lang="en-US" sz="1400" dirty="0"/>
              <a:t>Bob uses Alice</a:t>
            </a:r>
            <a:r>
              <a:rPr lang="ja-JP" altLang="en-US" sz="1400" dirty="0"/>
              <a:t>’</a:t>
            </a:r>
            <a:r>
              <a:rPr lang="en-US" sz="1400" dirty="0"/>
              <a:t>s public key to decrypt and reveal the hash.</a:t>
            </a:r>
          </a:p>
        </p:txBody>
      </p:sp>
      <p:sp>
        <p:nvSpPr>
          <p:cNvPr id="714767" name="Rectangle 15"/>
          <p:cNvSpPr>
            <a:spLocks noChangeArrowheads="1"/>
          </p:cNvSpPr>
          <p:nvPr/>
        </p:nvSpPr>
        <p:spPr bwMode="auto">
          <a:xfrm>
            <a:off x="990600" y="6019800"/>
            <a:ext cx="73914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pPr>
            <a:r>
              <a:rPr lang="en-US" sz="1400" dirty="0">
                <a:solidFill>
                  <a:schemeClr val="tx2"/>
                </a:solidFill>
              </a:rPr>
              <a:t>4.</a:t>
            </a:r>
            <a:r>
              <a:rPr lang="en-US" sz="1400" dirty="0"/>
              <a:t> Bob uses his private key to decrypt and reveal the message. </a:t>
            </a:r>
            <a:endParaRPr lang="en-GB" sz="1400" dirty="0"/>
          </a:p>
        </p:txBody>
      </p:sp>
      <p:pic>
        <p:nvPicPr>
          <p:cNvPr id="71476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767" y="1398174"/>
            <a:ext cx="16383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76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155" y="2718974"/>
            <a:ext cx="1433512"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77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7092" y="3279362"/>
            <a:ext cx="36861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771"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567" y="2693574"/>
            <a:ext cx="21748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773"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2367" y="788574"/>
            <a:ext cx="1658938"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4774" name="Line 22"/>
          <p:cNvSpPr>
            <a:spLocks noChangeShapeType="1"/>
          </p:cNvSpPr>
          <p:nvPr/>
        </p:nvSpPr>
        <p:spPr bwMode="auto">
          <a:xfrm flipV="1">
            <a:off x="5556067" y="1550574"/>
            <a:ext cx="0" cy="2133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4758"/>
                                        </p:tgtEl>
                                        <p:attrNameLst>
                                          <p:attrName>style.visibility</p:attrName>
                                        </p:attrNameLst>
                                      </p:cBhvr>
                                      <p:to>
                                        <p:strVal val="visible"/>
                                      </p:to>
                                    </p:set>
                                    <p:animEffect transition="in" filter="fade">
                                      <p:cBhvr>
                                        <p:cTn id="7" dur="500"/>
                                        <p:tgtEl>
                                          <p:spTgt spid="714758"/>
                                        </p:tgtEl>
                                      </p:cBhvr>
                                    </p:animEffect>
                                  </p:childTnLst>
                                </p:cTn>
                              </p:par>
                              <p:par>
                                <p:cTn id="8" presetID="22" presetClass="entr" presetSubtype="4" fill="hold" nodeType="withEffect">
                                  <p:stCondLst>
                                    <p:cond delay="0"/>
                                  </p:stCondLst>
                                  <p:childTnLst>
                                    <p:set>
                                      <p:cBhvr>
                                        <p:cTn id="9" dur="1" fill="hold">
                                          <p:stCondLst>
                                            <p:cond delay="0"/>
                                          </p:stCondLst>
                                        </p:cTn>
                                        <p:tgtEl>
                                          <p:spTgt spid="714763"/>
                                        </p:tgtEl>
                                        <p:attrNameLst>
                                          <p:attrName>style.visibility</p:attrName>
                                        </p:attrNameLst>
                                      </p:cBhvr>
                                      <p:to>
                                        <p:strVal val="visible"/>
                                      </p:to>
                                    </p:set>
                                    <p:animEffect transition="in" filter="wipe(down)">
                                      <p:cBhvr>
                                        <p:cTn id="10" dur="500"/>
                                        <p:tgtEl>
                                          <p:spTgt spid="7147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14765"/>
                                        </p:tgtEl>
                                        <p:attrNameLst>
                                          <p:attrName>style.visibility</p:attrName>
                                        </p:attrNameLst>
                                      </p:cBhvr>
                                      <p:to>
                                        <p:strVal val="visible"/>
                                      </p:to>
                                    </p:set>
                                    <p:animEffect transition="in" filter="wipe(left)">
                                      <p:cBhvr>
                                        <p:cTn id="15" dur="500"/>
                                        <p:tgtEl>
                                          <p:spTgt spid="714765"/>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714768"/>
                                        </p:tgtEl>
                                        <p:attrNameLst>
                                          <p:attrName>style.visibility</p:attrName>
                                        </p:attrNameLst>
                                      </p:cBhvr>
                                      <p:to>
                                        <p:strVal val="visible"/>
                                      </p:to>
                                    </p:set>
                                    <p:animEffect transition="in" filter="wipe(up)">
                                      <p:cBhvr>
                                        <p:cTn id="19" dur="500"/>
                                        <p:tgtEl>
                                          <p:spTgt spid="7147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4764"/>
                                        </p:tgtEl>
                                        <p:attrNameLst>
                                          <p:attrName>style.visibility</p:attrName>
                                        </p:attrNameLst>
                                      </p:cBhvr>
                                      <p:to>
                                        <p:strVal val="visible"/>
                                      </p:to>
                                    </p:set>
                                    <p:animEffect transition="in" filter="wipe(left)">
                                      <p:cBhvr>
                                        <p:cTn id="24" dur="500"/>
                                        <p:tgtEl>
                                          <p:spTgt spid="714764"/>
                                        </p:tgtEl>
                                      </p:cBhvr>
                                    </p:animEffect>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714769"/>
                                        </p:tgtEl>
                                        <p:attrNameLst>
                                          <p:attrName>style.visibility</p:attrName>
                                        </p:attrNameLst>
                                      </p:cBhvr>
                                      <p:to>
                                        <p:strVal val="visible"/>
                                      </p:to>
                                    </p:set>
                                    <p:animEffect transition="in" filter="wipe(up)">
                                      <p:cBhvr>
                                        <p:cTn id="28" dur="500"/>
                                        <p:tgtEl>
                                          <p:spTgt spid="71476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714770"/>
                                        </p:tgtEl>
                                        <p:attrNameLst>
                                          <p:attrName>style.visibility</p:attrName>
                                        </p:attrNameLst>
                                      </p:cBhvr>
                                      <p:to>
                                        <p:strVal val="visible"/>
                                      </p:to>
                                    </p:set>
                                    <p:animEffect transition="in" filter="wipe(left)">
                                      <p:cBhvr>
                                        <p:cTn id="33" dur="500"/>
                                        <p:tgtEl>
                                          <p:spTgt spid="71477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14766"/>
                                        </p:tgtEl>
                                        <p:attrNameLst>
                                          <p:attrName>style.visibility</p:attrName>
                                        </p:attrNameLst>
                                      </p:cBhvr>
                                      <p:to>
                                        <p:strVal val="visible"/>
                                      </p:to>
                                    </p:set>
                                    <p:animEffect transition="in" filter="wipe(left)">
                                      <p:cBhvr>
                                        <p:cTn id="38" dur="500"/>
                                        <p:tgtEl>
                                          <p:spTgt spid="714766"/>
                                        </p:tgtEl>
                                      </p:cBhvr>
                                    </p:animEffect>
                                  </p:childTnLst>
                                </p:cTn>
                              </p:par>
                            </p:childTnLst>
                          </p:cTn>
                        </p:par>
                        <p:par>
                          <p:cTn id="39" fill="hold" nodeType="after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714771"/>
                                        </p:tgtEl>
                                        <p:attrNameLst>
                                          <p:attrName>style.visibility</p:attrName>
                                        </p:attrNameLst>
                                      </p:cBhvr>
                                      <p:to>
                                        <p:strVal val="visible"/>
                                      </p:to>
                                    </p:set>
                                    <p:animEffect transition="in" filter="wipe(left)">
                                      <p:cBhvr>
                                        <p:cTn id="42" dur="500"/>
                                        <p:tgtEl>
                                          <p:spTgt spid="7147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4767"/>
                                        </p:tgtEl>
                                        <p:attrNameLst>
                                          <p:attrName>style.visibility</p:attrName>
                                        </p:attrNameLst>
                                      </p:cBhvr>
                                      <p:to>
                                        <p:strVal val="visible"/>
                                      </p:to>
                                    </p:set>
                                    <p:animEffect transition="in" filter="wipe(left)">
                                      <p:cBhvr>
                                        <p:cTn id="47" dur="500"/>
                                        <p:tgtEl>
                                          <p:spTgt spid="714767"/>
                                        </p:tgtEl>
                                      </p:cBhvr>
                                    </p:animEffect>
                                  </p:childTnLst>
                                </p:cTn>
                              </p:par>
                            </p:childTnLst>
                          </p:cTn>
                        </p:par>
                        <p:par>
                          <p:cTn id="48" fill="hold" nodeType="afterGroup">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714774"/>
                                        </p:tgtEl>
                                        <p:attrNameLst>
                                          <p:attrName>style.visibility</p:attrName>
                                        </p:attrNameLst>
                                      </p:cBhvr>
                                      <p:to>
                                        <p:strVal val="visible"/>
                                      </p:to>
                                    </p:set>
                                    <p:animEffect transition="in" filter="wipe(down)">
                                      <p:cBhvr>
                                        <p:cTn id="51" dur="500"/>
                                        <p:tgtEl>
                                          <p:spTgt spid="714774"/>
                                        </p:tgtEl>
                                      </p:cBhvr>
                                    </p:animEffect>
                                  </p:childTnLst>
                                </p:cTn>
                              </p:par>
                              <p:par>
                                <p:cTn id="52" presetID="22" presetClass="entr" presetSubtype="4" fill="hold" nodeType="withEffect">
                                  <p:stCondLst>
                                    <p:cond delay="0"/>
                                  </p:stCondLst>
                                  <p:childTnLst>
                                    <p:set>
                                      <p:cBhvr>
                                        <p:cTn id="53" dur="1" fill="hold">
                                          <p:stCondLst>
                                            <p:cond delay="0"/>
                                          </p:stCondLst>
                                        </p:cTn>
                                        <p:tgtEl>
                                          <p:spTgt spid="714773"/>
                                        </p:tgtEl>
                                        <p:attrNameLst>
                                          <p:attrName>style.visibility</p:attrName>
                                        </p:attrNameLst>
                                      </p:cBhvr>
                                      <p:to>
                                        <p:strVal val="visible"/>
                                      </p:to>
                                    </p:set>
                                    <p:animEffect transition="in" filter="wipe(down)">
                                      <p:cBhvr>
                                        <p:cTn id="54" dur="500"/>
                                        <p:tgtEl>
                                          <p:spTgt spid="714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64" grpId="0"/>
      <p:bldP spid="714765" grpId="0"/>
      <p:bldP spid="714766" grpId="0"/>
      <p:bldP spid="714767" grpId="0"/>
      <p:bldP spid="71477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sz="quarter" idx="10"/>
          </p:nvPr>
        </p:nvSpPr>
        <p:spPr/>
        <p:txBody>
          <a:bodyPr/>
          <a:lstStyle/>
          <a:p>
            <a:r>
              <a:rPr lang="en-US">
                <a:latin typeface="Arial" charset="0"/>
              </a:rPr>
              <a:t>Well-known asymmetric key algorithms:</a:t>
            </a:r>
          </a:p>
          <a:p>
            <a:pPr lvl="1"/>
            <a:r>
              <a:rPr lang="en-US">
                <a:latin typeface="Arial" charset="0"/>
              </a:rPr>
              <a:t>Diffie-Hellman</a:t>
            </a:r>
          </a:p>
          <a:p>
            <a:pPr lvl="1"/>
            <a:r>
              <a:rPr lang="en-US">
                <a:latin typeface="Arial" charset="0"/>
              </a:rPr>
              <a:t>Digital Signature Standard (DSS), which incorporates the Digital Signature Algorithm</a:t>
            </a:r>
          </a:p>
          <a:p>
            <a:pPr lvl="1"/>
            <a:r>
              <a:rPr lang="en-US">
                <a:latin typeface="Arial" charset="0"/>
              </a:rPr>
              <a:t>RSA encryption algorithms</a:t>
            </a:r>
          </a:p>
          <a:p>
            <a:pPr lvl="1"/>
            <a:r>
              <a:rPr lang="en-US">
                <a:latin typeface="Arial" charset="0"/>
              </a:rPr>
              <a:t>ElGamal</a:t>
            </a:r>
          </a:p>
          <a:p>
            <a:pPr lvl="1"/>
            <a:r>
              <a:rPr lang="en-US">
                <a:latin typeface="Arial" charset="0"/>
              </a:rPr>
              <a:t>Elliptical curve techniques</a:t>
            </a:r>
          </a:p>
          <a:p>
            <a:endParaRPr lang="en-US">
              <a:latin typeface="Arial" charset="0"/>
            </a:endParaRPr>
          </a:p>
        </p:txBody>
      </p:sp>
      <p:sp>
        <p:nvSpPr>
          <p:cNvPr id="138242" name="Rectangle 2"/>
          <p:cNvSpPr>
            <a:spLocks noGrp="1" noChangeArrowheads="1"/>
          </p:cNvSpPr>
          <p:nvPr>
            <p:ph type="title"/>
          </p:nvPr>
        </p:nvSpPr>
        <p:spPr/>
        <p:txBody>
          <a:bodyPr/>
          <a:lstStyle/>
          <a:p>
            <a:r>
              <a:rPr lang="en-US">
                <a:latin typeface="Arial" charset="0"/>
              </a:rPr>
              <a:t>Asymmetric Key Algorithms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atin typeface="Arial" charset="0"/>
              </a:rPr>
              <a:t>Asymmetric Encryption Algorithms</a:t>
            </a:r>
          </a:p>
        </p:txBody>
      </p:sp>
      <p:graphicFrame>
        <p:nvGraphicFramePr>
          <p:cNvPr id="620584" name="Group 40"/>
          <p:cNvGraphicFramePr>
            <a:graphicFrameLocks noGrp="1"/>
          </p:cNvGraphicFramePr>
          <p:nvPr>
            <p:ph idx="4294967295"/>
            <p:extLst>
              <p:ext uri="{D42A27DB-BD31-4B8C-83A1-F6EECF244321}">
                <p14:modId xmlns:p14="http://schemas.microsoft.com/office/powerpoint/2010/main" val="884097207"/>
              </p:ext>
            </p:extLst>
          </p:nvPr>
        </p:nvGraphicFramePr>
        <p:xfrm>
          <a:off x="227566" y="990986"/>
          <a:ext cx="8776955" cy="5068145"/>
        </p:xfrm>
        <a:graphic>
          <a:graphicData uri="http://schemas.openxmlformats.org/drawingml/2006/table">
            <a:tbl>
              <a:tblPr firstRow="1" firstCol="1" bandRow="1">
                <a:tableStyleId>{3C2FFA5D-87B4-456A-9821-1D502468CF0F}</a:tableStyleId>
              </a:tblPr>
              <a:tblGrid>
                <a:gridCol w="1625362"/>
                <a:gridCol w="1625362"/>
                <a:gridCol w="5526231"/>
              </a:tblGrid>
              <a:tr h="425759">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200" u="none" strike="noStrike" cap="none" normalizeH="0" baseline="0" dirty="0" smtClean="0">
                          <a:ln>
                            <a:noFill/>
                          </a:ln>
                          <a:effectLst/>
                        </a:rPr>
                        <a:t>Algorithm</a:t>
                      </a:r>
                      <a:endParaRPr kumimoji="0" lang="en-US" sz="1200" b="1" i="0" u="none" strike="noStrike" cap="none" normalizeH="0" baseline="0" dirty="0" smtClean="0">
                        <a:ln>
                          <a:noFill/>
                        </a:ln>
                        <a:solidFill>
                          <a:schemeClr val="tx1"/>
                        </a:solidFill>
                        <a:effectLst/>
                        <a:latin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200" u="none" strike="noStrike" cap="none" normalizeH="0" baseline="0" dirty="0" smtClean="0">
                          <a:ln>
                            <a:noFill/>
                          </a:ln>
                          <a:effectLst/>
                        </a:rPr>
                        <a:t>Key length</a:t>
                      </a:r>
                    </a:p>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200" u="none" strike="noStrike" cap="none" normalizeH="0" baseline="0" dirty="0" smtClean="0">
                          <a:ln>
                            <a:noFill/>
                          </a:ln>
                          <a:effectLst/>
                        </a:rPr>
                        <a:t>(in bits)</a:t>
                      </a:r>
                      <a:endParaRPr kumimoji="0" lang="en-US" sz="1200" b="1" i="0" u="none" strike="noStrike" cap="none" normalizeH="0" baseline="0" dirty="0" smtClean="0">
                        <a:ln>
                          <a:noFill/>
                        </a:ln>
                        <a:solidFill>
                          <a:schemeClr val="tx1"/>
                        </a:solidFill>
                        <a:effectLst/>
                        <a:latin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200" u="none" strike="noStrike" cap="none" normalizeH="0" baseline="0" dirty="0" smtClean="0">
                          <a:ln>
                            <a:noFill/>
                          </a:ln>
                          <a:effectLst/>
                        </a:rPr>
                        <a:t>Description</a:t>
                      </a:r>
                      <a:endParaRPr kumimoji="0" lang="en-US" sz="1200" b="1" i="0" u="none" strike="noStrike" cap="none" normalizeH="0" baseline="0" dirty="0" smtClean="0">
                        <a:ln>
                          <a:noFill/>
                        </a:ln>
                        <a:solidFill>
                          <a:schemeClr val="tx1"/>
                        </a:solidFill>
                        <a:effectLst/>
                        <a:latin typeface="Arial" charset="0"/>
                      </a:endParaRPr>
                    </a:p>
                  </a:txBody>
                  <a:tcPr marT="45725" marB="45725" anchor="ctr" horzOverflow="overflow"/>
                </a:tc>
              </a:tr>
              <a:tr h="795249">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200" u="none" strike="noStrike" cap="none" normalizeH="0" baseline="0" dirty="0" err="1" smtClean="0">
                          <a:ln>
                            <a:noFill/>
                          </a:ln>
                          <a:effectLst/>
                        </a:rPr>
                        <a:t>Diffie</a:t>
                      </a:r>
                      <a:r>
                        <a:rPr kumimoji="0" lang="en-US" sz="1200" u="none" strike="noStrike" cap="none" normalizeH="0" baseline="0" dirty="0" smtClean="0">
                          <a:ln>
                            <a:noFill/>
                          </a:ln>
                          <a:effectLst/>
                        </a:rPr>
                        <a:t>-Hellman (DH)</a:t>
                      </a:r>
                      <a:endParaRPr kumimoji="0" lang="en-US" sz="1200" b="1" i="0" u="none" strike="noStrike" cap="none" normalizeH="0" baseline="0" dirty="0" smtClean="0">
                        <a:ln>
                          <a:noFill/>
                        </a:ln>
                        <a:solidFill>
                          <a:schemeClr val="tx1"/>
                        </a:solidFill>
                        <a:effectLst/>
                        <a:latin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000" u="none" strike="noStrike" cap="none" normalizeH="0" baseline="0" smtClean="0">
                          <a:ln>
                            <a:noFill/>
                          </a:ln>
                          <a:effectLst/>
                        </a:rPr>
                        <a:t>512, 1024, 2048</a:t>
                      </a:r>
                      <a:endParaRPr kumimoji="0" lang="en-US" sz="1000" b="0"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Public key algorithm invented in 1976 by Whitfield </a:t>
                      </a:r>
                      <a:r>
                        <a:rPr kumimoji="0" lang="en-US" sz="900" u="none" strike="noStrike" cap="none" normalizeH="0" baseline="0" dirty="0" err="1" smtClean="0">
                          <a:ln>
                            <a:noFill/>
                          </a:ln>
                          <a:effectLst/>
                        </a:rPr>
                        <a:t>Diffie</a:t>
                      </a:r>
                      <a:r>
                        <a:rPr kumimoji="0" lang="en-US" sz="900" u="none" strike="noStrike" cap="none" normalizeH="0" baseline="0" dirty="0" smtClean="0">
                          <a:ln>
                            <a:noFill/>
                          </a:ln>
                          <a:effectLst/>
                        </a:rPr>
                        <a:t> and Martin Hellman that allows two parties to agree on a key that they can use to encrypt messages. </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Security depends on the assumption that it is easy to raise a number to a certain power, but difficult to compute which power was used given the number and the outcome.</a:t>
                      </a:r>
                      <a:endParaRPr kumimoji="0" lang="en-US" sz="900" b="0" i="0" u="none" strike="noStrike" cap="none" normalizeH="0" baseline="0" dirty="0" smtClean="0">
                        <a:ln>
                          <a:noFill/>
                        </a:ln>
                        <a:solidFill>
                          <a:schemeClr val="tx1"/>
                        </a:solidFill>
                        <a:effectLst/>
                        <a:latin typeface="Arial" charset="0"/>
                      </a:endParaRPr>
                    </a:p>
                  </a:txBody>
                  <a:tcPr marT="45725" marB="45725" anchor="ctr" horzOverflow="overflow"/>
                </a:tc>
              </a:tr>
              <a:tr h="800130">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200" u="none" strike="noStrike" cap="none" normalizeH="0" baseline="0" smtClean="0">
                          <a:ln>
                            <a:noFill/>
                          </a:ln>
                          <a:effectLst/>
                        </a:rPr>
                        <a:t>Digital Signature Standard (DSS) and Digital Signature Algorithm (DSA)</a:t>
                      </a:r>
                      <a:endParaRPr kumimoji="0" lang="en-US" sz="1200" b="1"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000" u="none" strike="noStrike" cap="none" normalizeH="0" baseline="0" smtClean="0">
                          <a:ln>
                            <a:noFill/>
                          </a:ln>
                          <a:effectLst/>
                        </a:rPr>
                        <a:t>512 - 1024</a:t>
                      </a:r>
                      <a:endParaRPr kumimoji="0" lang="en-US" sz="1000" b="0"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Created by NIST and specifies DSA as the algorithm for digital signatures. </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DSA is a public key algorithm based on the </a:t>
                      </a:r>
                      <a:r>
                        <a:rPr kumimoji="0" lang="en-US" sz="900" u="none" strike="noStrike" cap="none" normalizeH="0" baseline="0" dirty="0" err="1" smtClean="0">
                          <a:ln>
                            <a:noFill/>
                          </a:ln>
                          <a:effectLst/>
                        </a:rPr>
                        <a:t>ElGamal</a:t>
                      </a:r>
                      <a:r>
                        <a:rPr kumimoji="0" lang="en-US" sz="900" u="none" strike="noStrike" cap="none" normalizeH="0" baseline="0" dirty="0" smtClean="0">
                          <a:ln>
                            <a:noFill/>
                          </a:ln>
                          <a:effectLst/>
                        </a:rPr>
                        <a:t> signature scheme.</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Signature creation speed is similar with RSA, but is 10 to 40 times as slow for verification. </a:t>
                      </a:r>
                      <a:endParaRPr kumimoji="0" lang="en-US" sz="900" b="0" i="0" u="none" strike="noStrike" cap="none" normalizeH="0" baseline="0" dirty="0" smtClean="0">
                        <a:ln>
                          <a:noFill/>
                        </a:ln>
                        <a:solidFill>
                          <a:schemeClr val="tx1"/>
                        </a:solidFill>
                        <a:effectLst/>
                        <a:latin typeface="Arial" charset="0"/>
                      </a:endParaRPr>
                    </a:p>
                  </a:txBody>
                  <a:tcPr marT="45725" marB="45725" anchor="ctr" horzOverflow="overflow"/>
                </a:tc>
              </a:tr>
              <a:tr h="1214346">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200" u="none" strike="noStrike" cap="none" normalizeH="0" baseline="0" smtClean="0">
                          <a:ln>
                            <a:noFill/>
                          </a:ln>
                          <a:effectLst/>
                        </a:rPr>
                        <a:t>RSA encryption algorithms</a:t>
                      </a:r>
                      <a:endParaRPr kumimoji="0" lang="en-US" sz="1200" b="1"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000" u="none" strike="noStrike" cap="none" normalizeH="0" baseline="0" smtClean="0">
                          <a:ln>
                            <a:noFill/>
                          </a:ln>
                          <a:effectLst/>
                        </a:rPr>
                        <a:t>512 to 2048</a:t>
                      </a:r>
                      <a:endParaRPr kumimoji="0" lang="en-US" sz="1000" b="0"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Developed by Ron </a:t>
                      </a:r>
                      <a:r>
                        <a:rPr kumimoji="0" lang="en-US" sz="900" u="none" strike="noStrike" cap="none" normalizeH="0" baseline="0" dirty="0" err="1" smtClean="0">
                          <a:ln>
                            <a:noFill/>
                          </a:ln>
                          <a:effectLst/>
                        </a:rPr>
                        <a:t>Rivest</a:t>
                      </a:r>
                      <a:r>
                        <a:rPr kumimoji="0" lang="en-US" sz="900" u="none" strike="noStrike" cap="none" normalizeH="0" baseline="0" dirty="0" smtClean="0">
                          <a:ln>
                            <a:noFill/>
                          </a:ln>
                          <a:effectLst/>
                        </a:rPr>
                        <a:t>, </a:t>
                      </a:r>
                      <a:r>
                        <a:rPr kumimoji="0" lang="en-US" sz="900" u="none" strike="noStrike" cap="none" normalizeH="0" baseline="0" dirty="0" err="1" smtClean="0">
                          <a:ln>
                            <a:noFill/>
                          </a:ln>
                          <a:effectLst/>
                        </a:rPr>
                        <a:t>Adi</a:t>
                      </a:r>
                      <a:r>
                        <a:rPr kumimoji="0" lang="en-US" sz="900" u="none" strike="noStrike" cap="none" normalizeH="0" baseline="0" dirty="0" smtClean="0">
                          <a:ln>
                            <a:noFill/>
                          </a:ln>
                          <a:effectLst/>
                        </a:rPr>
                        <a:t> Shamir, and Leonard </a:t>
                      </a:r>
                      <a:r>
                        <a:rPr kumimoji="0" lang="en-US" sz="900" u="none" strike="noStrike" cap="none" normalizeH="0" baseline="0" dirty="0" err="1" smtClean="0">
                          <a:ln>
                            <a:noFill/>
                          </a:ln>
                          <a:effectLst/>
                        </a:rPr>
                        <a:t>Adleman</a:t>
                      </a:r>
                      <a:r>
                        <a:rPr kumimoji="0" lang="en-US" sz="900" u="none" strike="noStrike" cap="none" normalizeH="0" baseline="0" dirty="0" smtClean="0">
                          <a:ln>
                            <a:noFill/>
                          </a:ln>
                          <a:effectLst/>
                        </a:rPr>
                        <a:t> at MIT in 1977.</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It is an algorithm for public-key cryptography based on the difficulty of factoring very large numbers.</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It is the first algorithm known to be suitable for signing as well as encryption, and one of the first great advances in public key cryptography. </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Widely used in electronic commerce protocols, and is believed to be secure given sufficiently long keys and the use of up-to-date implementations.</a:t>
                      </a:r>
                      <a:endParaRPr kumimoji="0" lang="en-US" sz="900" b="0" i="0" u="none" strike="noStrike" cap="none" normalizeH="0" baseline="0" dirty="0" smtClean="0">
                        <a:ln>
                          <a:noFill/>
                        </a:ln>
                        <a:solidFill>
                          <a:schemeClr val="tx1"/>
                        </a:solidFill>
                        <a:effectLst/>
                        <a:latin typeface="Arial" charset="0"/>
                      </a:endParaRPr>
                    </a:p>
                  </a:txBody>
                  <a:tcPr marT="45725" marB="45725" anchor="ctr" horzOverflow="overflow"/>
                </a:tc>
              </a:tr>
              <a:tr h="881846">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fr-FR" sz="1200" u="none" strike="noStrike" cap="none" normalizeH="0" baseline="0" smtClean="0">
                          <a:ln>
                            <a:noFill/>
                          </a:ln>
                          <a:effectLst/>
                        </a:rPr>
                        <a:t>EIGamal</a:t>
                      </a:r>
                      <a:endParaRPr kumimoji="0" lang="en-US" sz="1200" b="1"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000" u="none" strike="noStrike" cap="none" normalizeH="0" baseline="0" smtClean="0">
                          <a:ln>
                            <a:noFill/>
                          </a:ln>
                          <a:effectLst/>
                        </a:rPr>
                        <a:t>512 - 1024</a:t>
                      </a:r>
                      <a:endParaRPr kumimoji="0" lang="en-US" sz="1000" b="0"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smtClean="0">
                          <a:ln>
                            <a:noFill/>
                          </a:ln>
                          <a:effectLst/>
                        </a:rPr>
                        <a:t>An asymmetric key encryption algorithm for public-key cryptography which is based on the Diffie-Hellman key agreement. </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smtClean="0">
                          <a:ln>
                            <a:noFill/>
                          </a:ln>
                          <a:effectLst/>
                        </a:rPr>
                        <a:t>Developed in 1984 and used in GNU Privacy Guard software, PGP, and other cryptosystems. </a:t>
                      </a:r>
                    </a:p>
                    <a:p>
                      <a:pPr marL="0" marR="0" lvl="0" indent="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smtClean="0">
                          <a:ln>
                            <a:noFill/>
                          </a:ln>
                          <a:effectLst/>
                        </a:rPr>
                        <a:t>A disadvantage is that the encrypted message becomes very big, about twice the size of the original message and for this reason it is only used for small messages such as secret keys.</a:t>
                      </a:r>
                      <a:endParaRPr kumimoji="0" lang="en-US" sz="900" b="0" i="0" u="none" strike="noStrike" cap="none" normalizeH="0" baseline="0" smtClean="0">
                        <a:ln>
                          <a:noFill/>
                        </a:ln>
                        <a:solidFill>
                          <a:schemeClr val="tx1"/>
                        </a:solidFill>
                        <a:effectLst/>
                        <a:latin typeface="Arial" charset="0"/>
                      </a:endParaRPr>
                    </a:p>
                  </a:txBody>
                  <a:tcPr marT="45725" marB="45725" anchor="ctr" horzOverflow="overflow"/>
                </a:tc>
              </a:tr>
              <a:tr h="772520">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fr-FR" sz="1200" u="none" strike="noStrike" cap="none" normalizeH="0" baseline="0" smtClean="0">
                          <a:ln>
                            <a:noFill/>
                          </a:ln>
                          <a:effectLst/>
                        </a:rPr>
                        <a:t>Elliptical curve techniques</a:t>
                      </a:r>
                      <a:endParaRPr kumimoji="0" lang="en-US" sz="1200" b="1"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000" u="none" strike="noStrike" cap="none" normalizeH="0" baseline="0" smtClean="0">
                          <a:ln>
                            <a:noFill/>
                          </a:ln>
                          <a:effectLst/>
                        </a:rPr>
                        <a:t>160</a:t>
                      </a:r>
                      <a:endParaRPr kumimoji="0" lang="en-US" sz="1000" b="0" i="0" u="none" strike="noStrike" cap="none" normalizeH="0" baseline="0" smtClean="0">
                        <a:ln>
                          <a:noFill/>
                        </a:ln>
                        <a:solidFill>
                          <a:schemeClr val="tx1"/>
                        </a:solidFill>
                        <a:effectLst/>
                        <a:latin typeface="Arial" charset="0"/>
                      </a:endParaRPr>
                    </a:p>
                  </a:txBody>
                  <a:tcPr marT="45725" marB="45725" anchor="ctr" horzOverflow="overflow"/>
                </a:tc>
                <a:tc>
                  <a:txBody>
                    <a:bodyPr/>
                    <a:lstStyle/>
                    <a:p>
                      <a:pPr marL="171450" marR="0" lvl="0" indent="-17145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Elliptic curve cryptography was invented by Neil </a:t>
                      </a:r>
                      <a:r>
                        <a:rPr kumimoji="0" lang="en-US" sz="900" u="none" strike="noStrike" cap="none" normalizeH="0" baseline="0" dirty="0" err="1" smtClean="0">
                          <a:ln>
                            <a:noFill/>
                          </a:ln>
                          <a:effectLst/>
                        </a:rPr>
                        <a:t>Koblitz</a:t>
                      </a:r>
                      <a:r>
                        <a:rPr kumimoji="0" lang="en-US" sz="900" u="none" strike="noStrike" cap="none" normalizeH="0" baseline="0" dirty="0" smtClean="0">
                          <a:ln>
                            <a:noFill/>
                          </a:ln>
                          <a:effectLst/>
                        </a:rPr>
                        <a:t> in 1987 and by Victor Miller in 1986. </a:t>
                      </a:r>
                    </a:p>
                    <a:p>
                      <a:pPr marL="171450" marR="0" lvl="0" indent="-17145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Can be used to adapt many cryptographic algorithms, such as </a:t>
                      </a:r>
                      <a:r>
                        <a:rPr kumimoji="0" lang="en-US" sz="900" u="none" strike="noStrike" cap="none" normalizeH="0" baseline="0" dirty="0" err="1" smtClean="0">
                          <a:ln>
                            <a:noFill/>
                          </a:ln>
                          <a:effectLst/>
                        </a:rPr>
                        <a:t>Diffie</a:t>
                      </a:r>
                      <a:r>
                        <a:rPr kumimoji="0" lang="en-US" sz="900" u="none" strike="noStrike" cap="none" normalizeH="0" baseline="0" dirty="0" smtClean="0">
                          <a:ln>
                            <a:noFill/>
                          </a:ln>
                          <a:effectLst/>
                        </a:rPr>
                        <a:t>-Hellman or </a:t>
                      </a:r>
                      <a:r>
                        <a:rPr kumimoji="0" lang="en-US" sz="900" u="none" strike="noStrike" cap="none" normalizeH="0" baseline="0" dirty="0" err="1" smtClean="0">
                          <a:ln>
                            <a:noFill/>
                          </a:ln>
                          <a:effectLst/>
                        </a:rPr>
                        <a:t>ElGamal</a:t>
                      </a:r>
                      <a:r>
                        <a:rPr kumimoji="0" lang="en-US" sz="900" u="none" strike="noStrike" cap="none" normalizeH="0" baseline="0" dirty="0" smtClean="0">
                          <a:ln>
                            <a:noFill/>
                          </a:ln>
                          <a:effectLst/>
                        </a:rPr>
                        <a:t>. </a:t>
                      </a:r>
                    </a:p>
                    <a:p>
                      <a:pPr marL="171450" marR="0" lvl="0" indent="-171450" algn="l"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900" u="none" strike="noStrike" cap="none" normalizeH="0" baseline="0" dirty="0" smtClean="0">
                          <a:ln>
                            <a:noFill/>
                          </a:ln>
                          <a:effectLst/>
                        </a:rPr>
                        <a:t>The main advantage of elliptic curve cryptography is that the keys can be much smaller.</a:t>
                      </a:r>
                      <a:endParaRPr kumimoji="0" lang="en-US" sz="900" b="0" i="0" u="none" strike="noStrike" cap="none" normalizeH="0" baseline="0" dirty="0" smtClean="0">
                        <a:ln>
                          <a:noFill/>
                        </a:ln>
                        <a:solidFill>
                          <a:schemeClr val="tx1"/>
                        </a:solidFill>
                        <a:effectLst/>
                        <a:latin typeface="Arial" charset="0"/>
                      </a:endParaRPr>
                    </a:p>
                  </a:txBody>
                  <a:tcPr marT="45725" marB="45725"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sz="quarter" idx="10"/>
          </p:nvPr>
        </p:nvSpPr>
        <p:spPr/>
        <p:txBody>
          <a:bodyPr/>
          <a:lstStyle/>
          <a:p>
            <a:r>
              <a:rPr lang="en-US" dirty="0">
                <a:latin typeface="Arial" charset="0"/>
              </a:rPr>
              <a:t>Although the mathematics differ with each algorithm, they all share one trait in that the calculations required are complicated. </a:t>
            </a:r>
          </a:p>
          <a:p>
            <a:r>
              <a:rPr lang="en-US" dirty="0" smtClean="0">
                <a:latin typeface="Arial" charset="0"/>
              </a:rPr>
              <a:t>Design </a:t>
            </a:r>
            <a:r>
              <a:rPr lang="en-US" dirty="0">
                <a:latin typeface="Arial" charset="0"/>
              </a:rPr>
              <a:t>is based on factoring extremely large numbers or computing discrete logarithms of extremely large numbers. </a:t>
            </a:r>
          </a:p>
          <a:p>
            <a:pPr lvl="1"/>
            <a:r>
              <a:rPr lang="en-US" dirty="0">
                <a:latin typeface="Arial" charset="0"/>
              </a:rPr>
              <a:t>As a result, computation takes more time for asymmetric algorithms. </a:t>
            </a:r>
          </a:p>
          <a:p>
            <a:pPr lvl="1"/>
            <a:r>
              <a:rPr lang="en-US" dirty="0">
                <a:latin typeface="Arial" charset="0"/>
              </a:rPr>
              <a:t>Can be up to 1,000 times slower than symmetric algorithms. </a:t>
            </a:r>
          </a:p>
          <a:p>
            <a:r>
              <a:rPr lang="en-US" dirty="0" smtClean="0">
                <a:latin typeface="Arial" charset="0"/>
              </a:rPr>
              <a:t>Because </a:t>
            </a:r>
            <a:r>
              <a:rPr lang="en-US" dirty="0">
                <a:latin typeface="Arial" charset="0"/>
              </a:rPr>
              <a:t>they lack speed, they are typically used in low-volume cryptographic mechanisms. </a:t>
            </a:r>
          </a:p>
        </p:txBody>
      </p:sp>
      <p:sp>
        <p:nvSpPr>
          <p:cNvPr id="140290" name="Rectangle 2"/>
          <p:cNvSpPr>
            <a:spLocks noGrp="1" noChangeArrowheads="1"/>
          </p:cNvSpPr>
          <p:nvPr>
            <p:ph type="title"/>
          </p:nvPr>
        </p:nvSpPr>
        <p:spPr/>
        <p:txBody>
          <a:bodyPr/>
          <a:lstStyle/>
          <a:p>
            <a:r>
              <a:rPr lang="en-US">
                <a:latin typeface="Arial" charset="0"/>
              </a:rPr>
              <a:t>Asymmetric Key Algorithms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sz="quarter" idx="10"/>
          </p:nvPr>
        </p:nvSpPr>
        <p:spPr/>
        <p:txBody>
          <a:bodyPr/>
          <a:lstStyle/>
          <a:p>
            <a:r>
              <a:rPr lang="en-US" dirty="0">
                <a:latin typeface="Arial" charset="0"/>
              </a:rPr>
              <a:t>Typical key lengths for asymmetric algorithms range from 512 to 4096 bits. </a:t>
            </a:r>
          </a:p>
          <a:p>
            <a:pPr lvl="1"/>
            <a:r>
              <a:rPr lang="en-US" dirty="0">
                <a:latin typeface="Arial" charset="0"/>
              </a:rPr>
              <a:t>Key lengths &gt;= </a:t>
            </a:r>
            <a:r>
              <a:rPr lang="en-US" dirty="0" smtClean="0">
                <a:latin typeface="Arial" charset="0"/>
              </a:rPr>
              <a:t>1024 bits</a:t>
            </a:r>
            <a:r>
              <a:rPr lang="en-US" dirty="0">
                <a:latin typeface="Arial" charset="0"/>
              </a:rPr>
              <a:t>	Considered to be trustworthy</a:t>
            </a:r>
          </a:p>
          <a:p>
            <a:pPr lvl="1"/>
            <a:r>
              <a:rPr lang="en-US" dirty="0">
                <a:latin typeface="Arial" charset="0"/>
              </a:rPr>
              <a:t>Key lengths &lt; 1024 bits 	Considered unreliable</a:t>
            </a:r>
          </a:p>
          <a:p>
            <a:r>
              <a:rPr lang="en-US" dirty="0" smtClean="0">
                <a:latin typeface="Arial" charset="0"/>
              </a:rPr>
              <a:t>Do </a:t>
            </a:r>
            <a:r>
              <a:rPr lang="en-US" dirty="0">
                <a:latin typeface="Arial" charset="0"/>
              </a:rPr>
              <a:t>not compare asymmetric and symmetric algorithms because they</a:t>
            </a:r>
            <a:r>
              <a:rPr lang="ja-JP" altLang="en-US" dirty="0">
                <a:latin typeface="Arial" charset="0"/>
              </a:rPr>
              <a:t>’</a:t>
            </a:r>
            <a:r>
              <a:rPr lang="en-US" dirty="0">
                <a:latin typeface="Arial" charset="0"/>
              </a:rPr>
              <a:t>re underlying designs differ greatly. </a:t>
            </a:r>
          </a:p>
          <a:p>
            <a:pPr lvl="1"/>
            <a:r>
              <a:rPr lang="en-US" dirty="0">
                <a:latin typeface="Arial" charset="0"/>
              </a:rPr>
              <a:t>For example:</a:t>
            </a:r>
          </a:p>
          <a:p>
            <a:pPr lvl="2"/>
            <a:r>
              <a:rPr lang="en-US" dirty="0">
                <a:latin typeface="Arial" charset="0"/>
              </a:rPr>
              <a:t>2048-bit encryption key of RSA is roughly equivalent to a 128-bit key of RC4 in terms of resistance against brute-force attacks.</a:t>
            </a:r>
          </a:p>
        </p:txBody>
      </p:sp>
      <p:sp>
        <p:nvSpPr>
          <p:cNvPr id="141314" name="Rectangle 2"/>
          <p:cNvSpPr>
            <a:spLocks noGrp="1" noChangeArrowheads="1"/>
          </p:cNvSpPr>
          <p:nvPr>
            <p:ph type="title"/>
          </p:nvPr>
        </p:nvSpPr>
        <p:spPr/>
        <p:txBody>
          <a:bodyPr/>
          <a:lstStyle/>
          <a:p>
            <a:r>
              <a:rPr lang="en-US">
                <a:latin typeface="Arial" charset="0"/>
              </a:rPr>
              <a:t>Key Lengths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p:txBody>
          <a:bodyPr/>
          <a:lstStyle/>
          <a:p>
            <a:r>
              <a:rPr lang="en-US"/>
              <a:t>Digital Signatures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quarter" idx="10"/>
          </p:nvPr>
        </p:nvSpPr>
        <p:spPr/>
        <p:txBody>
          <a:bodyPr/>
          <a:lstStyle/>
          <a:p>
            <a:r>
              <a:rPr lang="en-US" dirty="0" smtClean="0"/>
              <a:t>In 1586, Frenchman </a:t>
            </a:r>
            <a:r>
              <a:rPr lang="en-US" dirty="0" err="1" smtClean="0"/>
              <a:t>Blaise</a:t>
            </a:r>
            <a:r>
              <a:rPr lang="en-US" dirty="0" smtClean="0"/>
              <a:t> de </a:t>
            </a:r>
            <a:r>
              <a:rPr lang="en-US" dirty="0" err="1"/>
              <a:t>Vigenère</a:t>
            </a:r>
            <a:r>
              <a:rPr lang="en-US" dirty="0"/>
              <a:t> described </a:t>
            </a:r>
            <a:r>
              <a:rPr lang="en-US" dirty="0" smtClean="0"/>
              <a:t>a poly alphabetic system of encryption. </a:t>
            </a:r>
          </a:p>
          <a:p>
            <a:pPr lvl="1"/>
            <a:r>
              <a:rPr lang="en-US" dirty="0" smtClean="0"/>
              <a:t>It became known as the </a:t>
            </a:r>
            <a:r>
              <a:rPr lang="en-US" dirty="0" err="1" smtClean="0"/>
              <a:t>Vigenère</a:t>
            </a:r>
            <a:r>
              <a:rPr lang="en-US" dirty="0" smtClean="0"/>
              <a:t> Cipher.</a:t>
            </a:r>
          </a:p>
          <a:p>
            <a:r>
              <a:rPr lang="en-US" dirty="0" smtClean="0"/>
              <a:t>Based on the Caesar cipher, it encrypted plaintext using a multi-letter key.</a:t>
            </a:r>
          </a:p>
          <a:p>
            <a:pPr lvl="1"/>
            <a:r>
              <a:rPr lang="en-US" dirty="0" smtClean="0"/>
              <a:t>It is also referred to as an autokey cipher.</a:t>
            </a:r>
            <a:endParaRPr lang="en-US" dirty="0"/>
          </a:p>
        </p:txBody>
      </p:sp>
      <p:sp>
        <p:nvSpPr>
          <p:cNvPr id="17410" name="Rectangle 2"/>
          <p:cNvSpPr>
            <a:spLocks noGrp="1" noChangeArrowheads="1"/>
          </p:cNvSpPr>
          <p:nvPr>
            <p:ph type="title"/>
          </p:nvPr>
        </p:nvSpPr>
        <p:spPr/>
        <p:txBody>
          <a:bodyPr/>
          <a:lstStyle/>
          <a:p>
            <a:r>
              <a:rPr lang="en-US" smtClean="0"/>
              <a:t>Vigenère Cipher</a:t>
            </a:r>
            <a:endParaRPr lang="en-US"/>
          </a:p>
        </p:txBody>
      </p:sp>
      <p:pic>
        <p:nvPicPr>
          <p:cNvPr id="17414" name="Picture 7" descr="http://upload.wikimedia.org/wikipedia/commons/1/1a/Vigen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0767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sz="quarter" idx="10"/>
          </p:nvPr>
        </p:nvSpPr>
        <p:spPr/>
        <p:txBody>
          <a:bodyPr/>
          <a:lstStyle/>
          <a:p>
            <a:r>
              <a:rPr lang="en-US" dirty="0">
                <a:latin typeface="Arial" charset="0"/>
              </a:rPr>
              <a:t>Authenticity of digitally signed data:</a:t>
            </a:r>
          </a:p>
          <a:p>
            <a:pPr lvl="1"/>
            <a:r>
              <a:rPr lang="en-US" dirty="0">
                <a:latin typeface="Arial" charset="0"/>
              </a:rPr>
              <a:t>Digital signatures authenticate a source, proving that a certain party has seen and signed the data in question.</a:t>
            </a:r>
          </a:p>
          <a:p>
            <a:r>
              <a:rPr lang="en-US" dirty="0" smtClean="0">
                <a:latin typeface="Arial" charset="0"/>
              </a:rPr>
              <a:t>Integrity </a:t>
            </a:r>
            <a:r>
              <a:rPr lang="en-US" dirty="0">
                <a:latin typeface="Arial" charset="0"/>
              </a:rPr>
              <a:t>of digitally signed data:</a:t>
            </a:r>
          </a:p>
          <a:p>
            <a:pPr lvl="1"/>
            <a:r>
              <a:rPr lang="en-US" dirty="0">
                <a:latin typeface="Arial" charset="0"/>
              </a:rPr>
              <a:t>Digital signatures guarantee that the data has not changed from the time it was signed.</a:t>
            </a:r>
          </a:p>
          <a:p>
            <a:r>
              <a:rPr lang="en-US" dirty="0" smtClean="0">
                <a:latin typeface="Arial" charset="0"/>
              </a:rPr>
              <a:t>Nonrepudiation </a:t>
            </a:r>
            <a:r>
              <a:rPr lang="en-US" dirty="0">
                <a:latin typeface="Arial" charset="0"/>
              </a:rPr>
              <a:t>of the transaction:</a:t>
            </a:r>
          </a:p>
          <a:p>
            <a:pPr lvl="1"/>
            <a:r>
              <a:rPr lang="en-US" dirty="0">
                <a:latin typeface="Arial" charset="0"/>
              </a:rPr>
              <a:t>The recipient can take the data to a third party, and the third party accepts the digital signature as a proof that this data exchange did take place. </a:t>
            </a:r>
          </a:p>
          <a:p>
            <a:pPr lvl="1"/>
            <a:r>
              <a:rPr lang="en-US" dirty="0">
                <a:latin typeface="Arial" charset="0"/>
              </a:rPr>
              <a:t>The signing party cannot repudiate that it has signed the data.</a:t>
            </a:r>
          </a:p>
        </p:txBody>
      </p:sp>
      <p:sp>
        <p:nvSpPr>
          <p:cNvPr id="143362" name="Rectangle 2"/>
          <p:cNvSpPr>
            <a:spLocks noGrp="1" noChangeArrowheads="1"/>
          </p:cNvSpPr>
          <p:nvPr>
            <p:ph type="title"/>
          </p:nvPr>
        </p:nvSpPr>
        <p:spPr/>
        <p:txBody>
          <a:bodyPr/>
          <a:lstStyle/>
          <a:p>
            <a:r>
              <a:rPr lang="en-US">
                <a:latin typeface="Arial" charset="0"/>
              </a:rPr>
              <a:t>Digital Signatures Security Services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sz="quarter" idx="10"/>
          </p:nvPr>
        </p:nvSpPr>
        <p:spPr/>
        <p:txBody>
          <a:bodyPr/>
          <a:lstStyle/>
          <a:p>
            <a:r>
              <a:rPr lang="en-US">
                <a:latin typeface="Arial" charset="0"/>
              </a:rPr>
              <a:t>Digital signatures are often used in the following situations:</a:t>
            </a:r>
          </a:p>
          <a:p>
            <a:pPr lvl="1"/>
            <a:r>
              <a:rPr lang="en-US">
                <a:latin typeface="Arial" charset="0"/>
              </a:rPr>
              <a:t>To provide a unique proof of data source, which can only be generated by a single party, such as contract signing in e-commerce environments.</a:t>
            </a:r>
          </a:p>
          <a:p>
            <a:pPr lvl="1"/>
            <a:r>
              <a:rPr lang="en-US">
                <a:latin typeface="Arial" charset="0"/>
              </a:rPr>
              <a:t>To authenticate a user by using the private key of that user and the signature it generates.</a:t>
            </a:r>
          </a:p>
          <a:p>
            <a:pPr lvl="1"/>
            <a:r>
              <a:rPr lang="en-US">
                <a:latin typeface="Arial" charset="0"/>
              </a:rPr>
              <a:t>To prove the authenticity and integrity of PKI certificates.</a:t>
            </a:r>
          </a:p>
          <a:p>
            <a:pPr lvl="1"/>
            <a:r>
              <a:rPr lang="en-US">
                <a:latin typeface="Arial" charset="0"/>
              </a:rPr>
              <a:t>To provide nonrepudiation using a secure timestamp and a trusted time source. </a:t>
            </a:r>
          </a:p>
          <a:p>
            <a:pPr lvl="2"/>
            <a:r>
              <a:rPr lang="en-US">
                <a:latin typeface="Arial" charset="0"/>
              </a:rPr>
              <a:t>Each party has a unique, secret signature key, which is not shared with any other party, making nonrepudiation possible.</a:t>
            </a:r>
          </a:p>
        </p:txBody>
      </p:sp>
      <p:sp>
        <p:nvSpPr>
          <p:cNvPr id="144386" name="Rectangle 2"/>
          <p:cNvSpPr>
            <a:spLocks noGrp="1" noChangeArrowheads="1"/>
          </p:cNvSpPr>
          <p:nvPr>
            <p:ph type="title"/>
          </p:nvPr>
        </p:nvSpPr>
        <p:spPr/>
        <p:txBody>
          <a:bodyPr/>
          <a:lstStyle/>
          <a:p>
            <a:r>
              <a:rPr lang="en-US">
                <a:latin typeface="Arial" charset="0"/>
              </a:rPr>
              <a:t>Digital Signatures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62738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Rectangle 2"/>
          <p:cNvSpPr>
            <a:spLocks noGrp="1" noChangeArrowheads="1"/>
          </p:cNvSpPr>
          <p:nvPr>
            <p:ph type="title"/>
          </p:nvPr>
        </p:nvSpPr>
        <p:spPr/>
        <p:txBody>
          <a:bodyPr/>
          <a:lstStyle/>
          <a:p>
            <a:r>
              <a:rPr lang="en-US">
                <a:latin typeface="Arial" charset="0"/>
              </a:rPr>
              <a:t>Digital Signatures</a:t>
            </a:r>
          </a:p>
        </p:txBody>
      </p:sp>
      <p:sp>
        <p:nvSpPr>
          <p:cNvPr id="722950" name="Rectangle 6"/>
          <p:cNvSpPr>
            <a:spLocks noChangeArrowheads="1"/>
          </p:cNvSpPr>
          <p:nvPr/>
        </p:nvSpPr>
        <p:spPr bwMode="auto">
          <a:xfrm>
            <a:off x="609600" y="4481619"/>
            <a:ext cx="82296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0"/>
              </a:spcBef>
              <a:spcAft>
                <a:spcPts val="0"/>
              </a:spcAft>
              <a:buClr>
                <a:schemeClr val="tx2"/>
              </a:buClr>
              <a:buSzPct val="100000"/>
            </a:pPr>
            <a:r>
              <a:rPr lang="en-US" sz="1400" b="0" dirty="0">
                <a:solidFill>
                  <a:schemeClr val="tx2"/>
                </a:solidFill>
                <a:latin typeface="Arial"/>
                <a:cs typeface="Arial"/>
              </a:rPr>
              <a:t>2. </a:t>
            </a:r>
            <a:r>
              <a:rPr lang="en-US" sz="1400" b="0" dirty="0">
                <a:latin typeface="Arial"/>
                <a:cs typeface="Arial"/>
              </a:rPr>
              <a:t>Bob encrypts the hash with the private key</a:t>
            </a:r>
            <a:r>
              <a:rPr lang="en-US" sz="1400" b="0" dirty="0" smtClean="0">
                <a:latin typeface="Arial"/>
                <a:cs typeface="Arial"/>
              </a:rPr>
              <a:t>.</a:t>
            </a:r>
            <a:endParaRPr lang="en-US" sz="1400" b="0" dirty="0">
              <a:latin typeface="Arial"/>
              <a:cs typeface="Arial"/>
            </a:endParaRPr>
          </a:p>
        </p:txBody>
      </p:sp>
      <p:sp>
        <p:nvSpPr>
          <p:cNvPr id="722951" name="Rectangle 7"/>
          <p:cNvSpPr>
            <a:spLocks noChangeArrowheads="1"/>
          </p:cNvSpPr>
          <p:nvPr/>
        </p:nvSpPr>
        <p:spPr bwMode="auto">
          <a:xfrm>
            <a:off x="609600" y="4160915"/>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0"/>
              </a:spcBef>
              <a:spcAft>
                <a:spcPts val="0"/>
              </a:spcAft>
              <a:buClr>
                <a:schemeClr val="tx2"/>
              </a:buClr>
              <a:buSzPct val="100000"/>
              <a:buFontTx/>
              <a:buAutoNum type="arabicPeriod"/>
            </a:pPr>
            <a:r>
              <a:rPr lang="en-US" sz="1400" b="0" dirty="0">
                <a:latin typeface="Arial"/>
                <a:cs typeface="Arial"/>
              </a:rPr>
              <a:t>Bob creates a hash of the document.</a:t>
            </a:r>
          </a:p>
        </p:txBody>
      </p:sp>
      <p:sp>
        <p:nvSpPr>
          <p:cNvPr id="722952" name="Rectangle 8"/>
          <p:cNvSpPr>
            <a:spLocks noChangeArrowheads="1"/>
          </p:cNvSpPr>
          <p:nvPr/>
        </p:nvSpPr>
        <p:spPr bwMode="auto">
          <a:xfrm>
            <a:off x="609600" y="4796323"/>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0"/>
              </a:spcBef>
              <a:spcAft>
                <a:spcPts val="0"/>
              </a:spcAft>
              <a:buClr>
                <a:schemeClr val="tx2"/>
              </a:buClr>
              <a:buSzPct val="100000"/>
            </a:pPr>
            <a:r>
              <a:rPr lang="en-US" sz="1400" b="0" dirty="0">
                <a:solidFill>
                  <a:schemeClr val="tx2"/>
                </a:solidFill>
                <a:latin typeface="Arial"/>
                <a:cs typeface="Arial"/>
              </a:rPr>
              <a:t>3. </a:t>
            </a:r>
            <a:r>
              <a:rPr lang="en-US" sz="1400" b="0" dirty="0">
                <a:latin typeface="Arial"/>
                <a:cs typeface="Arial"/>
              </a:rPr>
              <a:t>The encrypted hash, known as the signature, is appended to the document.</a:t>
            </a:r>
          </a:p>
        </p:txBody>
      </p:sp>
      <p:sp>
        <p:nvSpPr>
          <p:cNvPr id="722953" name="Rectangle 9"/>
          <p:cNvSpPr>
            <a:spLocks noChangeArrowheads="1"/>
          </p:cNvSpPr>
          <p:nvPr/>
        </p:nvSpPr>
        <p:spPr bwMode="auto">
          <a:xfrm>
            <a:off x="609600" y="5117027"/>
            <a:ext cx="82296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0"/>
              </a:spcBef>
              <a:spcAft>
                <a:spcPts val="0"/>
              </a:spcAft>
              <a:buClr>
                <a:schemeClr val="tx2"/>
              </a:buClr>
              <a:buSzPct val="100000"/>
            </a:pPr>
            <a:r>
              <a:rPr lang="en-US" sz="1400" b="0" dirty="0">
                <a:solidFill>
                  <a:schemeClr val="tx2"/>
                </a:solidFill>
                <a:latin typeface="Arial"/>
                <a:cs typeface="Arial"/>
              </a:rPr>
              <a:t>4.</a:t>
            </a:r>
            <a:r>
              <a:rPr lang="en-US" sz="1400" b="0" dirty="0">
                <a:latin typeface="Arial"/>
                <a:cs typeface="Arial"/>
              </a:rPr>
              <a:t> Alice accepts the document with the digital signature and obtains Bob</a:t>
            </a:r>
            <a:r>
              <a:rPr lang="ja-JP" altLang="en-US" sz="1400" b="0" dirty="0">
                <a:latin typeface="Arial"/>
                <a:cs typeface="Arial"/>
              </a:rPr>
              <a:t>’</a:t>
            </a:r>
            <a:r>
              <a:rPr lang="en-US" sz="1400" b="0" dirty="0">
                <a:latin typeface="Arial"/>
                <a:cs typeface="Arial"/>
              </a:rPr>
              <a:t>s public key.</a:t>
            </a:r>
            <a:endParaRPr lang="en-GB" sz="1400" b="0" dirty="0">
              <a:latin typeface="Arial"/>
              <a:cs typeface="Arial"/>
            </a:endParaRPr>
          </a:p>
        </p:txBody>
      </p:sp>
      <p:sp>
        <p:nvSpPr>
          <p:cNvPr id="722954" name="Rectangle 10"/>
          <p:cNvSpPr>
            <a:spLocks noChangeArrowheads="1"/>
          </p:cNvSpPr>
          <p:nvPr/>
        </p:nvSpPr>
        <p:spPr bwMode="auto">
          <a:xfrm>
            <a:off x="609600" y="5431731"/>
            <a:ext cx="82296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0"/>
              </a:spcBef>
              <a:spcAft>
                <a:spcPts val="0"/>
              </a:spcAft>
              <a:buClr>
                <a:schemeClr val="tx2"/>
              </a:buClr>
              <a:buSzPct val="100000"/>
            </a:pPr>
            <a:r>
              <a:rPr lang="en-US" sz="1400" b="0" dirty="0">
                <a:solidFill>
                  <a:schemeClr val="tx2"/>
                </a:solidFill>
                <a:latin typeface="Arial"/>
                <a:cs typeface="Arial"/>
              </a:rPr>
              <a:t>5.</a:t>
            </a:r>
            <a:r>
              <a:rPr lang="en-US" sz="1400" b="0" dirty="0">
                <a:latin typeface="Arial"/>
                <a:cs typeface="Arial"/>
              </a:rPr>
              <a:t> Alice decrypts the signature using Bob</a:t>
            </a:r>
            <a:r>
              <a:rPr lang="ja-JP" altLang="en-US" sz="1400" b="0" dirty="0">
                <a:latin typeface="Arial"/>
                <a:cs typeface="Arial"/>
              </a:rPr>
              <a:t>’</a:t>
            </a:r>
            <a:r>
              <a:rPr lang="en-US" sz="1400" b="0" dirty="0">
                <a:latin typeface="Arial"/>
                <a:cs typeface="Arial"/>
              </a:rPr>
              <a:t>s public key to unveil the assumed hash value.</a:t>
            </a:r>
            <a:endParaRPr lang="en-GB" sz="1400" b="0" dirty="0">
              <a:latin typeface="Arial"/>
              <a:cs typeface="Arial"/>
            </a:endParaRPr>
          </a:p>
        </p:txBody>
      </p:sp>
      <p:sp>
        <p:nvSpPr>
          <p:cNvPr id="722955" name="Rectangle 11"/>
          <p:cNvSpPr>
            <a:spLocks noChangeArrowheads="1"/>
          </p:cNvSpPr>
          <p:nvPr/>
        </p:nvSpPr>
        <p:spPr bwMode="auto">
          <a:xfrm>
            <a:off x="609600" y="5746435"/>
            <a:ext cx="82296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0"/>
              </a:spcBef>
              <a:spcAft>
                <a:spcPts val="0"/>
              </a:spcAft>
              <a:buClr>
                <a:schemeClr val="tx2"/>
              </a:buClr>
              <a:buSzPct val="100000"/>
            </a:pPr>
            <a:r>
              <a:rPr lang="en-US" sz="1400" b="0" dirty="0">
                <a:solidFill>
                  <a:schemeClr val="tx2"/>
                </a:solidFill>
                <a:latin typeface="Arial"/>
                <a:cs typeface="Arial"/>
              </a:rPr>
              <a:t>6.</a:t>
            </a:r>
            <a:r>
              <a:rPr lang="en-US" sz="1400" b="0" dirty="0">
                <a:latin typeface="Arial"/>
                <a:cs typeface="Arial"/>
              </a:rPr>
              <a:t> Alice calculates the hash of the received document, without its signature, and compares this hash to the decrypted signature hash and if the hashes match = document is authentic.</a:t>
            </a:r>
            <a:endParaRPr lang="en-GB" sz="1400" b="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2951"/>
                                        </p:tgtEl>
                                        <p:attrNameLst>
                                          <p:attrName>style.visibility</p:attrName>
                                        </p:attrNameLst>
                                      </p:cBhvr>
                                      <p:to>
                                        <p:strVal val="visible"/>
                                      </p:to>
                                    </p:set>
                                    <p:animEffect transition="in" filter="wipe(left)">
                                      <p:cBhvr>
                                        <p:cTn id="7" dur="500"/>
                                        <p:tgtEl>
                                          <p:spTgt spid="7229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2950"/>
                                        </p:tgtEl>
                                        <p:attrNameLst>
                                          <p:attrName>style.visibility</p:attrName>
                                        </p:attrNameLst>
                                      </p:cBhvr>
                                      <p:to>
                                        <p:strVal val="visible"/>
                                      </p:to>
                                    </p:set>
                                    <p:animEffect transition="in" filter="wipe(left)">
                                      <p:cBhvr>
                                        <p:cTn id="12" dur="500"/>
                                        <p:tgtEl>
                                          <p:spTgt spid="7229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2952"/>
                                        </p:tgtEl>
                                        <p:attrNameLst>
                                          <p:attrName>style.visibility</p:attrName>
                                        </p:attrNameLst>
                                      </p:cBhvr>
                                      <p:to>
                                        <p:strVal val="visible"/>
                                      </p:to>
                                    </p:set>
                                    <p:animEffect transition="in" filter="wipe(left)">
                                      <p:cBhvr>
                                        <p:cTn id="17" dur="500"/>
                                        <p:tgtEl>
                                          <p:spTgt spid="7229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2953"/>
                                        </p:tgtEl>
                                        <p:attrNameLst>
                                          <p:attrName>style.visibility</p:attrName>
                                        </p:attrNameLst>
                                      </p:cBhvr>
                                      <p:to>
                                        <p:strVal val="visible"/>
                                      </p:to>
                                    </p:set>
                                    <p:animEffect transition="in" filter="wipe(left)">
                                      <p:cBhvr>
                                        <p:cTn id="22" dur="500"/>
                                        <p:tgtEl>
                                          <p:spTgt spid="7229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2954"/>
                                        </p:tgtEl>
                                        <p:attrNameLst>
                                          <p:attrName>style.visibility</p:attrName>
                                        </p:attrNameLst>
                                      </p:cBhvr>
                                      <p:to>
                                        <p:strVal val="visible"/>
                                      </p:to>
                                    </p:set>
                                    <p:animEffect transition="in" filter="wipe(left)">
                                      <p:cBhvr>
                                        <p:cTn id="27" dur="500"/>
                                        <p:tgtEl>
                                          <p:spTgt spid="7229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22955"/>
                                        </p:tgtEl>
                                        <p:attrNameLst>
                                          <p:attrName>style.visibility</p:attrName>
                                        </p:attrNameLst>
                                      </p:cBhvr>
                                      <p:to>
                                        <p:strVal val="visible"/>
                                      </p:to>
                                    </p:set>
                                    <p:animEffect transition="in" filter="wipe(left)">
                                      <p:cBhvr>
                                        <p:cTn id="32" dur="500"/>
                                        <p:tgtEl>
                                          <p:spTgt spid="72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50" grpId="0"/>
      <p:bldP spid="722951" grpId="0"/>
      <p:bldP spid="722952" grpId="0"/>
      <p:bldP spid="722953" grpId="0"/>
      <p:bldP spid="722954" grpId="0"/>
      <p:bldP spid="72295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sz="quarter" idx="10"/>
          </p:nvPr>
        </p:nvSpPr>
        <p:spPr/>
        <p:txBody>
          <a:bodyPr/>
          <a:lstStyle/>
          <a:p>
            <a:r>
              <a:rPr lang="en-US">
                <a:latin typeface="Arial" charset="0"/>
              </a:rPr>
              <a:t>Digital signatures are commonly used for code signing:</a:t>
            </a:r>
          </a:p>
          <a:p>
            <a:pPr lvl="1"/>
            <a:r>
              <a:rPr lang="en-US">
                <a:latin typeface="Arial" charset="0"/>
              </a:rPr>
              <a:t>Provide assurance of the authenticity and integrity of software codes. </a:t>
            </a:r>
          </a:p>
          <a:p>
            <a:pPr lvl="1"/>
            <a:r>
              <a:rPr lang="en-US">
                <a:latin typeface="Arial" charset="0"/>
              </a:rPr>
              <a:t>The executable files, or possibly the entire installation package of a program, are wrapped with a digitally signed envelope, which allows the end user to verify the signature before installing the software.</a:t>
            </a:r>
          </a:p>
        </p:txBody>
      </p:sp>
      <p:sp>
        <p:nvSpPr>
          <p:cNvPr id="146434" name="Rectangle 2"/>
          <p:cNvSpPr>
            <a:spLocks noGrp="1" noChangeArrowheads="1"/>
          </p:cNvSpPr>
          <p:nvPr>
            <p:ph type="title"/>
          </p:nvPr>
        </p:nvSpPr>
        <p:spPr/>
        <p:txBody>
          <a:bodyPr/>
          <a:lstStyle/>
          <a:p>
            <a:r>
              <a:rPr lang="en-US">
                <a:latin typeface="Arial" charset="0"/>
              </a:rPr>
              <a:t>Code Signing</a:t>
            </a:r>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659" y="2619449"/>
            <a:ext cx="50292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sz="quarter" idx="10"/>
          </p:nvPr>
        </p:nvSpPr>
        <p:spPr/>
        <p:txBody>
          <a:bodyPr/>
          <a:lstStyle/>
          <a:p>
            <a:r>
              <a:rPr lang="en-US" dirty="0">
                <a:latin typeface="Arial" charset="0"/>
              </a:rPr>
              <a:t>Well-known asymmetric algorithms, such as RSA or Digital Signature Algorithm (DSA), are typically used to perform digital signing.</a:t>
            </a:r>
          </a:p>
          <a:p>
            <a:r>
              <a:rPr lang="en-US" dirty="0" smtClean="0">
                <a:latin typeface="Arial" charset="0"/>
              </a:rPr>
              <a:t>In </a:t>
            </a:r>
            <a:r>
              <a:rPr lang="en-US" dirty="0">
                <a:latin typeface="Arial" charset="0"/>
              </a:rPr>
              <a:t>1994, the U.S. NIST selected the DSA as the Digital Signature Standard (DSS). </a:t>
            </a:r>
          </a:p>
          <a:p>
            <a:pPr lvl="1"/>
            <a:r>
              <a:rPr lang="en-US" dirty="0">
                <a:latin typeface="Arial" charset="0"/>
              </a:rPr>
              <a:t>DSA is based on the discrete logarithm problem and can only provide digital signatures. </a:t>
            </a:r>
          </a:p>
          <a:p>
            <a:r>
              <a:rPr lang="en-US" dirty="0" smtClean="0">
                <a:latin typeface="Arial" charset="0"/>
              </a:rPr>
              <a:t>A </a:t>
            </a:r>
            <a:r>
              <a:rPr lang="en-US" dirty="0">
                <a:latin typeface="Arial" charset="0"/>
              </a:rPr>
              <a:t>network administrator must decide whether RSA or DSA is more appropriate for a given situation. </a:t>
            </a:r>
          </a:p>
          <a:p>
            <a:pPr lvl="1"/>
            <a:r>
              <a:rPr lang="en-US" dirty="0">
                <a:latin typeface="Arial" charset="0"/>
              </a:rPr>
              <a:t>DSA signature generation is faster than DSA signature verification. </a:t>
            </a:r>
          </a:p>
          <a:p>
            <a:pPr lvl="1"/>
            <a:r>
              <a:rPr lang="en-US" dirty="0">
                <a:latin typeface="Arial" charset="0"/>
              </a:rPr>
              <a:t>RSA signature verification is much faster than signature generation</a:t>
            </a:r>
            <a:r>
              <a:rPr lang="en-US" dirty="0" smtClean="0">
                <a:latin typeface="Arial" charset="0"/>
              </a:rPr>
              <a:t>.</a:t>
            </a:r>
            <a:endParaRPr lang="en-US" dirty="0">
              <a:latin typeface="Arial" charset="0"/>
            </a:endParaRPr>
          </a:p>
        </p:txBody>
      </p:sp>
      <p:sp>
        <p:nvSpPr>
          <p:cNvPr id="147458" name="Rectangle 2"/>
          <p:cNvSpPr>
            <a:spLocks noGrp="1" noChangeArrowheads="1"/>
          </p:cNvSpPr>
          <p:nvPr>
            <p:ph type="title"/>
          </p:nvPr>
        </p:nvSpPr>
        <p:spPr/>
        <p:txBody>
          <a:bodyPr/>
          <a:lstStyle/>
          <a:p>
            <a:r>
              <a:rPr lang="en-US">
                <a:latin typeface="Arial" charset="0"/>
              </a:rPr>
              <a:t>Digital Signing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atin typeface="Arial" charset="0"/>
              </a:rPr>
              <a:t>DSA Scorecard</a:t>
            </a:r>
          </a:p>
        </p:txBody>
      </p:sp>
      <p:sp>
        <p:nvSpPr>
          <p:cNvPr id="627716" name="Rectangle 4"/>
          <p:cNvSpPr>
            <a:spLocks noChangeArrowheads="1"/>
          </p:cNvSpPr>
          <p:nvPr/>
        </p:nvSpPr>
        <p:spPr bwMode="auto">
          <a:xfrm>
            <a:off x="3011488" y="3802063"/>
            <a:ext cx="52847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Signature verification is slow</a:t>
            </a:r>
          </a:p>
        </p:txBody>
      </p:sp>
      <p:sp>
        <p:nvSpPr>
          <p:cNvPr id="148484" name="Rectangle 5"/>
          <p:cNvSpPr>
            <a:spLocks noChangeArrowheads="1"/>
          </p:cNvSpPr>
          <p:nvPr/>
        </p:nvSpPr>
        <p:spPr bwMode="auto">
          <a:xfrm>
            <a:off x="828675" y="3802063"/>
            <a:ext cx="2182813" cy="6429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dirty="0" smtClean="0"/>
              <a:t>Disadvantages</a:t>
            </a:r>
            <a:endParaRPr lang="en-US" sz="1400" dirty="0"/>
          </a:p>
        </p:txBody>
      </p:sp>
      <p:sp>
        <p:nvSpPr>
          <p:cNvPr id="627718" name="Rectangle 6"/>
          <p:cNvSpPr>
            <a:spLocks noChangeArrowheads="1"/>
          </p:cNvSpPr>
          <p:nvPr/>
        </p:nvSpPr>
        <p:spPr bwMode="auto">
          <a:xfrm>
            <a:off x="3011488" y="3155950"/>
            <a:ext cx="5284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Signature generation is fast </a:t>
            </a:r>
          </a:p>
        </p:txBody>
      </p:sp>
      <p:sp>
        <p:nvSpPr>
          <p:cNvPr id="148486" name="Rectangle 7"/>
          <p:cNvSpPr>
            <a:spLocks noChangeArrowheads="1"/>
          </p:cNvSpPr>
          <p:nvPr/>
        </p:nvSpPr>
        <p:spPr bwMode="auto">
          <a:xfrm>
            <a:off x="828675" y="3155950"/>
            <a:ext cx="2182813" cy="646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dirty="0" smtClean="0"/>
              <a:t>Advantages</a:t>
            </a:r>
            <a:endParaRPr lang="en-US" sz="1400" dirty="0"/>
          </a:p>
        </p:txBody>
      </p:sp>
      <p:sp>
        <p:nvSpPr>
          <p:cNvPr id="627720" name="Rectangle 8"/>
          <p:cNvSpPr>
            <a:spLocks noChangeArrowheads="1"/>
          </p:cNvSpPr>
          <p:nvPr/>
        </p:nvSpPr>
        <p:spPr bwMode="auto">
          <a:xfrm>
            <a:off x="3011488" y="2509838"/>
            <a:ext cx="528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Provides digital signatures</a:t>
            </a:r>
          </a:p>
        </p:txBody>
      </p:sp>
      <p:sp>
        <p:nvSpPr>
          <p:cNvPr id="148488" name="Rectangle 9"/>
          <p:cNvSpPr>
            <a:spLocks noChangeArrowheads="1"/>
          </p:cNvSpPr>
          <p:nvPr/>
        </p:nvSpPr>
        <p:spPr bwMode="auto">
          <a:xfrm>
            <a:off x="828675" y="2509838"/>
            <a:ext cx="2182813"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Type of Algorithm</a:t>
            </a:r>
          </a:p>
        </p:txBody>
      </p:sp>
      <p:sp>
        <p:nvSpPr>
          <p:cNvPr id="627722" name="Rectangle 10"/>
          <p:cNvSpPr>
            <a:spLocks noChangeArrowheads="1"/>
          </p:cNvSpPr>
          <p:nvPr/>
        </p:nvSpPr>
        <p:spPr bwMode="auto">
          <a:xfrm>
            <a:off x="3011488" y="1865313"/>
            <a:ext cx="52847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1994</a:t>
            </a:r>
          </a:p>
        </p:txBody>
      </p:sp>
      <p:sp>
        <p:nvSpPr>
          <p:cNvPr id="148490" name="Rectangle 11"/>
          <p:cNvSpPr>
            <a:spLocks noChangeArrowheads="1"/>
          </p:cNvSpPr>
          <p:nvPr/>
        </p:nvSpPr>
        <p:spPr bwMode="auto">
          <a:xfrm>
            <a:off x="828675" y="1865313"/>
            <a:ext cx="2182813"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Timeline</a:t>
            </a:r>
          </a:p>
        </p:txBody>
      </p:sp>
      <p:sp>
        <p:nvSpPr>
          <p:cNvPr id="627724" name="Rectangle 12"/>
          <p:cNvSpPr>
            <a:spLocks noChangeArrowheads="1"/>
          </p:cNvSpPr>
          <p:nvPr/>
        </p:nvSpPr>
        <p:spPr bwMode="auto">
          <a:xfrm>
            <a:off x="3011488" y="1219200"/>
            <a:ext cx="5284787" cy="646113"/>
          </a:xfrm>
          <a:prstGeom prst="rect">
            <a:avLst/>
          </a:prstGeom>
          <a:solidFill>
            <a:schemeClr val="accent3"/>
          </a:solidFill>
          <a:ln>
            <a:noFill/>
          </a:ln>
          <a:extLst/>
        </p:spPr>
        <p:txBody>
          <a:bodyPr anchor="ctr"/>
          <a:lstStyle/>
          <a:p>
            <a:pPr>
              <a:lnSpc>
                <a:spcPct val="100000"/>
              </a:lnSpc>
              <a:spcBef>
                <a:spcPts val="300"/>
              </a:spcBef>
              <a:spcAft>
                <a:spcPts val="300"/>
              </a:spcAft>
              <a:buClr>
                <a:schemeClr val="tx2"/>
              </a:buClr>
              <a:buSzPct val="100000"/>
              <a:buFont typeface="Wingdings" charset="0"/>
              <a:buNone/>
            </a:pPr>
            <a:r>
              <a:rPr lang="en-US" sz="1400"/>
              <a:t>Digital Signature Algorithm (DSA) </a:t>
            </a:r>
          </a:p>
        </p:txBody>
      </p:sp>
      <p:sp>
        <p:nvSpPr>
          <p:cNvPr id="148492" name="Rectangle 13"/>
          <p:cNvSpPr>
            <a:spLocks noChangeArrowheads="1"/>
          </p:cNvSpPr>
          <p:nvPr/>
        </p:nvSpPr>
        <p:spPr bwMode="auto">
          <a:xfrm>
            <a:off x="828675" y="1219200"/>
            <a:ext cx="2182813" cy="646113"/>
          </a:xfrm>
          <a:prstGeom prst="rect">
            <a:avLst/>
          </a:prstGeom>
          <a:solidFill>
            <a:schemeClr val="accent3"/>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Description</a:t>
            </a:r>
          </a:p>
        </p:txBody>
      </p:sp>
      <p:sp>
        <p:nvSpPr>
          <p:cNvPr id="148493" name="Line 14"/>
          <p:cNvSpPr>
            <a:spLocks noChangeShapeType="1"/>
          </p:cNvSpPr>
          <p:nvPr/>
        </p:nvSpPr>
        <p:spPr bwMode="auto">
          <a:xfrm>
            <a:off x="828675" y="1219200"/>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4" name="Line 15"/>
          <p:cNvSpPr>
            <a:spLocks noChangeShapeType="1"/>
          </p:cNvSpPr>
          <p:nvPr/>
        </p:nvSpPr>
        <p:spPr bwMode="auto">
          <a:xfrm>
            <a:off x="828675" y="186531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5" name="Line 16"/>
          <p:cNvSpPr>
            <a:spLocks noChangeShapeType="1"/>
          </p:cNvSpPr>
          <p:nvPr/>
        </p:nvSpPr>
        <p:spPr bwMode="auto">
          <a:xfrm>
            <a:off x="828675" y="2509838"/>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6" name="Line 17"/>
          <p:cNvSpPr>
            <a:spLocks noChangeShapeType="1"/>
          </p:cNvSpPr>
          <p:nvPr/>
        </p:nvSpPr>
        <p:spPr bwMode="auto">
          <a:xfrm>
            <a:off x="828675" y="3155950"/>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7" name="Line 18"/>
          <p:cNvSpPr>
            <a:spLocks noChangeShapeType="1"/>
          </p:cNvSpPr>
          <p:nvPr/>
        </p:nvSpPr>
        <p:spPr bwMode="auto">
          <a:xfrm>
            <a:off x="828675" y="380206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8" name="Line 19"/>
          <p:cNvSpPr>
            <a:spLocks noChangeShapeType="1"/>
          </p:cNvSpPr>
          <p:nvPr/>
        </p:nvSpPr>
        <p:spPr bwMode="auto">
          <a:xfrm>
            <a:off x="828675" y="4445000"/>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9" name="Line 20"/>
          <p:cNvSpPr>
            <a:spLocks noChangeShapeType="1"/>
          </p:cNvSpPr>
          <p:nvPr/>
        </p:nvSpPr>
        <p:spPr bwMode="auto">
          <a:xfrm>
            <a:off x="828675" y="1219200"/>
            <a:ext cx="0" cy="32258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0" name="Line 21"/>
          <p:cNvSpPr>
            <a:spLocks noChangeShapeType="1"/>
          </p:cNvSpPr>
          <p:nvPr/>
        </p:nvSpPr>
        <p:spPr bwMode="auto">
          <a:xfrm>
            <a:off x="3011488" y="1219200"/>
            <a:ext cx="0" cy="322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1" name="Line 22"/>
          <p:cNvSpPr>
            <a:spLocks noChangeShapeType="1"/>
          </p:cNvSpPr>
          <p:nvPr/>
        </p:nvSpPr>
        <p:spPr bwMode="auto">
          <a:xfrm>
            <a:off x="8296275" y="1219200"/>
            <a:ext cx="0" cy="32258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atin typeface="Arial" charset="0"/>
              </a:rPr>
              <a:t>RSA Scorecard</a:t>
            </a:r>
          </a:p>
        </p:txBody>
      </p:sp>
      <p:sp>
        <p:nvSpPr>
          <p:cNvPr id="629764" name="Rectangle 4"/>
          <p:cNvSpPr>
            <a:spLocks noChangeArrowheads="1"/>
          </p:cNvSpPr>
          <p:nvPr/>
        </p:nvSpPr>
        <p:spPr bwMode="auto">
          <a:xfrm>
            <a:off x="3008313" y="3143250"/>
            <a:ext cx="5284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solidFill>
                  <a:srgbClr val="0096D6"/>
                </a:solidFill>
              </a:rPr>
              <a:t>512 - 2048</a:t>
            </a:r>
          </a:p>
        </p:txBody>
      </p:sp>
      <p:sp>
        <p:nvSpPr>
          <p:cNvPr id="149508" name="Rectangle 5"/>
          <p:cNvSpPr>
            <a:spLocks noChangeArrowheads="1"/>
          </p:cNvSpPr>
          <p:nvPr/>
        </p:nvSpPr>
        <p:spPr bwMode="auto">
          <a:xfrm>
            <a:off x="825500" y="3143250"/>
            <a:ext cx="2182813" cy="646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solidFill>
                  <a:srgbClr val="0096D6"/>
                </a:solidFill>
              </a:rPr>
              <a:t>Key size (in bits)</a:t>
            </a:r>
          </a:p>
        </p:txBody>
      </p:sp>
      <p:sp>
        <p:nvSpPr>
          <p:cNvPr id="629766" name="Rectangle 6"/>
          <p:cNvSpPr>
            <a:spLocks noChangeArrowheads="1"/>
          </p:cNvSpPr>
          <p:nvPr/>
        </p:nvSpPr>
        <p:spPr bwMode="auto">
          <a:xfrm>
            <a:off x="3008313" y="4435475"/>
            <a:ext cx="52847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solidFill>
                  <a:srgbClr val="0096D6"/>
                </a:solidFill>
              </a:rPr>
              <a:t>Signature generation is slow</a:t>
            </a:r>
          </a:p>
        </p:txBody>
      </p:sp>
      <p:sp>
        <p:nvSpPr>
          <p:cNvPr id="149510" name="Rectangle 7"/>
          <p:cNvSpPr>
            <a:spLocks noChangeArrowheads="1"/>
          </p:cNvSpPr>
          <p:nvPr/>
        </p:nvSpPr>
        <p:spPr bwMode="auto">
          <a:xfrm>
            <a:off x="825500" y="4435475"/>
            <a:ext cx="2182813" cy="6429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dirty="0" smtClean="0">
                <a:solidFill>
                  <a:srgbClr val="0096D6"/>
                </a:solidFill>
              </a:rPr>
              <a:t>Disadvantages</a:t>
            </a:r>
            <a:endParaRPr lang="en-US" sz="1400" dirty="0">
              <a:solidFill>
                <a:srgbClr val="0096D6"/>
              </a:solidFill>
            </a:endParaRPr>
          </a:p>
        </p:txBody>
      </p:sp>
      <p:sp>
        <p:nvSpPr>
          <p:cNvPr id="629768" name="Rectangle 8"/>
          <p:cNvSpPr>
            <a:spLocks noChangeArrowheads="1"/>
          </p:cNvSpPr>
          <p:nvPr/>
        </p:nvSpPr>
        <p:spPr bwMode="auto">
          <a:xfrm>
            <a:off x="3008313" y="3789363"/>
            <a:ext cx="528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solidFill>
                  <a:srgbClr val="0096D6"/>
                </a:solidFill>
              </a:rPr>
              <a:t>Signature verification is fast </a:t>
            </a:r>
          </a:p>
        </p:txBody>
      </p:sp>
      <p:sp>
        <p:nvSpPr>
          <p:cNvPr id="149512" name="Rectangle 9"/>
          <p:cNvSpPr>
            <a:spLocks noChangeArrowheads="1"/>
          </p:cNvSpPr>
          <p:nvPr/>
        </p:nvSpPr>
        <p:spPr bwMode="auto">
          <a:xfrm>
            <a:off x="825500" y="3789363"/>
            <a:ext cx="2182813"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dirty="0" smtClean="0">
                <a:solidFill>
                  <a:srgbClr val="0096D6"/>
                </a:solidFill>
              </a:rPr>
              <a:t>Advantages</a:t>
            </a:r>
            <a:endParaRPr lang="en-US" sz="1400" dirty="0">
              <a:solidFill>
                <a:srgbClr val="0096D6"/>
              </a:solidFill>
            </a:endParaRPr>
          </a:p>
        </p:txBody>
      </p:sp>
      <p:sp>
        <p:nvSpPr>
          <p:cNvPr id="629770" name="Rectangle 10"/>
          <p:cNvSpPr>
            <a:spLocks noChangeArrowheads="1"/>
          </p:cNvSpPr>
          <p:nvPr/>
        </p:nvSpPr>
        <p:spPr bwMode="auto">
          <a:xfrm>
            <a:off x="3008313" y="2497138"/>
            <a:ext cx="528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solidFill>
                  <a:srgbClr val="0096D6"/>
                </a:solidFill>
              </a:rPr>
              <a:t>Asymmetric algorithm</a:t>
            </a:r>
          </a:p>
        </p:txBody>
      </p:sp>
      <p:sp>
        <p:nvSpPr>
          <p:cNvPr id="149514" name="Rectangle 11"/>
          <p:cNvSpPr>
            <a:spLocks noChangeArrowheads="1"/>
          </p:cNvSpPr>
          <p:nvPr/>
        </p:nvSpPr>
        <p:spPr bwMode="auto">
          <a:xfrm>
            <a:off x="825500" y="2497138"/>
            <a:ext cx="2182813"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solidFill>
                  <a:srgbClr val="0096D6"/>
                </a:solidFill>
              </a:rPr>
              <a:t>Type of Algorithm</a:t>
            </a:r>
          </a:p>
        </p:txBody>
      </p:sp>
      <p:sp>
        <p:nvSpPr>
          <p:cNvPr id="629772" name="Rectangle 12"/>
          <p:cNvSpPr>
            <a:spLocks noChangeArrowheads="1"/>
          </p:cNvSpPr>
          <p:nvPr/>
        </p:nvSpPr>
        <p:spPr bwMode="auto">
          <a:xfrm>
            <a:off x="3008313" y="1852613"/>
            <a:ext cx="52847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solidFill>
                  <a:srgbClr val="0096D6"/>
                </a:solidFill>
              </a:rPr>
              <a:t>1977</a:t>
            </a:r>
          </a:p>
        </p:txBody>
      </p:sp>
      <p:sp>
        <p:nvSpPr>
          <p:cNvPr id="149516" name="Rectangle 13"/>
          <p:cNvSpPr>
            <a:spLocks noChangeArrowheads="1"/>
          </p:cNvSpPr>
          <p:nvPr/>
        </p:nvSpPr>
        <p:spPr bwMode="auto">
          <a:xfrm>
            <a:off x="825500" y="1852613"/>
            <a:ext cx="2182813"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solidFill>
                  <a:srgbClr val="0096D6"/>
                </a:solidFill>
              </a:rPr>
              <a:t>Timeline</a:t>
            </a:r>
          </a:p>
        </p:txBody>
      </p:sp>
      <p:sp>
        <p:nvSpPr>
          <p:cNvPr id="629774" name="Rectangle 14"/>
          <p:cNvSpPr>
            <a:spLocks noChangeArrowheads="1"/>
          </p:cNvSpPr>
          <p:nvPr/>
        </p:nvSpPr>
        <p:spPr bwMode="auto">
          <a:xfrm>
            <a:off x="3008313" y="1206500"/>
            <a:ext cx="5284787" cy="646113"/>
          </a:xfrm>
          <a:prstGeom prst="rect">
            <a:avLst/>
          </a:prstGeom>
          <a:solidFill>
            <a:srgbClr val="ABDFF0"/>
          </a:solidFill>
          <a:ln>
            <a:noFill/>
          </a:ln>
          <a:extLst/>
        </p:spPr>
        <p:txBody>
          <a:bodyPr anchor="ctr"/>
          <a:lstStyle/>
          <a:p>
            <a:pPr>
              <a:lnSpc>
                <a:spcPct val="100000"/>
              </a:lnSpc>
              <a:spcBef>
                <a:spcPts val="300"/>
              </a:spcBef>
              <a:spcAft>
                <a:spcPts val="300"/>
              </a:spcAft>
              <a:buClr>
                <a:schemeClr val="tx2"/>
              </a:buClr>
              <a:buSzPct val="100000"/>
              <a:buFont typeface="Wingdings" charset="0"/>
              <a:buNone/>
            </a:pPr>
            <a:r>
              <a:rPr lang="en-US" sz="1400">
                <a:solidFill>
                  <a:srgbClr val="0096D6"/>
                </a:solidFill>
              </a:rPr>
              <a:t>Ron Rivest, Adi Shamir, and Len Adleman </a:t>
            </a:r>
          </a:p>
        </p:txBody>
      </p:sp>
      <p:sp>
        <p:nvSpPr>
          <p:cNvPr id="149518" name="Rectangle 15"/>
          <p:cNvSpPr>
            <a:spLocks noChangeArrowheads="1"/>
          </p:cNvSpPr>
          <p:nvPr/>
        </p:nvSpPr>
        <p:spPr bwMode="auto">
          <a:xfrm>
            <a:off x="825500" y="1206500"/>
            <a:ext cx="2182813"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solidFill>
                  <a:srgbClr val="0096D6"/>
                </a:solidFill>
              </a:rPr>
              <a:t>Description</a:t>
            </a:r>
          </a:p>
        </p:txBody>
      </p:sp>
      <p:sp>
        <p:nvSpPr>
          <p:cNvPr id="149519" name="Line 16"/>
          <p:cNvSpPr>
            <a:spLocks noChangeShapeType="1"/>
          </p:cNvSpPr>
          <p:nvPr/>
        </p:nvSpPr>
        <p:spPr bwMode="auto">
          <a:xfrm>
            <a:off x="825500" y="1206500"/>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0" name="Line 17"/>
          <p:cNvSpPr>
            <a:spLocks noChangeShapeType="1"/>
          </p:cNvSpPr>
          <p:nvPr/>
        </p:nvSpPr>
        <p:spPr bwMode="auto">
          <a:xfrm>
            <a:off x="825500" y="185261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1" name="Line 18"/>
          <p:cNvSpPr>
            <a:spLocks noChangeShapeType="1"/>
          </p:cNvSpPr>
          <p:nvPr/>
        </p:nvSpPr>
        <p:spPr bwMode="auto">
          <a:xfrm>
            <a:off x="825500" y="2497138"/>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2" name="Line 19"/>
          <p:cNvSpPr>
            <a:spLocks noChangeShapeType="1"/>
          </p:cNvSpPr>
          <p:nvPr/>
        </p:nvSpPr>
        <p:spPr bwMode="auto">
          <a:xfrm>
            <a:off x="825500" y="3143250"/>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3" name="Line 20"/>
          <p:cNvSpPr>
            <a:spLocks noChangeShapeType="1"/>
          </p:cNvSpPr>
          <p:nvPr/>
        </p:nvSpPr>
        <p:spPr bwMode="auto">
          <a:xfrm>
            <a:off x="825500" y="4435475"/>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4" name="Line 21"/>
          <p:cNvSpPr>
            <a:spLocks noChangeShapeType="1"/>
          </p:cNvSpPr>
          <p:nvPr/>
        </p:nvSpPr>
        <p:spPr bwMode="auto">
          <a:xfrm>
            <a:off x="825500" y="5078413"/>
            <a:ext cx="7467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5" name="Line 22"/>
          <p:cNvSpPr>
            <a:spLocks noChangeShapeType="1"/>
          </p:cNvSpPr>
          <p:nvPr/>
        </p:nvSpPr>
        <p:spPr bwMode="auto">
          <a:xfrm>
            <a:off x="825500" y="1206500"/>
            <a:ext cx="0" cy="38719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6" name="Line 23"/>
          <p:cNvSpPr>
            <a:spLocks noChangeShapeType="1"/>
          </p:cNvSpPr>
          <p:nvPr/>
        </p:nvSpPr>
        <p:spPr bwMode="auto">
          <a:xfrm>
            <a:off x="3008313" y="1206500"/>
            <a:ext cx="0" cy="38719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7" name="Line 24"/>
          <p:cNvSpPr>
            <a:spLocks noChangeShapeType="1"/>
          </p:cNvSpPr>
          <p:nvPr/>
        </p:nvSpPr>
        <p:spPr bwMode="auto">
          <a:xfrm>
            <a:off x="8293100" y="1206500"/>
            <a:ext cx="0" cy="387191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
        <p:nvSpPr>
          <p:cNvPr id="149528" name="Line 25"/>
          <p:cNvSpPr>
            <a:spLocks noChangeShapeType="1"/>
          </p:cNvSpPr>
          <p:nvPr/>
        </p:nvSpPr>
        <p:spPr bwMode="auto">
          <a:xfrm>
            <a:off x="825500" y="3789363"/>
            <a:ext cx="7467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96D6"/>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ctrTitle"/>
          </p:nvPr>
        </p:nvSpPr>
        <p:spPr/>
        <p:txBody>
          <a:bodyPr/>
          <a:lstStyle/>
          <a:p>
            <a:r>
              <a:rPr lang="en-US"/>
              <a:t>PKI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sz="quarter" idx="10"/>
          </p:nvPr>
        </p:nvSpPr>
        <p:spPr/>
        <p:txBody>
          <a:bodyPr/>
          <a:lstStyle/>
          <a:p>
            <a:r>
              <a:rPr lang="en-US" dirty="0">
                <a:latin typeface="Arial" charset="0"/>
              </a:rPr>
              <a:t>PKI is the service framework needed to support large-scale public key-based technologies. </a:t>
            </a:r>
          </a:p>
          <a:p>
            <a:pPr lvl="1"/>
            <a:r>
              <a:rPr lang="en-US" dirty="0">
                <a:latin typeface="Arial" charset="0"/>
              </a:rPr>
              <a:t>Very scalable solutions which is an extremely important authentication solution for VPNs. </a:t>
            </a:r>
          </a:p>
          <a:p>
            <a:r>
              <a:rPr lang="en-US" dirty="0" smtClean="0">
                <a:latin typeface="Arial" charset="0"/>
              </a:rPr>
              <a:t>PKI </a:t>
            </a:r>
            <a:r>
              <a:rPr lang="en-US" dirty="0">
                <a:latin typeface="Arial" charset="0"/>
              </a:rPr>
              <a:t>is a set of technical, organizational, and legal components that are needed to establish a system that enables large-scale use of public key cryptography to provide authenticity, confidentiality, integrity, and nonrepudiation services. </a:t>
            </a:r>
          </a:p>
          <a:p>
            <a:pPr lvl="1"/>
            <a:r>
              <a:rPr lang="en-US" dirty="0">
                <a:latin typeface="Arial" charset="0"/>
              </a:rPr>
              <a:t>The PKI framework consists of the hardware, software, people, policies, and procedures needed to create, manage, store, distribute, and revoke digital certificates. </a:t>
            </a:r>
          </a:p>
        </p:txBody>
      </p:sp>
      <p:sp>
        <p:nvSpPr>
          <p:cNvPr id="151554" name="Rectangle 2"/>
          <p:cNvSpPr>
            <a:spLocks noGrp="1" noChangeArrowheads="1"/>
          </p:cNvSpPr>
          <p:nvPr>
            <p:ph type="title"/>
          </p:nvPr>
        </p:nvSpPr>
        <p:spPr/>
        <p:txBody>
          <a:bodyPr/>
          <a:lstStyle/>
          <a:p>
            <a:r>
              <a:rPr lang="en-US">
                <a:latin typeface="Arial" charset="0"/>
              </a:rPr>
              <a:t>PKI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sz="quarter" idx="10"/>
          </p:nvPr>
        </p:nvSpPr>
        <p:spPr/>
        <p:txBody>
          <a:bodyPr/>
          <a:lstStyle/>
          <a:p>
            <a:r>
              <a:rPr lang="en-US" smtClean="0"/>
              <a:t>Certificates: </a:t>
            </a:r>
          </a:p>
          <a:p>
            <a:pPr lvl="1"/>
            <a:r>
              <a:rPr lang="en-US" smtClean="0"/>
              <a:t>Published public information containing the binding between the names and public keys of entities.</a:t>
            </a:r>
          </a:p>
          <a:p>
            <a:r>
              <a:rPr lang="en-US" smtClean="0"/>
              <a:t>Certificate authority: </a:t>
            </a:r>
          </a:p>
          <a:p>
            <a:pPr lvl="1"/>
            <a:r>
              <a:rPr lang="en-US" smtClean="0"/>
              <a:t>A trusted third-party entity that issues certificates. </a:t>
            </a:r>
          </a:p>
          <a:p>
            <a:pPr lvl="1"/>
            <a:r>
              <a:rPr lang="en-US" smtClean="0"/>
              <a:t>The certificate of a user is always signed by a CA. </a:t>
            </a:r>
          </a:p>
          <a:p>
            <a:pPr lvl="1"/>
            <a:r>
              <a:rPr lang="en-US" smtClean="0"/>
              <a:t>Every CA also has a certificate containing its public key, signed by itself. </a:t>
            </a:r>
          </a:p>
          <a:p>
            <a:pPr lvl="1"/>
            <a:r>
              <a:rPr lang="en-US" smtClean="0"/>
              <a:t>This is called a CA certificate or, more properly, a self-signed CA certificate.</a:t>
            </a:r>
            <a:endParaRPr lang="en-US" dirty="0"/>
          </a:p>
        </p:txBody>
      </p:sp>
      <p:sp>
        <p:nvSpPr>
          <p:cNvPr id="152578" name="Rectangle 2"/>
          <p:cNvSpPr>
            <a:spLocks noGrp="1" noChangeArrowheads="1"/>
          </p:cNvSpPr>
          <p:nvPr>
            <p:ph type="title"/>
          </p:nvPr>
        </p:nvSpPr>
        <p:spPr/>
        <p:txBody>
          <a:bodyPr/>
          <a:lstStyle/>
          <a:p>
            <a:r>
              <a:rPr lang="en-US" smtClean="0"/>
              <a:t>PKI Terms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quarter" idx="10"/>
          </p:nvPr>
        </p:nvSpPr>
        <p:spPr/>
        <p:txBody>
          <a:bodyPr/>
          <a:lstStyle/>
          <a:p>
            <a:r>
              <a:rPr lang="en-US" sz="2000" dirty="0">
                <a:latin typeface="Arial" charset="0"/>
              </a:rPr>
              <a:t>It took 300 years for the </a:t>
            </a:r>
            <a:r>
              <a:rPr lang="en-US" sz="2000" dirty="0" err="1"/>
              <a:t>Vigenère</a:t>
            </a:r>
            <a:r>
              <a:rPr lang="en-US" sz="2000" dirty="0"/>
              <a:t> </a:t>
            </a:r>
            <a:r>
              <a:rPr lang="en-US" sz="2000" dirty="0" smtClean="0">
                <a:latin typeface="Arial" charset="0"/>
              </a:rPr>
              <a:t>Cipher </a:t>
            </a:r>
            <a:r>
              <a:rPr lang="en-US" sz="2000" dirty="0">
                <a:latin typeface="Arial" charset="0"/>
              </a:rPr>
              <a:t>to be broken by Englishman Charles Babbage.</a:t>
            </a:r>
          </a:p>
          <a:p>
            <a:pPr marL="457200" lvl="1" indent="-222250"/>
            <a:r>
              <a:rPr lang="en-US" sz="1800" dirty="0">
                <a:latin typeface="Arial" charset="0"/>
              </a:rPr>
              <a:t>Father of modern </a:t>
            </a:r>
            <a:r>
              <a:rPr lang="en-US" sz="1800" dirty="0" smtClean="0">
                <a:latin typeface="Arial" charset="0"/>
              </a:rPr>
              <a:t>computers</a:t>
            </a:r>
            <a:endParaRPr lang="en-US" sz="1800" dirty="0">
              <a:latin typeface="Arial" charset="0"/>
            </a:endParaRPr>
          </a:p>
          <a:p>
            <a:r>
              <a:rPr lang="en-US" sz="2000" dirty="0">
                <a:latin typeface="Arial" charset="0"/>
              </a:rPr>
              <a:t>Babbage created the first mechanical computer called the difference engine to calculate numerical tables.</a:t>
            </a:r>
          </a:p>
          <a:p>
            <a:pPr marL="457200" lvl="1" indent="-222250"/>
            <a:r>
              <a:rPr lang="en-US" sz="1800" dirty="0">
                <a:latin typeface="Arial" charset="0"/>
              </a:rPr>
              <a:t>He then designed a more complex version called the analytical engine that could use punch cards.</a:t>
            </a:r>
          </a:p>
          <a:p>
            <a:pPr marL="457200" lvl="1" indent="-222250"/>
            <a:r>
              <a:rPr lang="en-US" sz="1800" dirty="0">
                <a:latin typeface="Arial" charset="0"/>
              </a:rPr>
              <a:t>He also invented the pilot (cow-catcher).</a:t>
            </a:r>
          </a:p>
        </p:txBody>
      </p:sp>
      <p:sp>
        <p:nvSpPr>
          <p:cNvPr id="19458" name="Rectangle 2"/>
          <p:cNvSpPr>
            <a:spLocks noGrp="1" noChangeArrowheads="1"/>
          </p:cNvSpPr>
          <p:nvPr>
            <p:ph type="title"/>
          </p:nvPr>
        </p:nvSpPr>
        <p:spPr/>
        <p:txBody>
          <a:bodyPr/>
          <a:lstStyle/>
          <a:p>
            <a:r>
              <a:rPr lang="en-US" dirty="0">
                <a:latin typeface="Arial" charset="0"/>
              </a:rPr>
              <a:t>Note of interest </a:t>
            </a:r>
            <a:r>
              <a:rPr lang="en-US" dirty="0" smtClean="0">
                <a:latin typeface="Arial" charset="0"/>
              </a:rPr>
              <a:t>…</a:t>
            </a:r>
            <a:endParaRPr lang="en-US" dirty="0">
              <a:latin typeface="Arial" charset="0"/>
            </a:endParaRPr>
          </a:p>
        </p:txBody>
      </p:sp>
      <p:pic>
        <p:nvPicPr>
          <p:cNvPr id="186370" name="Picture 2" descr="http://upload.wikimedia.org/wikipedia/commons/a/a4/Babbages_Brai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685800"/>
            <a:ext cx="35909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fade">
                                      <p:cBhvr>
                                        <p:cTn id="7" dur="500"/>
                                        <p:tgtEl>
                                          <p:spTgt spid="18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atin typeface="Arial" charset="0"/>
              </a:rPr>
              <a:t>Vendors Certificate</a:t>
            </a:r>
          </a:p>
        </p:txBody>
      </p:sp>
      <p:pic>
        <p:nvPicPr>
          <p:cNvPr id="15360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837171"/>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4"/>
          <p:cNvSpPr>
            <a:spLocks noChangeArrowheads="1"/>
          </p:cNvSpPr>
          <p:nvPr/>
        </p:nvSpPr>
        <p:spPr bwMode="auto">
          <a:xfrm>
            <a:off x="1387475" y="2357419"/>
            <a:ext cx="1949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00000"/>
              </a:lnSpc>
            </a:pPr>
            <a:r>
              <a:rPr lang="en-US" sz="1200" dirty="0"/>
              <a:t>http://</a:t>
            </a:r>
            <a:r>
              <a:rPr lang="en-US" sz="1200" dirty="0" err="1"/>
              <a:t>www.verisign.com</a:t>
            </a:r>
            <a:endParaRPr lang="en-US" sz="1200" dirty="0"/>
          </a:p>
        </p:txBody>
      </p:sp>
      <p:sp>
        <p:nvSpPr>
          <p:cNvPr id="153605" name="Rectangle 5"/>
          <p:cNvSpPr>
            <a:spLocks noChangeArrowheads="1"/>
          </p:cNvSpPr>
          <p:nvPr/>
        </p:nvSpPr>
        <p:spPr bwMode="auto">
          <a:xfrm>
            <a:off x="5691187" y="2291350"/>
            <a:ext cx="1881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00000"/>
              </a:lnSpc>
            </a:pPr>
            <a:r>
              <a:rPr lang="en-US" sz="1200"/>
              <a:t>http://www.entrust.com</a:t>
            </a:r>
          </a:p>
        </p:txBody>
      </p:sp>
      <p:pic>
        <p:nvPicPr>
          <p:cNvPr id="15360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600" y="1087611"/>
            <a:ext cx="29003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63" y="3305541"/>
            <a:ext cx="16668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8" name="Rectangle 8"/>
          <p:cNvSpPr>
            <a:spLocks noChangeArrowheads="1"/>
          </p:cNvSpPr>
          <p:nvPr/>
        </p:nvSpPr>
        <p:spPr bwMode="auto">
          <a:xfrm>
            <a:off x="1061244" y="3848466"/>
            <a:ext cx="2601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00000"/>
              </a:lnSpc>
            </a:pPr>
            <a:r>
              <a:rPr lang="en-US" sz="1200"/>
              <a:t>http://www.verizonbusiness.com/</a:t>
            </a:r>
          </a:p>
        </p:txBody>
      </p:sp>
      <p:pic>
        <p:nvPicPr>
          <p:cNvPr id="1536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1181" y="3209291"/>
            <a:ext cx="1981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6881" y="4876800"/>
            <a:ext cx="2209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1"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95400" y="4456671"/>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2" name="Rectangle 12"/>
          <p:cNvSpPr>
            <a:spLocks noChangeArrowheads="1"/>
          </p:cNvSpPr>
          <p:nvPr/>
        </p:nvSpPr>
        <p:spPr bwMode="auto">
          <a:xfrm>
            <a:off x="1544638" y="5648508"/>
            <a:ext cx="1635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00000"/>
              </a:lnSpc>
            </a:pPr>
            <a:r>
              <a:rPr lang="en-US" sz="1200" dirty="0"/>
              <a:t>http://</a:t>
            </a:r>
            <a:r>
              <a:rPr lang="en-US" sz="1200" dirty="0" err="1"/>
              <a:t>www.rsa.com</a:t>
            </a:r>
            <a:r>
              <a:rPr lang="en-US" sz="1200" dirty="0"/>
              <a:t>/</a:t>
            </a:r>
          </a:p>
        </p:txBody>
      </p:sp>
      <p:sp>
        <p:nvSpPr>
          <p:cNvPr id="153613" name="Rectangle 13"/>
          <p:cNvSpPr>
            <a:spLocks noChangeArrowheads="1"/>
          </p:cNvSpPr>
          <p:nvPr/>
        </p:nvSpPr>
        <p:spPr bwMode="auto">
          <a:xfrm>
            <a:off x="5728494" y="3813349"/>
            <a:ext cx="1806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00000"/>
              </a:lnSpc>
            </a:pPr>
            <a:r>
              <a:rPr lang="en-US" sz="1200" dirty="0"/>
              <a:t>http://</a:t>
            </a:r>
            <a:r>
              <a:rPr lang="en-US" sz="1200" dirty="0" err="1"/>
              <a:t>www.novell.com</a:t>
            </a:r>
            <a:endParaRPr lang="en-US" sz="1200" dirty="0"/>
          </a:p>
        </p:txBody>
      </p:sp>
      <p:sp>
        <p:nvSpPr>
          <p:cNvPr id="153614" name="Rectangle 14"/>
          <p:cNvSpPr>
            <a:spLocks noChangeArrowheads="1"/>
          </p:cNvSpPr>
          <p:nvPr/>
        </p:nvSpPr>
        <p:spPr bwMode="auto">
          <a:xfrm>
            <a:off x="5602287" y="5424709"/>
            <a:ext cx="2058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00000"/>
              </a:lnSpc>
            </a:pPr>
            <a:r>
              <a:rPr lang="en-US" sz="1200"/>
              <a:t>http://www.microsoft.com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atin typeface="Arial" charset="0"/>
              </a:rPr>
              <a:t>PKI Example</a:t>
            </a:r>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73" y="1262788"/>
            <a:ext cx="4995863"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r>
              <a:rPr lang="en-US"/>
              <a:t>PKI Standards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sz="quarter" idx="10"/>
          </p:nvPr>
        </p:nvSpPr>
        <p:spPr/>
        <p:txBody>
          <a:bodyPr/>
          <a:lstStyle/>
          <a:p>
            <a:r>
              <a:rPr lang="en-US" dirty="0">
                <a:latin typeface="Arial" charset="0"/>
              </a:rPr>
              <a:t>Interoperability between different PKI vendors is still an issue. </a:t>
            </a:r>
          </a:p>
          <a:p>
            <a:r>
              <a:rPr lang="en-US" dirty="0" smtClean="0">
                <a:latin typeface="Arial" charset="0"/>
              </a:rPr>
              <a:t>To </a:t>
            </a:r>
            <a:r>
              <a:rPr lang="en-US" dirty="0">
                <a:latin typeface="Arial" charset="0"/>
              </a:rPr>
              <a:t>address this interoperability concern, the IETF formed the Public-Key Infrastructure X.509 (PKIX) workgroup, that is dedicated to promoting and standardizing PKI in the Internet. </a:t>
            </a:r>
          </a:p>
          <a:p>
            <a:r>
              <a:rPr lang="en-US" dirty="0" smtClean="0">
                <a:latin typeface="Arial" charset="0"/>
              </a:rPr>
              <a:t>This </a:t>
            </a:r>
            <a:r>
              <a:rPr lang="en-US" dirty="0">
                <a:latin typeface="Arial" charset="0"/>
              </a:rPr>
              <a:t>workgroup has published a draft set of standards, X.509, detailing common data formats and PKI-related protocols in a network.</a:t>
            </a:r>
          </a:p>
          <a:p>
            <a:endParaRPr lang="en-US" dirty="0">
              <a:latin typeface="Arial" charset="0"/>
            </a:endParaRPr>
          </a:p>
        </p:txBody>
      </p:sp>
      <p:sp>
        <p:nvSpPr>
          <p:cNvPr id="156674" name="Rectangle 2"/>
          <p:cNvSpPr>
            <a:spLocks noGrp="1" noChangeArrowheads="1"/>
          </p:cNvSpPr>
          <p:nvPr>
            <p:ph type="title"/>
          </p:nvPr>
        </p:nvSpPr>
        <p:spPr/>
        <p:txBody>
          <a:bodyPr/>
          <a:lstStyle/>
          <a:p>
            <a:r>
              <a:rPr lang="en-US">
                <a:latin typeface="Arial" charset="0"/>
              </a:rPr>
              <a:t>Current Status</a:t>
            </a:r>
          </a:p>
        </p:txBody>
      </p:sp>
      <p:pic>
        <p:nvPicPr>
          <p:cNvPr id="15667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84754" y="4017944"/>
            <a:ext cx="28956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5" descr="MCj04348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554" y="3941744"/>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Text Box 6"/>
          <p:cNvSpPr txBox="1">
            <a:spLocks noChangeArrowheads="1"/>
          </p:cNvSpPr>
          <p:nvPr/>
        </p:nvSpPr>
        <p:spPr bwMode="auto">
          <a:xfrm>
            <a:off x="5638800" y="5181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800"/>
              <a:t>X.509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sz="quarter" idx="10"/>
          </p:nvPr>
        </p:nvSpPr>
        <p:spPr/>
        <p:txBody>
          <a:bodyPr/>
          <a:lstStyle/>
          <a:p>
            <a:r>
              <a:rPr lang="en-US" dirty="0" smtClean="0"/>
              <a:t>Defines basic PKI formats such as the certificate and certificate revocation list (CRL) format to enable basic interoperability. </a:t>
            </a:r>
          </a:p>
          <a:p>
            <a:r>
              <a:rPr lang="en-US" dirty="0" smtClean="0"/>
              <a:t>Widely used for years:</a:t>
            </a:r>
          </a:p>
          <a:p>
            <a:pPr lvl="1"/>
            <a:r>
              <a:rPr lang="en-US" dirty="0" smtClean="0"/>
              <a:t>Secure web servers: SSL and TLS</a:t>
            </a:r>
          </a:p>
          <a:p>
            <a:pPr lvl="1"/>
            <a:r>
              <a:rPr lang="en-US" dirty="0" smtClean="0"/>
              <a:t>Web browsers: SSL and TLS</a:t>
            </a:r>
          </a:p>
          <a:p>
            <a:pPr lvl="1"/>
            <a:r>
              <a:rPr lang="en-US" dirty="0" smtClean="0"/>
              <a:t>Email programs: S/MIME</a:t>
            </a:r>
          </a:p>
          <a:p>
            <a:pPr lvl="1"/>
            <a:r>
              <a:rPr lang="en-US" dirty="0" err="1" smtClean="0"/>
              <a:t>IPsec</a:t>
            </a:r>
            <a:r>
              <a:rPr lang="en-US" dirty="0" smtClean="0"/>
              <a:t> VPN: IKE</a:t>
            </a:r>
            <a:endParaRPr lang="en-US" dirty="0"/>
          </a:p>
        </p:txBody>
      </p:sp>
      <p:sp>
        <p:nvSpPr>
          <p:cNvPr id="157698" name="Rectangle 2"/>
          <p:cNvSpPr>
            <a:spLocks noGrp="1" noChangeArrowheads="1"/>
          </p:cNvSpPr>
          <p:nvPr>
            <p:ph type="title"/>
          </p:nvPr>
        </p:nvSpPr>
        <p:spPr/>
        <p:txBody>
          <a:bodyPr/>
          <a:lstStyle/>
          <a:p>
            <a:r>
              <a:rPr lang="en-US" smtClean="0"/>
              <a:t>X.509v3</a:t>
            </a:r>
            <a:endParaRPr lang="en-US"/>
          </a:p>
        </p:txBody>
      </p:sp>
      <p:pic>
        <p:nvPicPr>
          <p:cNvPr id="1577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1461" y="1847314"/>
            <a:ext cx="37306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sz="quarter" idx="10"/>
          </p:nvPr>
        </p:nvSpPr>
        <p:spPr/>
        <p:txBody>
          <a:bodyPr/>
          <a:lstStyle/>
          <a:p>
            <a:r>
              <a:rPr lang="en-US" smtClean="0"/>
              <a:t>The Public-Key Cryptography Standards (PKCS) refers to a group of Public Key Cryptography Standards devised and published by RSA Laboratories. </a:t>
            </a:r>
          </a:p>
          <a:p>
            <a:pPr lvl="1"/>
            <a:r>
              <a:rPr lang="en-US" smtClean="0"/>
              <a:t>PKCS provides basic interoperability of applications that use public-key cryptography. </a:t>
            </a:r>
          </a:p>
          <a:p>
            <a:pPr lvl="1"/>
            <a:r>
              <a:rPr lang="en-US" smtClean="0"/>
              <a:t>PKCS defines the low-level formats for the secure exchange of arbitrary data, such as an encrypted piece of data or a signed piece of data.</a:t>
            </a:r>
          </a:p>
          <a:p>
            <a:endParaRPr lang="en-US"/>
          </a:p>
        </p:txBody>
      </p:sp>
      <p:sp>
        <p:nvSpPr>
          <p:cNvPr id="158722" name="Rectangle 2"/>
          <p:cNvSpPr>
            <a:spLocks noGrp="1" noChangeArrowheads="1"/>
          </p:cNvSpPr>
          <p:nvPr>
            <p:ph type="title"/>
          </p:nvPr>
        </p:nvSpPr>
        <p:spPr/>
        <p:txBody>
          <a:bodyPr/>
          <a:lstStyle/>
          <a:p>
            <a:r>
              <a:rPr lang="en-US" smtClean="0"/>
              <a:t>PKCS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PKCS #1: RSA Cryptography Standard</a:t>
            </a:r>
          </a:p>
          <a:p>
            <a:r>
              <a:rPr lang="en-US" dirty="0" smtClean="0"/>
              <a:t>PKCS #3: DH Key Agreement Standard</a:t>
            </a:r>
          </a:p>
          <a:p>
            <a:r>
              <a:rPr lang="en-US" dirty="0" smtClean="0"/>
              <a:t>PKCS #5: Password-Based Cryptography Standard</a:t>
            </a:r>
          </a:p>
          <a:p>
            <a:r>
              <a:rPr lang="en-US" dirty="0" smtClean="0"/>
              <a:t>PKCS #6: Extended-Certificate Syntax Standard</a:t>
            </a:r>
          </a:p>
          <a:p>
            <a:r>
              <a:rPr lang="en-US" dirty="0" smtClean="0"/>
              <a:t>PKCS #7: Cryptographic Message Syntax Standard</a:t>
            </a:r>
          </a:p>
          <a:p>
            <a:r>
              <a:rPr lang="en-US" dirty="0" smtClean="0"/>
              <a:t>PKCS #8: Private-Key Information Syntax Standard</a:t>
            </a:r>
          </a:p>
          <a:p>
            <a:r>
              <a:rPr lang="en-US" dirty="0" smtClean="0"/>
              <a:t>PKCS #10: Certification Request Syntax Standard</a:t>
            </a:r>
          </a:p>
          <a:p>
            <a:r>
              <a:rPr lang="fr-FR" dirty="0" smtClean="0"/>
              <a:t>PKCS #12: </a:t>
            </a:r>
            <a:r>
              <a:rPr lang="fr-FR" dirty="0" err="1" smtClean="0"/>
              <a:t>Personal</a:t>
            </a:r>
            <a:r>
              <a:rPr lang="fr-FR" dirty="0" smtClean="0"/>
              <a:t> Information Exchange </a:t>
            </a:r>
            <a:r>
              <a:rPr lang="fr-FR" dirty="0" err="1" smtClean="0"/>
              <a:t>Syntax</a:t>
            </a:r>
            <a:r>
              <a:rPr lang="fr-FR" dirty="0" smtClean="0"/>
              <a:t> Standard</a:t>
            </a:r>
            <a:endParaRPr lang="en-US" dirty="0" smtClean="0"/>
          </a:p>
          <a:p>
            <a:r>
              <a:rPr lang="en-US" dirty="0" smtClean="0"/>
              <a:t>PKCS #13: Elliptic Curve Cryptography Standard</a:t>
            </a:r>
          </a:p>
          <a:p>
            <a:r>
              <a:rPr lang="en-US" dirty="0" smtClean="0"/>
              <a:t>PKCS #15: Cryptographic Token Information Format Standard</a:t>
            </a:r>
          </a:p>
        </p:txBody>
      </p:sp>
      <p:sp>
        <p:nvSpPr>
          <p:cNvPr id="159747" name="Rectangle 3"/>
          <p:cNvSpPr>
            <a:spLocks noGrp="1" noChangeArrowheads="1"/>
          </p:cNvSpPr>
          <p:nvPr>
            <p:ph type="title"/>
          </p:nvPr>
        </p:nvSpPr>
        <p:spPr/>
        <p:txBody>
          <a:bodyPr/>
          <a:lstStyle/>
          <a:p>
            <a:r>
              <a:rPr lang="en-US" smtClean="0"/>
              <a:t>PKI Standards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sz="quarter" idx="10"/>
          </p:nvPr>
        </p:nvSpPr>
        <p:spPr/>
        <p:txBody>
          <a:bodyPr/>
          <a:lstStyle/>
          <a:p>
            <a:r>
              <a:rPr lang="en-US" dirty="0">
                <a:latin typeface="Arial" charset="0"/>
              </a:rPr>
              <a:t>The IETF designed the Simple Certificate Enrollment Protocol (SCEP) to make issuing and revocation of digital certificates as scalable as possible. </a:t>
            </a:r>
          </a:p>
          <a:p>
            <a:r>
              <a:rPr lang="en-US" dirty="0">
                <a:latin typeface="Arial" charset="0"/>
              </a:rPr>
              <a:t>The goal of SCEP is to support the secure issuance of certificates to network devices in a scalable manner using existing technology whenever possible</a:t>
            </a:r>
            <a:r>
              <a:rPr lang="en-US" dirty="0" smtClean="0">
                <a:latin typeface="Arial" charset="0"/>
              </a:rPr>
              <a:t>.</a:t>
            </a:r>
            <a:endParaRPr lang="en-US" dirty="0">
              <a:latin typeface="Arial" charset="0"/>
            </a:endParaRPr>
          </a:p>
        </p:txBody>
      </p:sp>
      <p:sp>
        <p:nvSpPr>
          <p:cNvPr id="160770" name="Rectangle 2"/>
          <p:cNvSpPr>
            <a:spLocks noGrp="1" noChangeArrowheads="1"/>
          </p:cNvSpPr>
          <p:nvPr>
            <p:ph type="title"/>
          </p:nvPr>
        </p:nvSpPr>
        <p:spPr/>
        <p:txBody>
          <a:bodyPr/>
          <a:lstStyle/>
          <a:p>
            <a:r>
              <a:rPr lang="en-US">
                <a:latin typeface="Arial" charset="0"/>
              </a:rPr>
              <a:t>SCEP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ctrTitle"/>
          </p:nvPr>
        </p:nvSpPr>
        <p:spPr/>
        <p:txBody>
          <a:bodyPr/>
          <a:lstStyle/>
          <a:p>
            <a:r>
              <a:rPr lang="en-US"/>
              <a:t>Certificate Authorities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sz="quarter" idx="10"/>
          </p:nvPr>
        </p:nvSpPr>
        <p:spPr/>
        <p:txBody>
          <a:bodyPr/>
          <a:lstStyle/>
          <a:p>
            <a:r>
              <a:rPr lang="en-US" dirty="0">
                <a:latin typeface="Arial" charset="0"/>
              </a:rPr>
              <a:t>PKIs can form different topologies of trust, including:</a:t>
            </a:r>
          </a:p>
          <a:p>
            <a:pPr lvl="1"/>
            <a:r>
              <a:rPr lang="en-US" dirty="0">
                <a:latin typeface="Arial" charset="0"/>
              </a:rPr>
              <a:t>Single-root PKI topologies</a:t>
            </a:r>
          </a:p>
          <a:p>
            <a:pPr lvl="1"/>
            <a:r>
              <a:rPr lang="en-US" dirty="0">
                <a:latin typeface="Arial" charset="0"/>
              </a:rPr>
              <a:t>Hierarchical CA topologies</a:t>
            </a:r>
          </a:p>
          <a:p>
            <a:pPr lvl="1"/>
            <a:r>
              <a:rPr lang="en-US" dirty="0">
                <a:latin typeface="Arial" charset="0"/>
              </a:rPr>
              <a:t>Cross-certified CA </a:t>
            </a:r>
            <a:r>
              <a:rPr lang="en-US" dirty="0" smtClean="0">
                <a:latin typeface="Arial" charset="0"/>
              </a:rPr>
              <a:t>topologies</a:t>
            </a:r>
            <a:endParaRPr lang="en-US" dirty="0">
              <a:latin typeface="Arial" charset="0"/>
            </a:endParaRPr>
          </a:p>
        </p:txBody>
      </p:sp>
      <p:sp>
        <p:nvSpPr>
          <p:cNvPr id="162818" name="Rectangle 2"/>
          <p:cNvSpPr>
            <a:spLocks noGrp="1" noChangeArrowheads="1"/>
          </p:cNvSpPr>
          <p:nvPr>
            <p:ph type="title"/>
          </p:nvPr>
        </p:nvSpPr>
        <p:spPr/>
        <p:txBody>
          <a:bodyPr/>
          <a:lstStyle/>
          <a:p>
            <a:r>
              <a:rPr lang="en-US">
                <a:latin typeface="Arial" charset="0"/>
              </a:rPr>
              <a:t>Level of Trust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quarter" idx="10"/>
          </p:nvPr>
        </p:nvSpPr>
        <p:spPr/>
        <p:txBody>
          <a:bodyPr/>
          <a:lstStyle/>
          <a:p>
            <a:r>
              <a:rPr lang="en-US" smtClean="0"/>
              <a:t>Thomas Jefferson, the third president of the United States, invented an encryption system that was believed to have been used when he served as secretary of state from 1790 to 1793.</a:t>
            </a:r>
            <a:endParaRPr lang="en-US"/>
          </a:p>
        </p:txBody>
      </p:sp>
      <p:sp>
        <p:nvSpPr>
          <p:cNvPr id="20482" name="Rectangle 2"/>
          <p:cNvSpPr>
            <a:spLocks noGrp="1" noChangeArrowheads="1"/>
          </p:cNvSpPr>
          <p:nvPr>
            <p:ph type="title"/>
          </p:nvPr>
        </p:nvSpPr>
        <p:spPr/>
        <p:txBody>
          <a:bodyPr/>
          <a:lstStyle/>
          <a:p>
            <a:r>
              <a:rPr lang="en-US" smtClean="0"/>
              <a:t>Confederate Cipher Disk</a:t>
            </a:r>
            <a:endParaRPr lang="en-US"/>
          </a:p>
        </p:txBody>
      </p:sp>
      <p:pic>
        <p:nvPicPr>
          <p:cNvPr id="20484" name="Picture 5" descr="Confederate_cipher_dis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990600"/>
            <a:ext cx="3733800" cy="497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Confederate Cipher Disc"/>
          <p:cNvPicPr>
            <a:picLocks noChangeAspect="1" noChangeArrowheads="1"/>
          </p:cNvPicPr>
          <p:nvPr/>
        </p:nvPicPr>
        <p:blipFill>
          <a:blip r:embed="rId3">
            <a:extLst>
              <a:ext uri="{28A0092B-C50C-407E-A947-70E740481C1C}">
                <a14:useLocalDpi xmlns:a14="http://schemas.microsoft.com/office/drawing/2010/main" val="0"/>
              </a:ext>
            </a:extLst>
          </a:blip>
          <a:srcRect l="22015" t="1492" r="13985"/>
          <a:stretch>
            <a:fillRect/>
          </a:stretch>
        </p:blipFill>
        <p:spPr bwMode="auto">
          <a:xfrm>
            <a:off x="1219200" y="3429000"/>
            <a:ext cx="19526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6"/>
          <p:cNvSpPr>
            <a:spLocks noGrp="1" noChangeArrowheads="1"/>
          </p:cNvSpPr>
          <p:nvPr>
            <p:ph type="title"/>
          </p:nvPr>
        </p:nvSpPr>
        <p:spPr/>
        <p:txBody>
          <a:bodyPr/>
          <a:lstStyle/>
          <a:p>
            <a:r>
              <a:rPr lang="en-GB">
                <a:latin typeface="Arial" charset="0"/>
              </a:rPr>
              <a:t>Single-Root PKI Topology (Root CA)</a:t>
            </a:r>
            <a:endParaRPr lang="en-US">
              <a:latin typeface="Arial" charset="0"/>
            </a:endParaRPr>
          </a:p>
        </p:txBody>
      </p:sp>
      <p:pic>
        <p:nvPicPr>
          <p:cNvPr id="16384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28738"/>
            <a:ext cx="52578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a:latin typeface="Arial" charset="0"/>
              </a:rPr>
              <a:t>Hierarchical CA Topology </a:t>
            </a:r>
            <a:endParaRPr lang="en-US">
              <a:latin typeface="Arial" charset="0"/>
            </a:endParaRPr>
          </a:p>
        </p:txBody>
      </p:sp>
      <p:pic>
        <p:nvPicPr>
          <p:cNvPr id="164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842" y="1114363"/>
            <a:ext cx="6036393" cy="500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GB">
                <a:latin typeface="Arial" charset="0"/>
              </a:rPr>
              <a:t>Cross-certified CA Topology </a:t>
            </a:r>
            <a:endParaRPr lang="en-US">
              <a:latin typeface="Arial" charset="0"/>
            </a:endParaRPr>
          </a:p>
        </p:txBody>
      </p:sp>
      <p:pic>
        <p:nvPicPr>
          <p:cNvPr id="1658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80772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sz="quarter" idx="10"/>
          </p:nvPr>
        </p:nvSpPr>
        <p:spPr/>
        <p:txBody>
          <a:bodyPr/>
          <a:lstStyle/>
          <a:p>
            <a:r>
              <a:rPr lang="en-US" dirty="0">
                <a:latin typeface="Arial" charset="0"/>
              </a:rPr>
              <a:t>The issuing CA may be a:</a:t>
            </a:r>
          </a:p>
          <a:p>
            <a:pPr lvl="1"/>
            <a:r>
              <a:rPr lang="en-US" dirty="0">
                <a:latin typeface="Arial" charset="0"/>
              </a:rPr>
              <a:t>Root CA (the top-level CA in the hierarchy) </a:t>
            </a:r>
          </a:p>
          <a:p>
            <a:pPr lvl="1"/>
            <a:r>
              <a:rPr lang="en-US" dirty="0">
                <a:latin typeface="Arial" charset="0"/>
              </a:rPr>
              <a:t>Subordinate </a:t>
            </a:r>
            <a:r>
              <a:rPr lang="en-US" dirty="0" smtClean="0">
                <a:latin typeface="Arial" charset="0"/>
              </a:rPr>
              <a:t>CA</a:t>
            </a:r>
            <a:endParaRPr lang="en-US" dirty="0">
              <a:latin typeface="Arial" charset="0"/>
            </a:endParaRPr>
          </a:p>
          <a:p>
            <a:r>
              <a:rPr lang="en-US" dirty="0">
                <a:latin typeface="Arial" charset="0"/>
              </a:rPr>
              <a:t>The PKI might employ registration authorities (RAs) to accept requests for enrollment in the PKI. </a:t>
            </a:r>
          </a:p>
          <a:p>
            <a:pPr lvl="1"/>
            <a:r>
              <a:rPr lang="en-US" dirty="0">
                <a:latin typeface="Arial" charset="0"/>
              </a:rPr>
              <a:t>This reduces the burden on CAs in an environment that supports a large number of certificate transactions or where the CA is offline.</a:t>
            </a:r>
          </a:p>
          <a:p>
            <a:endParaRPr lang="en-US" dirty="0">
              <a:latin typeface="Arial" charset="0"/>
            </a:endParaRPr>
          </a:p>
        </p:txBody>
      </p:sp>
      <p:sp>
        <p:nvSpPr>
          <p:cNvPr id="166914" name="Rectangle 2"/>
          <p:cNvSpPr>
            <a:spLocks noGrp="1" noChangeArrowheads="1"/>
          </p:cNvSpPr>
          <p:nvPr>
            <p:ph type="title"/>
          </p:nvPr>
        </p:nvSpPr>
        <p:spPr/>
        <p:txBody>
          <a:bodyPr/>
          <a:lstStyle/>
          <a:p>
            <a:r>
              <a:rPr lang="en-US" dirty="0">
                <a:latin typeface="Arial" charset="0"/>
              </a:rPr>
              <a:t>PKI </a:t>
            </a:r>
            <a:r>
              <a:rPr lang="en-US" dirty="0" smtClean="0">
                <a:latin typeface="Arial" charset="0"/>
              </a:rPr>
              <a:t>Enrollment </a:t>
            </a:r>
            <a:r>
              <a:rPr lang="en-US" dirty="0">
                <a:latin typeface="Arial" charset="0"/>
              </a:rPr>
              <a:t>Process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a:latin typeface="Arial" charset="0"/>
              </a:rPr>
              <a:t>PKI </a:t>
            </a:r>
            <a:r>
              <a:rPr lang="en-US" dirty="0" smtClean="0">
                <a:latin typeface="Arial" charset="0"/>
              </a:rPr>
              <a:t>Enrollment </a:t>
            </a:r>
            <a:r>
              <a:rPr lang="en-US" dirty="0">
                <a:latin typeface="Arial" charset="0"/>
              </a:rPr>
              <a:t>Process</a:t>
            </a:r>
          </a:p>
        </p:txBody>
      </p:sp>
      <p:pic>
        <p:nvPicPr>
          <p:cNvPr id="1679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80772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sz="quarter" idx="10"/>
          </p:nvPr>
        </p:nvSpPr>
        <p:spPr/>
        <p:txBody>
          <a:bodyPr/>
          <a:lstStyle/>
          <a:p>
            <a:r>
              <a:rPr lang="en-US" dirty="0" smtClean="0"/>
              <a:t>Usually tasks offloaded to an RA:</a:t>
            </a:r>
          </a:p>
          <a:p>
            <a:pPr lvl="1"/>
            <a:r>
              <a:rPr lang="en-US" dirty="0" smtClean="0"/>
              <a:t>Authentication of users when they enroll with the PKI.</a:t>
            </a:r>
          </a:p>
          <a:p>
            <a:pPr lvl="1"/>
            <a:r>
              <a:rPr lang="en-US" dirty="0" smtClean="0"/>
              <a:t>Key generation for users that cannot generate their own keys.</a:t>
            </a:r>
          </a:p>
          <a:p>
            <a:pPr lvl="1"/>
            <a:r>
              <a:rPr lang="en-US" dirty="0" smtClean="0"/>
              <a:t>Distribution of certificates after enrollment.</a:t>
            </a:r>
          </a:p>
          <a:p>
            <a:r>
              <a:rPr lang="en-US" dirty="0" smtClean="0"/>
              <a:t>Additional tasks include:</a:t>
            </a:r>
          </a:p>
          <a:p>
            <a:pPr lvl="1"/>
            <a:r>
              <a:rPr lang="en-US" dirty="0" smtClean="0"/>
              <a:t>Verifying user identity.</a:t>
            </a:r>
          </a:p>
          <a:p>
            <a:pPr lvl="1"/>
            <a:r>
              <a:rPr lang="en-US" dirty="0" smtClean="0"/>
              <a:t>Establishing passwords for certificate management transactions.</a:t>
            </a:r>
          </a:p>
          <a:p>
            <a:pPr lvl="1"/>
            <a:r>
              <a:rPr lang="en-US" dirty="0" smtClean="0"/>
              <a:t>Submitting enrollment requests to the CA.</a:t>
            </a:r>
          </a:p>
          <a:p>
            <a:pPr lvl="1"/>
            <a:r>
              <a:rPr lang="en-US" dirty="0" smtClean="0"/>
              <a:t>Handling certificate revocation and re-enrollment.</a:t>
            </a:r>
          </a:p>
          <a:p>
            <a:pPr lvl="1"/>
            <a:endParaRPr lang="en-US" dirty="0" smtClean="0"/>
          </a:p>
          <a:p>
            <a:endParaRPr lang="en-US" dirty="0"/>
          </a:p>
        </p:txBody>
      </p:sp>
      <p:sp>
        <p:nvSpPr>
          <p:cNvPr id="168962" name="Rectangle 2"/>
          <p:cNvSpPr>
            <a:spLocks noGrp="1" noChangeArrowheads="1"/>
          </p:cNvSpPr>
          <p:nvPr>
            <p:ph type="title"/>
          </p:nvPr>
        </p:nvSpPr>
        <p:spPr/>
        <p:txBody>
          <a:bodyPr/>
          <a:lstStyle/>
          <a:p>
            <a:r>
              <a:rPr lang="en-US" dirty="0" smtClean="0"/>
              <a:t>PKI Enrollment Process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sz="quarter" idx="10"/>
          </p:nvPr>
        </p:nvSpPr>
        <p:spPr/>
        <p:txBody>
          <a:bodyPr/>
          <a:lstStyle/>
          <a:p>
            <a:r>
              <a:rPr lang="en-US" dirty="0">
                <a:latin typeface="Arial" charset="0"/>
              </a:rPr>
              <a:t>The first step of the user is to securely obtain a copy of the public key of the CA. </a:t>
            </a:r>
          </a:p>
          <a:p>
            <a:pPr lvl="1"/>
            <a:r>
              <a:rPr lang="en-US" dirty="0">
                <a:latin typeface="Arial" charset="0"/>
              </a:rPr>
              <a:t>The public key verifies all the certificates issued by the CA and is vital for the proper operation of the PKI</a:t>
            </a:r>
            <a:r>
              <a:rPr lang="en-US" dirty="0" smtClean="0">
                <a:latin typeface="Arial" charset="0"/>
              </a:rPr>
              <a:t>.</a:t>
            </a:r>
            <a:endParaRPr lang="en-US" dirty="0">
              <a:latin typeface="Arial" charset="0"/>
            </a:endParaRPr>
          </a:p>
          <a:p>
            <a:r>
              <a:rPr lang="en-US" dirty="0">
                <a:latin typeface="Arial" charset="0"/>
              </a:rPr>
              <a:t>The public key, called the self-signed certificate, is also distributed in the form of a certificate issued by the CA itself. </a:t>
            </a:r>
          </a:p>
          <a:p>
            <a:r>
              <a:rPr lang="en-US" dirty="0">
                <a:latin typeface="Arial" charset="0"/>
              </a:rPr>
              <a:t>Only a root CA issues self-signed certificates.</a:t>
            </a:r>
          </a:p>
        </p:txBody>
      </p:sp>
      <p:sp>
        <p:nvSpPr>
          <p:cNvPr id="169986" name="Rectangle 2"/>
          <p:cNvSpPr>
            <a:spLocks noGrp="1" noChangeArrowheads="1"/>
          </p:cNvSpPr>
          <p:nvPr>
            <p:ph type="title"/>
          </p:nvPr>
        </p:nvSpPr>
        <p:spPr/>
        <p:txBody>
          <a:bodyPr/>
          <a:lstStyle/>
          <a:p>
            <a:r>
              <a:rPr lang="en-US">
                <a:latin typeface="Arial" charset="0"/>
              </a:rPr>
              <a:t>CA Authentication Procedure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977" y="3308754"/>
            <a:ext cx="12763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Rectangle 2"/>
          <p:cNvSpPr>
            <a:spLocks noGrp="1" noChangeArrowheads="1"/>
          </p:cNvSpPr>
          <p:nvPr>
            <p:ph type="title"/>
          </p:nvPr>
        </p:nvSpPr>
        <p:spPr/>
        <p:txBody>
          <a:bodyPr/>
          <a:lstStyle/>
          <a:p>
            <a:r>
              <a:rPr lang="en-US">
                <a:latin typeface="Arial" charset="0"/>
              </a:rPr>
              <a:t>CA Authentication Procedure</a:t>
            </a:r>
          </a:p>
        </p:txBody>
      </p:sp>
      <p:pic>
        <p:nvPicPr>
          <p:cNvPr id="171013" name="Picture 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064429" y="3251631"/>
            <a:ext cx="1146175" cy="1235075"/>
          </a:xfrm>
          <a:noFill/>
        </p:spPr>
      </p:pic>
      <p:pic>
        <p:nvPicPr>
          <p:cNvPr id="171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177" y="788574"/>
            <a:ext cx="573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3" name="Rectangle 23"/>
          <p:cNvSpPr>
            <a:spLocks noChangeArrowheads="1"/>
          </p:cNvSpPr>
          <p:nvPr/>
        </p:nvSpPr>
        <p:spPr bwMode="auto">
          <a:xfrm>
            <a:off x="838200" y="5211745"/>
            <a:ext cx="73914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buFont typeface="+mj-lt"/>
              <a:buAutoNum type="arabicPeriod" startAt="2"/>
            </a:pPr>
            <a:r>
              <a:rPr lang="en-US" sz="1400" b="0" dirty="0" smtClean="0"/>
              <a:t>Upon </a:t>
            </a:r>
            <a:r>
              <a:rPr lang="en-US" sz="1400" b="0" dirty="0"/>
              <a:t>receipt of the CA certificate, each system (of Alice and Bob) verifies the validity of the certificate using public key cryptography</a:t>
            </a:r>
            <a:r>
              <a:rPr lang="en-US" sz="1400" b="0" dirty="0" smtClean="0"/>
              <a:t>.</a:t>
            </a:r>
            <a:endParaRPr lang="en-US" sz="1400" b="0" dirty="0"/>
          </a:p>
        </p:txBody>
      </p:sp>
      <p:sp>
        <p:nvSpPr>
          <p:cNvPr id="747544" name="Rectangle 24"/>
          <p:cNvSpPr>
            <a:spLocks noChangeArrowheads="1"/>
          </p:cNvSpPr>
          <p:nvPr/>
        </p:nvSpPr>
        <p:spPr bwMode="auto">
          <a:xfrm>
            <a:off x="838200" y="4814550"/>
            <a:ext cx="7391400" cy="2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buFont typeface="+mj-lt"/>
              <a:buAutoNum type="arabicPeriod"/>
            </a:pPr>
            <a:r>
              <a:rPr lang="en-US" sz="1400" b="0" dirty="0"/>
              <a:t>Alice and Bob request the CA certificate that contains the CA public key.</a:t>
            </a:r>
          </a:p>
        </p:txBody>
      </p:sp>
      <p:sp>
        <p:nvSpPr>
          <p:cNvPr id="747545" name="Rectangle 25"/>
          <p:cNvSpPr>
            <a:spLocks noChangeArrowheads="1"/>
          </p:cNvSpPr>
          <p:nvPr/>
        </p:nvSpPr>
        <p:spPr bwMode="auto">
          <a:xfrm>
            <a:off x="838200" y="5824383"/>
            <a:ext cx="73914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228600" indent="-228600" defTabSz="915988">
              <a:lnSpc>
                <a:spcPct val="100000"/>
              </a:lnSpc>
              <a:spcBef>
                <a:spcPts val="300"/>
              </a:spcBef>
              <a:spcAft>
                <a:spcPts val="300"/>
              </a:spcAft>
              <a:buClr>
                <a:schemeClr val="tx2"/>
              </a:buClr>
              <a:buSzPct val="100000"/>
              <a:buFont typeface="+mj-lt"/>
              <a:buAutoNum type="arabicPeriod" startAt="3"/>
            </a:pPr>
            <a:r>
              <a:rPr lang="en-US" sz="1400" b="0" dirty="0" smtClean="0"/>
              <a:t>Alice </a:t>
            </a:r>
            <a:r>
              <a:rPr lang="en-US" sz="1400" b="0" dirty="0"/>
              <a:t>and Bob follow up the technical verification done by their system by telephoning the CA administrator and verifying the public key and serial number of the certificate.</a:t>
            </a:r>
          </a:p>
        </p:txBody>
      </p:sp>
      <p:grpSp>
        <p:nvGrpSpPr>
          <p:cNvPr id="2" name="Group 39"/>
          <p:cNvGrpSpPr>
            <a:grpSpLocks/>
          </p:cNvGrpSpPr>
          <p:nvPr/>
        </p:nvGrpSpPr>
        <p:grpSpPr bwMode="auto">
          <a:xfrm>
            <a:off x="1730577" y="1098954"/>
            <a:ext cx="5257800" cy="2362200"/>
            <a:chOff x="1104" y="720"/>
            <a:chExt cx="3312" cy="1488"/>
          </a:xfrm>
        </p:grpSpPr>
        <p:sp>
          <p:nvSpPr>
            <p:cNvPr id="171038" name="Line 17"/>
            <p:cNvSpPr>
              <a:spLocks noChangeShapeType="1"/>
            </p:cNvSpPr>
            <p:nvPr/>
          </p:nvSpPr>
          <p:spPr bwMode="auto">
            <a:xfrm rot="-2700000">
              <a:off x="4032" y="720"/>
              <a:ext cx="0" cy="14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1039" name="Line 19"/>
            <p:cNvSpPr>
              <a:spLocks noChangeShapeType="1"/>
            </p:cNvSpPr>
            <p:nvPr/>
          </p:nvSpPr>
          <p:spPr bwMode="auto">
            <a:xfrm rot="2700000">
              <a:off x="1848" y="696"/>
              <a:ext cx="0" cy="14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1040" name="Oval 28"/>
            <p:cNvSpPr>
              <a:spLocks noChangeArrowheads="1"/>
            </p:cNvSpPr>
            <p:nvPr/>
          </p:nvSpPr>
          <p:spPr bwMode="auto">
            <a:xfrm>
              <a:off x="1392" y="1728"/>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1</a:t>
              </a:r>
            </a:p>
          </p:txBody>
        </p:sp>
        <p:sp>
          <p:nvSpPr>
            <p:cNvPr id="171041" name="Oval 29"/>
            <p:cNvSpPr>
              <a:spLocks noChangeArrowheads="1"/>
            </p:cNvSpPr>
            <p:nvPr/>
          </p:nvSpPr>
          <p:spPr bwMode="auto">
            <a:xfrm>
              <a:off x="4272" y="1728"/>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1</a:t>
              </a:r>
            </a:p>
          </p:txBody>
        </p:sp>
      </p:grpSp>
      <p:grpSp>
        <p:nvGrpSpPr>
          <p:cNvPr id="3" name="Group 53"/>
          <p:cNvGrpSpPr>
            <a:grpSpLocks/>
          </p:cNvGrpSpPr>
          <p:nvPr/>
        </p:nvGrpSpPr>
        <p:grpSpPr bwMode="auto">
          <a:xfrm>
            <a:off x="1959177" y="1327554"/>
            <a:ext cx="4381500" cy="2362200"/>
            <a:chOff x="1248" y="864"/>
            <a:chExt cx="2760" cy="1488"/>
          </a:xfrm>
        </p:grpSpPr>
        <p:sp>
          <p:nvSpPr>
            <p:cNvPr id="171030" name="Line 18"/>
            <p:cNvSpPr>
              <a:spLocks noChangeShapeType="1"/>
            </p:cNvSpPr>
            <p:nvPr/>
          </p:nvSpPr>
          <p:spPr bwMode="auto">
            <a:xfrm rot="2700000">
              <a:off x="1992" y="888"/>
              <a:ext cx="0" cy="1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1031" name="Line 20"/>
            <p:cNvSpPr>
              <a:spLocks noChangeShapeType="1"/>
            </p:cNvSpPr>
            <p:nvPr/>
          </p:nvSpPr>
          <p:spPr bwMode="auto">
            <a:xfrm rot="-2700000">
              <a:off x="3840" y="864"/>
              <a:ext cx="0" cy="1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1032" name="Oval 9"/>
            <p:cNvSpPr>
              <a:spLocks noChangeArrowheads="1"/>
            </p:cNvSpPr>
            <p:nvPr/>
          </p:nvSpPr>
          <p:spPr bwMode="auto">
            <a:xfrm>
              <a:off x="2304" y="1152"/>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2</a:t>
              </a:r>
            </a:p>
          </p:txBody>
        </p:sp>
        <p:sp>
          <p:nvSpPr>
            <p:cNvPr id="171033" name="Oval 14"/>
            <p:cNvSpPr>
              <a:spLocks noChangeArrowheads="1"/>
            </p:cNvSpPr>
            <p:nvPr/>
          </p:nvSpPr>
          <p:spPr bwMode="auto">
            <a:xfrm>
              <a:off x="3360" y="1152"/>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2</a:t>
              </a:r>
            </a:p>
          </p:txBody>
        </p:sp>
        <p:pic>
          <p:nvPicPr>
            <p:cNvPr id="171034"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1440"/>
              <a:ext cx="2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5" name="Text Box 30"/>
            <p:cNvSpPr txBox="1">
              <a:spLocks noChangeArrowheads="1"/>
            </p:cNvSpPr>
            <p:nvPr/>
          </p:nvSpPr>
          <p:spPr bwMode="auto">
            <a:xfrm>
              <a:off x="1824" y="1776"/>
              <a:ext cx="4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900"/>
                <a:t>CA </a:t>
              </a:r>
            </a:p>
            <a:p>
              <a:pPr algn="ctr"/>
              <a:r>
                <a:rPr lang="en-US" sz="900"/>
                <a:t>Certificate</a:t>
              </a:r>
            </a:p>
          </p:txBody>
        </p:sp>
        <p:pic>
          <p:nvPicPr>
            <p:cNvPr id="171036"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1440"/>
              <a:ext cx="2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7" name="Text Box 32"/>
            <p:cNvSpPr txBox="1">
              <a:spLocks noChangeArrowheads="1"/>
            </p:cNvSpPr>
            <p:nvPr/>
          </p:nvSpPr>
          <p:spPr bwMode="auto">
            <a:xfrm>
              <a:off x="3552" y="1776"/>
              <a:ext cx="4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900"/>
                <a:t>CA </a:t>
              </a:r>
            </a:p>
            <a:p>
              <a:pPr algn="ctr"/>
              <a:r>
                <a:rPr lang="en-US" sz="900"/>
                <a:t>Certificate</a:t>
              </a:r>
            </a:p>
          </p:txBody>
        </p:sp>
      </p:grpSp>
      <p:pic>
        <p:nvPicPr>
          <p:cNvPr id="171019" name="Picture 7"/>
          <p:cNvPicPr>
            <a:picLocks noChangeAspect="1" noChangeArrowheads="1"/>
          </p:cNvPicPr>
          <p:nvPr/>
        </p:nvPicPr>
        <p:blipFill>
          <a:blip r:embed="rId6">
            <a:extLst>
              <a:ext uri="{28A0092B-C50C-407E-A947-70E740481C1C}">
                <a14:useLocalDpi xmlns:a14="http://schemas.microsoft.com/office/drawing/2010/main" val="0"/>
              </a:ext>
            </a:extLst>
          </a:blip>
          <a:srcRect l="3419"/>
          <a:stretch>
            <a:fillRect/>
          </a:stretch>
        </p:blipFill>
        <p:spPr bwMode="auto">
          <a:xfrm>
            <a:off x="4100715" y="3159529"/>
            <a:ext cx="10763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6"/>
          <p:cNvGrpSpPr>
            <a:grpSpLocks/>
          </p:cNvGrpSpPr>
          <p:nvPr/>
        </p:nvGrpSpPr>
        <p:grpSpPr bwMode="auto">
          <a:xfrm>
            <a:off x="2568777" y="3918354"/>
            <a:ext cx="1447800" cy="420688"/>
            <a:chOff x="1632" y="2496"/>
            <a:chExt cx="912" cy="265"/>
          </a:xfrm>
        </p:grpSpPr>
        <p:pic>
          <p:nvPicPr>
            <p:cNvPr id="171026" name="Picture 3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20" y="2496"/>
              <a:ext cx="42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7" name="Line 38"/>
            <p:cNvSpPr>
              <a:spLocks noChangeShapeType="1"/>
            </p:cNvSpPr>
            <p:nvPr/>
          </p:nvSpPr>
          <p:spPr bwMode="auto">
            <a:xfrm>
              <a:off x="1632" y="2640"/>
              <a:ext cx="9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171028" name="Picture 3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20" y="2496"/>
              <a:ext cx="42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9" name="Oval 51"/>
            <p:cNvSpPr>
              <a:spLocks noChangeArrowheads="1"/>
            </p:cNvSpPr>
            <p:nvPr/>
          </p:nvSpPr>
          <p:spPr bwMode="auto">
            <a:xfrm>
              <a:off x="1680" y="2568"/>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3</a:t>
              </a:r>
            </a:p>
          </p:txBody>
        </p:sp>
      </p:grpSp>
      <p:grpSp>
        <p:nvGrpSpPr>
          <p:cNvPr id="5" name="Group 55"/>
          <p:cNvGrpSpPr>
            <a:grpSpLocks/>
          </p:cNvGrpSpPr>
          <p:nvPr/>
        </p:nvGrpSpPr>
        <p:grpSpPr bwMode="auto">
          <a:xfrm>
            <a:off x="5235777" y="3994554"/>
            <a:ext cx="1447800" cy="420688"/>
            <a:chOff x="3312" y="2544"/>
            <a:chExt cx="912" cy="265"/>
          </a:xfrm>
        </p:grpSpPr>
        <p:sp>
          <p:nvSpPr>
            <p:cNvPr id="171023" name="Line 34"/>
            <p:cNvSpPr>
              <a:spLocks noChangeShapeType="1"/>
            </p:cNvSpPr>
            <p:nvPr/>
          </p:nvSpPr>
          <p:spPr bwMode="auto">
            <a:xfrm>
              <a:off x="3312" y="2656"/>
              <a:ext cx="912"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171024" name="Picture 3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52" y="2544"/>
              <a:ext cx="42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5" name="Oval 52"/>
            <p:cNvSpPr>
              <a:spLocks noChangeArrowheads="1"/>
            </p:cNvSpPr>
            <p:nvPr/>
          </p:nvSpPr>
          <p:spPr bwMode="auto">
            <a:xfrm>
              <a:off x="4080" y="2568"/>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44"/>
                                        </p:tgtEl>
                                        <p:attrNameLst>
                                          <p:attrName>style.visibility</p:attrName>
                                        </p:attrNameLst>
                                      </p:cBhvr>
                                      <p:to>
                                        <p:strVal val="visible"/>
                                      </p:to>
                                    </p:set>
                                    <p:animEffect transition="in" filter="wipe(left)">
                                      <p:cBhvr>
                                        <p:cTn id="7" dur="500"/>
                                        <p:tgtEl>
                                          <p:spTgt spid="74754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47543"/>
                                        </p:tgtEl>
                                        <p:attrNameLst>
                                          <p:attrName>style.visibility</p:attrName>
                                        </p:attrNameLst>
                                      </p:cBhvr>
                                      <p:to>
                                        <p:strVal val="visible"/>
                                      </p:to>
                                    </p:set>
                                    <p:animEffect transition="in" filter="wipe(left)">
                                      <p:cBhvr>
                                        <p:cTn id="16" dur="500"/>
                                        <p:tgtEl>
                                          <p:spTgt spid="747543"/>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47545"/>
                                        </p:tgtEl>
                                        <p:attrNameLst>
                                          <p:attrName>style.visibility</p:attrName>
                                        </p:attrNameLst>
                                      </p:cBhvr>
                                      <p:to>
                                        <p:strVal val="visible"/>
                                      </p:to>
                                    </p:set>
                                    <p:animEffect transition="in" filter="wipe(left)">
                                      <p:cBhvr>
                                        <p:cTn id="25" dur="500"/>
                                        <p:tgtEl>
                                          <p:spTgt spid="747545"/>
                                        </p:tgtEl>
                                      </p:cBhvr>
                                    </p:animEffect>
                                  </p:childTnLst>
                                </p:cTn>
                              </p:par>
                            </p:childTnLst>
                          </p:cTn>
                        </p:par>
                        <p:par>
                          <p:cTn id="26" fill="hold" nodeType="afterGroup">
                            <p:stCondLst>
                              <p:cond delay="500"/>
                            </p:stCondLst>
                            <p:childTnLst>
                              <p:par>
                                <p:cTn id="27" presetID="2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22" presetClass="entr" presetSubtype="8"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3" grpId="0"/>
      <p:bldP spid="747544" grpId="0"/>
      <p:bldP spid="747545"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250" y="3301414"/>
            <a:ext cx="12763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Rectangle 3"/>
          <p:cNvSpPr>
            <a:spLocks noGrp="1" noChangeArrowheads="1"/>
          </p:cNvSpPr>
          <p:nvPr>
            <p:ph type="title"/>
          </p:nvPr>
        </p:nvSpPr>
        <p:spPr/>
        <p:txBody>
          <a:bodyPr/>
          <a:lstStyle/>
          <a:p>
            <a:r>
              <a:rPr lang="en-US">
                <a:latin typeface="Arial" charset="0"/>
              </a:rPr>
              <a:t>CA Authentication Retrieval</a:t>
            </a:r>
          </a:p>
        </p:txBody>
      </p:sp>
      <p:pic>
        <p:nvPicPr>
          <p:cNvPr id="172037" name="Picture 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991020" y="3266310"/>
            <a:ext cx="1146175" cy="1235075"/>
          </a:xfrm>
          <a:noFill/>
        </p:spPr>
      </p:pic>
      <p:pic>
        <p:nvPicPr>
          <p:cNvPr id="172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50" y="781234"/>
            <a:ext cx="573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0598" name="Rectangle 6"/>
          <p:cNvSpPr>
            <a:spLocks noChangeArrowheads="1"/>
          </p:cNvSpPr>
          <p:nvPr/>
        </p:nvSpPr>
        <p:spPr bwMode="auto">
          <a:xfrm>
            <a:off x="825500" y="5166303"/>
            <a:ext cx="7391400" cy="72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168275" indent="-168275" defTabSz="915988">
              <a:lnSpc>
                <a:spcPct val="100000"/>
              </a:lnSpc>
              <a:spcBef>
                <a:spcPts val="300"/>
              </a:spcBef>
              <a:spcAft>
                <a:spcPts val="300"/>
              </a:spcAft>
              <a:buClr>
                <a:schemeClr val="tx2"/>
              </a:buClr>
              <a:buSzPct val="100000"/>
            </a:pPr>
            <a:r>
              <a:rPr lang="en-US" sz="1400" b="0" dirty="0">
                <a:solidFill>
                  <a:schemeClr val="tx2"/>
                </a:solidFill>
              </a:rPr>
              <a:t>2. </a:t>
            </a:r>
            <a:r>
              <a:rPr lang="en-US" sz="1400" b="0" dirty="0"/>
              <a:t>Upon receipt of the certificate requests, the CA administrator telephones Alice and Bob to confirm their submittal and the public key and issues the certificate by adding some additional data to the certificate request, and digitally signing it all</a:t>
            </a:r>
            <a:r>
              <a:rPr lang="en-US" sz="1400" b="0" dirty="0" smtClean="0"/>
              <a:t>.</a:t>
            </a:r>
            <a:endParaRPr lang="en-US" sz="1400" b="0" dirty="0"/>
          </a:p>
        </p:txBody>
      </p:sp>
      <p:sp>
        <p:nvSpPr>
          <p:cNvPr id="750599" name="Rectangle 7"/>
          <p:cNvSpPr>
            <a:spLocks noChangeArrowheads="1"/>
          </p:cNvSpPr>
          <p:nvPr/>
        </p:nvSpPr>
        <p:spPr bwMode="auto">
          <a:xfrm>
            <a:off x="825500" y="4637337"/>
            <a:ext cx="73914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168275" indent="-168275" defTabSz="915988">
              <a:lnSpc>
                <a:spcPct val="100000"/>
              </a:lnSpc>
              <a:spcBef>
                <a:spcPts val="300"/>
              </a:spcBef>
              <a:spcAft>
                <a:spcPts val="300"/>
              </a:spcAft>
              <a:buClr>
                <a:schemeClr val="tx2"/>
              </a:buClr>
              <a:buSzPct val="100000"/>
              <a:buFontTx/>
              <a:buAutoNum type="arabicPeriod"/>
            </a:pPr>
            <a:r>
              <a:rPr lang="en-US" sz="1400" b="0" dirty="0" smtClean="0"/>
              <a:t>Alice </a:t>
            </a:r>
            <a:r>
              <a:rPr lang="en-US" sz="1400" b="0" dirty="0"/>
              <a:t>and Bob forward a certificate request which includes their public key along and information that is encrypted using the public key of the CA.</a:t>
            </a:r>
          </a:p>
        </p:txBody>
      </p:sp>
      <p:sp>
        <p:nvSpPr>
          <p:cNvPr id="750600" name="Rectangle 8"/>
          <p:cNvSpPr>
            <a:spLocks noChangeArrowheads="1"/>
          </p:cNvSpPr>
          <p:nvPr/>
        </p:nvSpPr>
        <p:spPr bwMode="auto">
          <a:xfrm>
            <a:off x="825500" y="5874009"/>
            <a:ext cx="7391400" cy="51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marL="168275" indent="-168275" defTabSz="915988">
              <a:lnSpc>
                <a:spcPct val="100000"/>
              </a:lnSpc>
              <a:spcBef>
                <a:spcPts val="300"/>
              </a:spcBef>
              <a:spcAft>
                <a:spcPts val="300"/>
              </a:spcAft>
              <a:buClr>
                <a:schemeClr val="tx2"/>
              </a:buClr>
              <a:buSzPct val="100000"/>
            </a:pPr>
            <a:r>
              <a:rPr lang="en-US" sz="1400" b="0" dirty="0">
                <a:solidFill>
                  <a:schemeClr val="tx2"/>
                </a:solidFill>
              </a:rPr>
              <a:t>3. </a:t>
            </a:r>
            <a:r>
              <a:rPr lang="en-US" sz="1400" b="0" dirty="0"/>
              <a:t>Either the end user manually retrieves the certificate or SCEP automatically retrieves the certificate, and the certificate is installed onto the system.</a:t>
            </a:r>
          </a:p>
        </p:txBody>
      </p:sp>
      <p:grpSp>
        <p:nvGrpSpPr>
          <p:cNvPr id="2" name="Group 9"/>
          <p:cNvGrpSpPr>
            <a:grpSpLocks/>
          </p:cNvGrpSpPr>
          <p:nvPr/>
        </p:nvGrpSpPr>
        <p:grpSpPr bwMode="auto">
          <a:xfrm>
            <a:off x="1671850" y="1091614"/>
            <a:ext cx="5257800" cy="2362200"/>
            <a:chOff x="1104" y="720"/>
            <a:chExt cx="3312" cy="1488"/>
          </a:xfrm>
        </p:grpSpPr>
        <p:sp>
          <p:nvSpPr>
            <p:cNvPr id="172061" name="Line 10"/>
            <p:cNvSpPr>
              <a:spLocks noChangeShapeType="1"/>
            </p:cNvSpPr>
            <p:nvPr/>
          </p:nvSpPr>
          <p:spPr bwMode="auto">
            <a:xfrm rot="-2700000">
              <a:off x="4032" y="720"/>
              <a:ext cx="0" cy="14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2062" name="Line 11"/>
            <p:cNvSpPr>
              <a:spLocks noChangeShapeType="1"/>
            </p:cNvSpPr>
            <p:nvPr/>
          </p:nvSpPr>
          <p:spPr bwMode="auto">
            <a:xfrm rot="2700000">
              <a:off x="1848" y="696"/>
              <a:ext cx="0" cy="14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2063" name="Oval 12"/>
            <p:cNvSpPr>
              <a:spLocks noChangeArrowheads="1"/>
            </p:cNvSpPr>
            <p:nvPr/>
          </p:nvSpPr>
          <p:spPr bwMode="auto">
            <a:xfrm>
              <a:off x="1392" y="1728"/>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1</a:t>
              </a:r>
            </a:p>
          </p:txBody>
        </p:sp>
        <p:sp>
          <p:nvSpPr>
            <p:cNvPr id="172064" name="Oval 13"/>
            <p:cNvSpPr>
              <a:spLocks noChangeArrowheads="1"/>
            </p:cNvSpPr>
            <p:nvPr/>
          </p:nvSpPr>
          <p:spPr bwMode="auto">
            <a:xfrm>
              <a:off x="4272" y="1728"/>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1</a:t>
              </a:r>
            </a:p>
          </p:txBody>
        </p:sp>
      </p:grpSp>
      <p:pic>
        <p:nvPicPr>
          <p:cNvPr id="172042" name="Picture 23"/>
          <p:cNvPicPr>
            <a:picLocks noChangeAspect="1" noChangeArrowheads="1"/>
          </p:cNvPicPr>
          <p:nvPr/>
        </p:nvPicPr>
        <p:blipFill>
          <a:blip r:embed="rId5">
            <a:extLst>
              <a:ext uri="{28A0092B-C50C-407E-A947-70E740481C1C}">
                <a14:useLocalDpi xmlns:a14="http://schemas.microsoft.com/office/drawing/2010/main" val="0"/>
              </a:ext>
            </a:extLst>
          </a:blip>
          <a:srcRect l="3419"/>
          <a:stretch>
            <a:fillRect/>
          </a:stretch>
        </p:blipFill>
        <p:spPr bwMode="auto">
          <a:xfrm>
            <a:off x="4041988" y="3152189"/>
            <a:ext cx="10763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8"/>
          <p:cNvGrpSpPr>
            <a:grpSpLocks/>
          </p:cNvGrpSpPr>
          <p:nvPr/>
        </p:nvGrpSpPr>
        <p:grpSpPr bwMode="auto">
          <a:xfrm>
            <a:off x="1900450" y="1320214"/>
            <a:ext cx="4381500" cy="2362200"/>
            <a:chOff x="1248" y="864"/>
            <a:chExt cx="2760" cy="1488"/>
          </a:xfrm>
        </p:grpSpPr>
        <p:sp>
          <p:nvSpPr>
            <p:cNvPr id="172053" name="Line 15"/>
            <p:cNvSpPr>
              <a:spLocks noChangeShapeType="1"/>
            </p:cNvSpPr>
            <p:nvPr/>
          </p:nvSpPr>
          <p:spPr bwMode="auto">
            <a:xfrm rot="2700000">
              <a:off x="1992" y="888"/>
              <a:ext cx="0" cy="1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2054" name="Line 16"/>
            <p:cNvSpPr>
              <a:spLocks noChangeShapeType="1"/>
            </p:cNvSpPr>
            <p:nvPr/>
          </p:nvSpPr>
          <p:spPr bwMode="auto">
            <a:xfrm rot="-2700000">
              <a:off x="3840" y="864"/>
              <a:ext cx="0" cy="1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172055"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1440"/>
              <a:ext cx="2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6" name="Text Box 20"/>
            <p:cNvSpPr txBox="1">
              <a:spLocks noChangeArrowheads="1"/>
            </p:cNvSpPr>
            <p:nvPr/>
          </p:nvSpPr>
          <p:spPr bwMode="auto">
            <a:xfrm>
              <a:off x="1824" y="1776"/>
              <a:ext cx="4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900"/>
                <a:t>CA </a:t>
              </a:r>
            </a:p>
            <a:p>
              <a:pPr algn="ctr"/>
              <a:r>
                <a:rPr lang="en-US" sz="900"/>
                <a:t>Certificate</a:t>
              </a:r>
            </a:p>
          </p:txBody>
        </p:sp>
        <p:pic>
          <p:nvPicPr>
            <p:cNvPr id="172057"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1440"/>
              <a:ext cx="2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8" name="Text Box 22"/>
            <p:cNvSpPr txBox="1">
              <a:spLocks noChangeArrowheads="1"/>
            </p:cNvSpPr>
            <p:nvPr/>
          </p:nvSpPr>
          <p:spPr bwMode="auto">
            <a:xfrm>
              <a:off x="3552" y="1776"/>
              <a:ext cx="4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900"/>
                <a:t>CA </a:t>
              </a:r>
            </a:p>
            <a:p>
              <a:pPr algn="ctr"/>
              <a:r>
                <a:rPr lang="en-US" sz="900"/>
                <a:t>Certificate</a:t>
              </a:r>
            </a:p>
          </p:txBody>
        </p:sp>
        <p:sp>
          <p:nvSpPr>
            <p:cNvPr id="172059" name="Oval 32"/>
            <p:cNvSpPr>
              <a:spLocks noChangeArrowheads="1"/>
            </p:cNvSpPr>
            <p:nvPr/>
          </p:nvSpPr>
          <p:spPr bwMode="auto">
            <a:xfrm>
              <a:off x="3360" y="1144"/>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3</a:t>
              </a:r>
            </a:p>
          </p:txBody>
        </p:sp>
        <p:sp>
          <p:nvSpPr>
            <p:cNvPr id="172060" name="Oval 33"/>
            <p:cNvSpPr>
              <a:spLocks noChangeArrowheads="1"/>
            </p:cNvSpPr>
            <p:nvPr/>
          </p:nvSpPr>
          <p:spPr bwMode="auto">
            <a:xfrm>
              <a:off x="2312" y="1176"/>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3</a:t>
              </a:r>
            </a:p>
          </p:txBody>
        </p:sp>
      </p:grpSp>
      <p:grpSp>
        <p:nvGrpSpPr>
          <p:cNvPr id="4" name="Group 39"/>
          <p:cNvGrpSpPr>
            <a:grpSpLocks/>
          </p:cNvGrpSpPr>
          <p:nvPr/>
        </p:nvGrpSpPr>
        <p:grpSpPr bwMode="auto">
          <a:xfrm>
            <a:off x="2421150" y="3949114"/>
            <a:ext cx="1562100" cy="420688"/>
            <a:chOff x="1560" y="2496"/>
            <a:chExt cx="984" cy="265"/>
          </a:xfrm>
        </p:grpSpPr>
        <p:sp>
          <p:nvSpPr>
            <p:cNvPr id="172050" name="Line 26"/>
            <p:cNvSpPr>
              <a:spLocks noChangeShapeType="1"/>
            </p:cNvSpPr>
            <p:nvPr/>
          </p:nvSpPr>
          <p:spPr bwMode="auto">
            <a:xfrm>
              <a:off x="1560" y="2640"/>
              <a:ext cx="912"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172051" name="Picture 2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20" y="2496"/>
              <a:ext cx="42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2" name="Oval 34"/>
            <p:cNvSpPr>
              <a:spLocks noChangeArrowheads="1"/>
            </p:cNvSpPr>
            <p:nvPr/>
          </p:nvSpPr>
          <p:spPr bwMode="auto">
            <a:xfrm>
              <a:off x="2400" y="2544"/>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2</a:t>
              </a:r>
            </a:p>
          </p:txBody>
        </p:sp>
      </p:grpSp>
      <p:grpSp>
        <p:nvGrpSpPr>
          <p:cNvPr id="5" name="Group 37"/>
          <p:cNvGrpSpPr>
            <a:grpSpLocks/>
          </p:cNvGrpSpPr>
          <p:nvPr/>
        </p:nvGrpSpPr>
        <p:grpSpPr bwMode="auto">
          <a:xfrm>
            <a:off x="5113550" y="3987214"/>
            <a:ext cx="1511300" cy="420688"/>
            <a:chOff x="3272" y="2544"/>
            <a:chExt cx="952" cy="265"/>
          </a:xfrm>
        </p:grpSpPr>
        <p:sp>
          <p:nvSpPr>
            <p:cNvPr id="172047" name="Line 30"/>
            <p:cNvSpPr>
              <a:spLocks noChangeShapeType="1"/>
            </p:cNvSpPr>
            <p:nvPr/>
          </p:nvSpPr>
          <p:spPr bwMode="auto">
            <a:xfrm>
              <a:off x="3312" y="2656"/>
              <a:ext cx="9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172048" name="Picture 3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52" y="2544"/>
              <a:ext cx="42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9" name="Oval 35"/>
            <p:cNvSpPr>
              <a:spLocks noChangeArrowheads="1"/>
            </p:cNvSpPr>
            <p:nvPr/>
          </p:nvSpPr>
          <p:spPr bwMode="auto">
            <a:xfrm>
              <a:off x="3272" y="2568"/>
              <a:ext cx="144" cy="144"/>
            </a:xfrm>
            <a:prstGeom prst="ellipse">
              <a:avLst/>
            </a:prstGeom>
            <a:solidFill>
              <a:schemeClr val="accent1"/>
            </a:solidFill>
            <a:ln w="9525">
              <a:solidFill>
                <a:schemeClr val="tx1"/>
              </a:solidFill>
              <a:round/>
              <a:headEnd/>
              <a:tailEnd/>
            </a:ln>
          </p:spPr>
          <p:txBody>
            <a:bodyPr wrap="none" anchor="ctr"/>
            <a:lstStyle/>
            <a:p>
              <a:pPr algn="ctr" eaLnBrk="1" hangingPunct="1">
                <a:lnSpc>
                  <a:spcPct val="100000"/>
                </a:lnSpc>
              </a:pPr>
              <a:r>
                <a:rPr lang="en-US" sz="1200"/>
                <a:t>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0599"/>
                                        </p:tgtEl>
                                        <p:attrNameLst>
                                          <p:attrName>style.visibility</p:attrName>
                                        </p:attrNameLst>
                                      </p:cBhvr>
                                      <p:to>
                                        <p:strVal val="visible"/>
                                      </p:to>
                                    </p:set>
                                    <p:animEffect transition="in" filter="wipe(left)">
                                      <p:cBhvr>
                                        <p:cTn id="7" dur="500"/>
                                        <p:tgtEl>
                                          <p:spTgt spid="75059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50598"/>
                                        </p:tgtEl>
                                        <p:attrNameLst>
                                          <p:attrName>style.visibility</p:attrName>
                                        </p:attrNameLst>
                                      </p:cBhvr>
                                      <p:to>
                                        <p:strVal val="visible"/>
                                      </p:to>
                                    </p:set>
                                    <p:animEffect transition="in" filter="wipe(left)">
                                      <p:cBhvr>
                                        <p:cTn id="16" dur="500"/>
                                        <p:tgtEl>
                                          <p:spTgt spid="750598"/>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0600"/>
                                        </p:tgtEl>
                                        <p:attrNameLst>
                                          <p:attrName>style.visibility</p:attrName>
                                        </p:attrNameLst>
                                      </p:cBhvr>
                                      <p:to>
                                        <p:strVal val="visible"/>
                                      </p:to>
                                    </p:set>
                                    <p:animEffect transition="in" filter="wipe(left)">
                                      <p:cBhvr>
                                        <p:cTn id="27" dur="500"/>
                                        <p:tgtEl>
                                          <p:spTgt spid="750600"/>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8" grpId="0"/>
      <p:bldP spid="750599" grpId="0"/>
      <p:bldP spid="75060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isco_WHT_Logo.gif"/>
          <p:cNvPicPr>
            <a:picLocks noChangeAspect="1"/>
          </p:cNvPicPr>
          <p:nvPr/>
        </p:nvPicPr>
        <p:blipFill>
          <a:blip r:embed="rId2" cstate="print"/>
          <a:srcRect/>
          <a:stretch>
            <a:fillRect/>
          </a:stretch>
        </p:blipFill>
        <p:spPr bwMode="auto">
          <a:xfrm>
            <a:off x="3352800" y="2619375"/>
            <a:ext cx="2400300" cy="1266825"/>
          </a:xfrm>
          <a:prstGeom prst="rect">
            <a:avLst/>
          </a:prstGeom>
          <a:noFill/>
          <a:ln w="9525">
            <a:noFill/>
            <a:miter lim="800000"/>
            <a:headEnd/>
            <a:tailEnd/>
          </a:ln>
        </p:spPr>
      </p:pic>
    </p:spTree>
    <p:extLst>
      <p:ext uri="{BB962C8B-B14F-4D97-AF65-F5344CB8AC3E}">
        <p14:creationId xmlns:p14="http://schemas.microsoft.com/office/powerpoint/2010/main" val="197338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0"/>
          </p:nvPr>
        </p:nvSpPr>
        <p:spPr/>
        <p:txBody>
          <a:bodyPr/>
          <a:lstStyle/>
          <a:p>
            <a:r>
              <a:rPr lang="en-US" dirty="0">
                <a:latin typeface="Arial" charset="0"/>
              </a:rPr>
              <a:t>Arthur </a:t>
            </a:r>
            <a:r>
              <a:rPr lang="en-US" dirty="0" err="1">
                <a:latin typeface="Arial" charset="0"/>
              </a:rPr>
              <a:t>Scherbius</a:t>
            </a:r>
            <a:r>
              <a:rPr lang="en-US" dirty="0">
                <a:latin typeface="Arial" charset="0"/>
              </a:rPr>
              <a:t> invented the Enigma in 1918 and sold it to Germany. </a:t>
            </a:r>
          </a:p>
          <a:p>
            <a:pPr lvl="1"/>
            <a:r>
              <a:rPr lang="en-US" dirty="0">
                <a:latin typeface="Arial" charset="0"/>
              </a:rPr>
              <a:t>It served as a template for the machines that all the major participants in World War II used. </a:t>
            </a:r>
          </a:p>
          <a:p>
            <a:r>
              <a:rPr lang="en-US" dirty="0">
                <a:latin typeface="Arial" charset="0"/>
              </a:rPr>
              <a:t>It was estimated that if 1,000 cryptanalysts tested four keys per minute, all day, every day, it would take 1.8 billion years to try them all. </a:t>
            </a:r>
          </a:p>
          <a:p>
            <a:pPr lvl="1"/>
            <a:r>
              <a:rPr lang="en-US" dirty="0">
                <a:latin typeface="Arial" charset="0"/>
              </a:rPr>
              <a:t>Germany knew their ciphered messages could be intercepted by the allies, but never thought they could be deciphered.</a:t>
            </a:r>
          </a:p>
        </p:txBody>
      </p:sp>
      <p:sp>
        <p:nvSpPr>
          <p:cNvPr id="21506" name="Rectangle 2"/>
          <p:cNvSpPr>
            <a:spLocks noGrp="1" noChangeArrowheads="1"/>
          </p:cNvSpPr>
          <p:nvPr>
            <p:ph type="title"/>
          </p:nvPr>
        </p:nvSpPr>
        <p:spPr/>
        <p:txBody>
          <a:bodyPr/>
          <a:lstStyle/>
          <a:p>
            <a:r>
              <a:rPr lang="en-US">
                <a:latin typeface="Arial" charset="0"/>
              </a:rPr>
              <a:t>German Enigma Machine</a:t>
            </a:r>
          </a:p>
        </p:txBody>
      </p:sp>
      <p:pic>
        <p:nvPicPr>
          <p:cNvPr id="21508" name="Picture 5" descr="EnigmaMachineLabel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76800" y="990600"/>
            <a:ext cx="33782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p:cNvSpPr>
            <a:spLocks noChangeArrowheads="1"/>
          </p:cNvSpPr>
          <p:nvPr/>
        </p:nvSpPr>
        <p:spPr bwMode="auto">
          <a:xfrm>
            <a:off x="5130800" y="6172200"/>
            <a:ext cx="3860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p>
            <a:pPr defTabSz="814388"/>
            <a:r>
              <a:rPr lang="en-US" sz="1200">
                <a:hlinkClick r:id="rId3"/>
              </a:rPr>
              <a:t>http://users.telenet.be/d.rijmenants/en/enigma.htm</a:t>
            </a:r>
            <a:r>
              <a:rPr lang="en-US" sz="120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quarter" idx="10"/>
          </p:nvPr>
        </p:nvSpPr>
        <p:spPr/>
        <p:txBody>
          <a:bodyPr/>
          <a:lstStyle/>
          <a:p>
            <a:r>
              <a:rPr lang="en-US" dirty="0">
                <a:latin typeface="Arial" charset="0"/>
              </a:rPr>
              <a:t>During World War II, Japan was deciphering every code the Americans came up with. </a:t>
            </a:r>
          </a:p>
          <a:p>
            <a:pPr lvl="1"/>
            <a:r>
              <a:rPr lang="en-US" dirty="0">
                <a:latin typeface="Arial" charset="0"/>
              </a:rPr>
              <a:t>A more elaborate coding system was needed.</a:t>
            </a:r>
          </a:p>
          <a:p>
            <a:pPr lvl="1"/>
            <a:r>
              <a:rPr lang="en-US" dirty="0">
                <a:latin typeface="Arial" charset="0"/>
              </a:rPr>
              <a:t>The answer came in the form of the Navajo code talkers. </a:t>
            </a:r>
          </a:p>
          <a:p>
            <a:r>
              <a:rPr lang="en-US" dirty="0">
                <a:latin typeface="Arial" charset="0"/>
              </a:rPr>
              <a:t>Code talkers were bilingual Navajo speakers specially recruited during World War II by the Marines. </a:t>
            </a:r>
          </a:p>
          <a:p>
            <a:r>
              <a:rPr lang="en-US" dirty="0">
                <a:latin typeface="Arial" charset="0"/>
              </a:rPr>
              <a:t>Other Native American code talkers were Cherokee, Choctaw and Comanche soldiers. </a:t>
            </a:r>
          </a:p>
        </p:txBody>
      </p:sp>
      <p:sp>
        <p:nvSpPr>
          <p:cNvPr id="22530" name="Rectangle 2"/>
          <p:cNvSpPr>
            <a:spLocks noGrp="1" noChangeArrowheads="1"/>
          </p:cNvSpPr>
          <p:nvPr>
            <p:ph type="title"/>
          </p:nvPr>
        </p:nvSpPr>
        <p:spPr/>
        <p:txBody>
          <a:bodyPr/>
          <a:lstStyle/>
          <a:p>
            <a:r>
              <a:rPr lang="en-US">
                <a:latin typeface="Arial" charset="0"/>
              </a:rPr>
              <a:t>Code Talkers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body" sz="quarter" idx="10"/>
          </p:nvPr>
        </p:nvSpPr>
        <p:spPr/>
        <p:txBody>
          <a:bodyPr/>
          <a:lstStyle/>
          <a:p>
            <a:r>
              <a:rPr lang="en-US" smtClean="0"/>
              <a:t>Not only were there no words in the Navajo language for military terms, the language was unwritten and less than 30 people outside of the Navajo reservations could speak it, and not one of them was Japanese. </a:t>
            </a:r>
          </a:p>
          <a:p>
            <a:pPr lvl="1"/>
            <a:r>
              <a:rPr lang="en-US" smtClean="0"/>
              <a:t>By the end of the war, more than 400 Navajo Indians were working as code talkers.</a:t>
            </a:r>
            <a:endParaRPr lang="en-US"/>
          </a:p>
        </p:txBody>
      </p:sp>
      <p:sp>
        <p:nvSpPr>
          <p:cNvPr id="23554" name="Rectangle 7"/>
          <p:cNvSpPr>
            <a:spLocks noGrp="1" noChangeArrowheads="1"/>
          </p:cNvSpPr>
          <p:nvPr>
            <p:ph type="title"/>
          </p:nvPr>
        </p:nvSpPr>
        <p:spPr/>
        <p:txBody>
          <a:bodyPr/>
          <a:lstStyle/>
          <a:p>
            <a:r>
              <a:rPr lang="en-US" smtClean="0"/>
              <a:t>Code Talkers</a:t>
            </a:r>
            <a:endParaRPr lang="en-US"/>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762000"/>
            <a:ext cx="4752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ctrTitle"/>
          </p:nvPr>
        </p:nvSpPr>
        <p:spPr/>
        <p:txBody>
          <a:bodyPr/>
          <a:lstStyle/>
          <a:p>
            <a:r>
              <a:rPr lang="en-US" smtClean="0"/>
              <a:t>Cipher Text</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9" name="Rectangle 3"/>
          <p:cNvSpPr>
            <a:spLocks noGrp="1" noChangeArrowheads="1"/>
          </p:cNvSpPr>
          <p:nvPr>
            <p:ph type="body" sz="quarter" idx="10"/>
          </p:nvPr>
        </p:nvSpPr>
        <p:spPr/>
        <p:txBody>
          <a:bodyPr/>
          <a:lstStyle/>
          <a:p>
            <a:r>
              <a:rPr lang="en-US" dirty="0">
                <a:latin typeface="Arial" charset="0"/>
              </a:rPr>
              <a:t>A network LAN can be secured through:</a:t>
            </a:r>
          </a:p>
          <a:p>
            <a:pPr lvl="1"/>
            <a:r>
              <a:rPr lang="en-US" dirty="0">
                <a:latin typeface="Arial" charset="0"/>
              </a:rPr>
              <a:t>Device hardening</a:t>
            </a:r>
          </a:p>
          <a:p>
            <a:pPr lvl="1"/>
            <a:r>
              <a:rPr lang="en-US" dirty="0">
                <a:latin typeface="Arial" charset="0"/>
              </a:rPr>
              <a:t>AAA access control</a:t>
            </a:r>
          </a:p>
          <a:p>
            <a:pPr lvl="1"/>
            <a:r>
              <a:rPr lang="en-US" dirty="0">
                <a:latin typeface="Arial" charset="0"/>
              </a:rPr>
              <a:t>Firewall features</a:t>
            </a:r>
          </a:p>
          <a:p>
            <a:pPr lvl="1"/>
            <a:r>
              <a:rPr lang="en-US" dirty="0">
                <a:latin typeface="Arial" charset="0"/>
              </a:rPr>
              <a:t>IPS </a:t>
            </a:r>
            <a:r>
              <a:rPr lang="en-US" dirty="0" smtClean="0">
                <a:latin typeface="Arial" charset="0"/>
              </a:rPr>
              <a:t>implementations</a:t>
            </a:r>
            <a:endParaRPr lang="en-US" dirty="0">
              <a:latin typeface="Arial" charset="0"/>
            </a:endParaRPr>
          </a:p>
          <a:p>
            <a:r>
              <a:rPr lang="en-US" dirty="0">
                <a:latin typeface="Arial" charset="0"/>
              </a:rPr>
              <a:t>How is network traffic protected when traversing the public Internet? </a:t>
            </a:r>
          </a:p>
          <a:p>
            <a:pPr lvl="1"/>
            <a:r>
              <a:rPr lang="en-US" dirty="0">
                <a:latin typeface="Arial" charset="0"/>
              </a:rPr>
              <a:t>Using cryptographic </a:t>
            </a:r>
            <a:r>
              <a:rPr lang="en-US" dirty="0" smtClean="0">
                <a:latin typeface="Arial" charset="0"/>
              </a:rPr>
              <a:t>methods</a:t>
            </a:r>
            <a:endParaRPr lang="en-US" dirty="0">
              <a:latin typeface="Arial" charset="0"/>
            </a:endParaRPr>
          </a:p>
        </p:txBody>
      </p:sp>
      <p:sp>
        <p:nvSpPr>
          <p:cNvPr id="6146" name="Rectangle 2"/>
          <p:cNvSpPr>
            <a:spLocks noGrp="1" noChangeArrowheads="1"/>
          </p:cNvSpPr>
          <p:nvPr>
            <p:ph type="title"/>
          </p:nvPr>
        </p:nvSpPr>
        <p:spPr/>
        <p:txBody>
          <a:bodyPr/>
          <a:lstStyle/>
          <a:p>
            <a:pPr eaLnBrk="1" hangingPunct="1"/>
            <a:r>
              <a:rPr lang="en-US">
                <a:latin typeface="Arial" charset="0"/>
              </a:rPr>
              <a:t>Managing Administrative Access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quarter" idx="10"/>
          </p:nvPr>
        </p:nvSpPr>
        <p:spPr/>
        <p:txBody>
          <a:bodyPr/>
          <a:lstStyle/>
          <a:p>
            <a:r>
              <a:rPr lang="en-US" dirty="0" smtClean="0"/>
              <a:t>A cipher is a series of well-defined steps that can be followed as a procedure when encrypting and decrypting messages.</a:t>
            </a:r>
          </a:p>
          <a:p>
            <a:r>
              <a:rPr lang="en-US" dirty="0" smtClean="0"/>
              <a:t>Each encryption method uses a specific algorithm, called a cipher, to encrypt and decrypt messages. </a:t>
            </a:r>
          </a:p>
          <a:p>
            <a:r>
              <a:rPr lang="en-US" dirty="0" smtClean="0"/>
              <a:t>There are several methods of creating cipher text:</a:t>
            </a:r>
          </a:p>
          <a:p>
            <a:pPr lvl="1"/>
            <a:r>
              <a:rPr lang="en-US" dirty="0" smtClean="0"/>
              <a:t>Transposition </a:t>
            </a:r>
          </a:p>
          <a:p>
            <a:pPr lvl="1"/>
            <a:r>
              <a:rPr lang="en-US" dirty="0" smtClean="0"/>
              <a:t>Substitution </a:t>
            </a:r>
          </a:p>
          <a:p>
            <a:pPr lvl="1"/>
            <a:r>
              <a:rPr lang="en-US" dirty="0" err="1" smtClean="0"/>
              <a:t>Vernam</a:t>
            </a:r>
            <a:endParaRPr lang="en-US" dirty="0"/>
          </a:p>
        </p:txBody>
      </p:sp>
      <p:sp>
        <p:nvSpPr>
          <p:cNvPr id="25602" name="Rectangle 2"/>
          <p:cNvSpPr>
            <a:spLocks noGrp="1" noChangeArrowheads="1"/>
          </p:cNvSpPr>
          <p:nvPr>
            <p:ph type="title"/>
          </p:nvPr>
        </p:nvSpPr>
        <p:spPr/>
        <p:txBody>
          <a:bodyPr/>
          <a:lstStyle/>
          <a:p>
            <a:r>
              <a:rPr lang="en-US" smtClean="0"/>
              <a:t>Cipher Text</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Rectangle 3"/>
          <p:cNvSpPr>
            <a:spLocks noGrp="1" noChangeArrowheads="1"/>
          </p:cNvSpPr>
          <p:nvPr>
            <p:ph type="body" sz="quarter" idx="10"/>
          </p:nvPr>
        </p:nvSpPr>
        <p:spPr/>
        <p:txBody>
          <a:bodyPr/>
          <a:lstStyle/>
          <a:p>
            <a:r>
              <a:rPr lang="en-US" dirty="0">
                <a:latin typeface="Arial" charset="0"/>
              </a:rPr>
              <a:t>In transposition ciphers, no letters are replaced; they are simply rearranged. </a:t>
            </a:r>
          </a:p>
          <a:p>
            <a:r>
              <a:rPr lang="en-US" dirty="0">
                <a:latin typeface="Arial" charset="0"/>
              </a:rPr>
              <a:t>For example:</a:t>
            </a:r>
          </a:p>
          <a:p>
            <a:pPr lvl="1"/>
            <a:r>
              <a:rPr lang="en-US" dirty="0">
                <a:latin typeface="Arial" charset="0"/>
              </a:rPr>
              <a:t>Spell it backwards</a:t>
            </a:r>
            <a:r>
              <a:rPr lang="en-US" dirty="0" smtClean="0">
                <a:latin typeface="Arial" charset="0"/>
              </a:rPr>
              <a:t>.</a:t>
            </a:r>
            <a:endParaRPr lang="en-US" dirty="0">
              <a:latin typeface="Arial" charset="0"/>
            </a:endParaRPr>
          </a:p>
          <a:p>
            <a:r>
              <a:rPr lang="en-US" dirty="0">
                <a:latin typeface="Arial" charset="0"/>
              </a:rPr>
              <a:t>Modern encryption algorithms, such as the DES (Data Encryption Standard) and 3DES, still use transposition as part of the algorithm.</a:t>
            </a:r>
          </a:p>
        </p:txBody>
      </p:sp>
      <p:sp>
        <p:nvSpPr>
          <p:cNvPr id="26626" name="Rectangle 2"/>
          <p:cNvSpPr>
            <a:spLocks noGrp="1" noChangeArrowheads="1"/>
          </p:cNvSpPr>
          <p:nvPr>
            <p:ph type="title"/>
          </p:nvPr>
        </p:nvSpPr>
        <p:spPr/>
        <p:txBody>
          <a:bodyPr/>
          <a:lstStyle/>
          <a:p>
            <a:r>
              <a:rPr lang="en-US">
                <a:latin typeface="Arial" charset="0"/>
              </a:rPr>
              <a:t>Transposition Ciphers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ChangeArrowheads="1"/>
          </p:cNvSpPr>
          <p:nvPr/>
        </p:nvSpPr>
        <p:spPr bwMode="auto">
          <a:xfrm>
            <a:off x="4797457" y="2955809"/>
            <a:ext cx="3197225" cy="925512"/>
          </a:xfrm>
          <a:prstGeom prst="rect">
            <a:avLst/>
          </a:prstGeom>
          <a:solidFill>
            <a:srgbClr val="DDDDDD"/>
          </a:solidFill>
          <a:ln w="9525">
            <a:solidFill>
              <a:schemeClr val="tx1"/>
            </a:solidFill>
            <a:miter lim="800000"/>
            <a:headEnd/>
            <a:tailEnd/>
          </a:ln>
        </p:spPr>
        <p:txBody>
          <a:bodyPr wrap="none" anchor="ctr">
            <a:spAutoFit/>
          </a:bodyPr>
          <a:lstStyle/>
          <a:p>
            <a:pPr algn="ctr" eaLnBrk="1" hangingPunct="1">
              <a:lnSpc>
                <a:spcPct val="100000"/>
              </a:lnSpc>
            </a:pPr>
            <a:r>
              <a:rPr lang="en-US" sz="1800" b="0">
                <a:latin typeface="Courier New" charset="0"/>
              </a:rPr>
              <a:t>F...K...T...T...A...W.</a:t>
            </a:r>
          </a:p>
          <a:p>
            <a:pPr algn="ctr" eaLnBrk="1" hangingPunct="1">
              <a:lnSpc>
                <a:spcPct val="100000"/>
              </a:lnSpc>
            </a:pPr>
            <a:r>
              <a:rPr lang="en-US" sz="1800" b="0">
                <a:latin typeface="Courier New" charset="0"/>
              </a:rPr>
              <a:t>.L.N.E.S.A.T.A.K.T.A.N</a:t>
            </a:r>
          </a:p>
          <a:p>
            <a:pPr algn="ctr" eaLnBrk="1" hangingPunct="1">
              <a:lnSpc>
                <a:spcPct val="100000"/>
              </a:lnSpc>
            </a:pPr>
            <a:r>
              <a:rPr lang="en-US" sz="1800" b="0">
                <a:latin typeface="Courier New" charset="0"/>
              </a:rPr>
              <a:t>..A...A...T...C...D...</a:t>
            </a:r>
          </a:p>
        </p:txBody>
      </p:sp>
      <p:sp>
        <p:nvSpPr>
          <p:cNvPr id="27651" name="Oval 3"/>
          <p:cNvSpPr>
            <a:spLocks noChangeArrowheads="1"/>
          </p:cNvSpPr>
          <p:nvPr/>
        </p:nvSpPr>
        <p:spPr bwMode="auto">
          <a:xfrm>
            <a:off x="637973" y="4889378"/>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3</a:t>
            </a:r>
          </a:p>
        </p:txBody>
      </p:sp>
      <p:grpSp>
        <p:nvGrpSpPr>
          <p:cNvPr id="2" name="Group 4"/>
          <p:cNvGrpSpPr>
            <a:grpSpLocks/>
          </p:cNvGrpSpPr>
          <p:nvPr/>
        </p:nvGrpSpPr>
        <p:grpSpPr bwMode="auto">
          <a:xfrm>
            <a:off x="4861968" y="1054574"/>
            <a:ext cx="2743200" cy="1341440"/>
            <a:chOff x="851" y="1081"/>
            <a:chExt cx="1728" cy="845"/>
          </a:xfrm>
        </p:grpSpPr>
        <p:sp>
          <p:nvSpPr>
            <p:cNvPr id="27675" name="Text Box 5"/>
            <p:cNvSpPr txBox="1">
              <a:spLocks noChangeArrowheads="1"/>
            </p:cNvSpPr>
            <p:nvPr/>
          </p:nvSpPr>
          <p:spPr bwMode="auto">
            <a:xfrm>
              <a:off x="947" y="1753"/>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smtClean="0">
                  <a:solidFill>
                    <a:srgbClr val="000000"/>
                  </a:solidFill>
                </a:rPr>
                <a:t>Ciphered </a:t>
              </a:r>
              <a:r>
                <a:rPr lang="en-US" sz="1200" dirty="0">
                  <a:solidFill>
                    <a:srgbClr val="000000"/>
                  </a:solidFill>
                </a:rPr>
                <a:t>text</a:t>
              </a:r>
            </a:p>
          </p:txBody>
        </p:sp>
        <p:pic>
          <p:nvPicPr>
            <p:cNvPr id="27676" name="Picture 6" descr="parchment_bln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1" y="1081"/>
              <a:ext cx="1680"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Rectangle 7"/>
            <p:cNvSpPr>
              <a:spLocks noChangeArrowheads="1"/>
            </p:cNvSpPr>
            <p:nvPr/>
          </p:nvSpPr>
          <p:spPr bwMode="auto">
            <a:xfrm>
              <a:off x="906" y="1216"/>
              <a:ext cx="167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pl-PL" sz="1400" dirty="0">
                  <a:latin typeface="Courier New" charset="0"/>
                </a:rPr>
                <a:t>FKTTAW</a:t>
              </a:r>
              <a:endParaRPr lang="en-US" sz="1400" dirty="0">
                <a:latin typeface="Courier New" charset="0"/>
              </a:endParaRPr>
            </a:p>
            <a:p>
              <a:pPr algn="ctr" eaLnBrk="1" hangingPunct="1">
                <a:lnSpc>
                  <a:spcPct val="100000"/>
                </a:lnSpc>
              </a:pPr>
              <a:r>
                <a:rPr lang="pl-PL" sz="1400" dirty="0">
                  <a:latin typeface="Courier New" charset="0"/>
                </a:rPr>
                <a:t>LNESATAKTAN</a:t>
              </a:r>
              <a:endParaRPr lang="en-US" sz="1400" dirty="0">
                <a:latin typeface="Courier New" charset="0"/>
              </a:endParaRPr>
            </a:p>
            <a:p>
              <a:pPr algn="ctr" eaLnBrk="1" hangingPunct="1">
                <a:lnSpc>
                  <a:spcPct val="100000"/>
                </a:lnSpc>
              </a:pPr>
              <a:r>
                <a:rPr lang="pl-PL" sz="1400" dirty="0">
                  <a:latin typeface="Courier New" charset="0"/>
                </a:rPr>
                <a:t>AATCD</a:t>
              </a:r>
              <a:endParaRPr lang="en-US" sz="1400" dirty="0">
                <a:latin typeface="Courier New" charset="0"/>
              </a:endParaRPr>
            </a:p>
          </p:txBody>
        </p:sp>
      </p:grpSp>
      <p:sp>
        <p:nvSpPr>
          <p:cNvPr id="466952" name="Text Box 8"/>
          <p:cNvSpPr txBox="1">
            <a:spLocks noChangeArrowheads="1"/>
          </p:cNvSpPr>
          <p:nvPr/>
        </p:nvSpPr>
        <p:spPr bwMode="auto">
          <a:xfrm>
            <a:off x="1084061" y="4927478"/>
            <a:ext cx="26744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dirty="0"/>
              <a:t>The clear text message.</a:t>
            </a:r>
          </a:p>
        </p:txBody>
      </p:sp>
      <p:sp>
        <p:nvSpPr>
          <p:cNvPr id="27654" name="Oval 9"/>
          <p:cNvSpPr>
            <a:spLocks noChangeArrowheads="1"/>
          </p:cNvSpPr>
          <p:nvPr/>
        </p:nvSpPr>
        <p:spPr bwMode="auto">
          <a:xfrm>
            <a:off x="637973" y="1395893"/>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1</a:t>
            </a:r>
          </a:p>
        </p:txBody>
      </p:sp>
      <p:sp>
        <p:nvSpPr>
          <p:cNvPr id="466954" name="Text Box 10"/>
          <p:cNvSpPr txBox="1">
            <a:spLocks noChangeArrowheads="1"/>
          </p:cNvSpPr>
          <p:nvPr/>
        </p:nvSpPr>
        <p:spPr bwMode="auto">
          <a:xfrm>
            <a:off x="1050723" y="3227868"/>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Use a rail fence cipher and a key of 3.</a:t>
            </a:r>
          </a:p>
        </p:txBody>
      </p:sp>
      <p:sp>
        <p:nvSpPr>
          <p:cNvPr id="27656" name="Oval 11"/>
          <p:cNvSpPr>
            <a:spLocks noChangeArrowheads="1"/>
          </p:cNvSpPr>
          <p:nvPr/>
        </p:nvSpPr>
        <p:spPr bwMode="auto">
          <a:xfrm>
            <a:off x="637973" y="3146905"/>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2</a:t>
            </a:r>
          </a:p>
        </p:txBody>
      </p:sp>
      <p:sp>
        <p:nvSpPr>
          <p:cNvPr id="466956" name="Text Box 12"/>
          <p:cNvSpPr txBox="1">
            <a:spLocks noChangeArrowheads="1"/>
          </p:cNvSpPr>
          <p:nvPr/>
        </p:nvSpPr>
        <p:spPr bwMode="auto">
          <a:xfrm>
            <a:off x="1093586" y="1443518"/>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dirty="0" smtClean="0"/>
              <a:t>Solve the ciphertext.</a:t>
            </a:r>
            <a:endParaRPr lang="en-US" sz="1400" b="0" dirty="0"/>
          </a:p>
        </p:txBody>
      </p:sp>
      <p:grpSp>
        <p:nvGrpSpPr>
          <p:cNvPr id="3" name="Group 13"/>
          <p:cNvGrpSpPr>
            <a:grpSpLocks/>
          </p:cNvGrpSpPr>
          <p:nvPr/>
        </p:nvGrpSpPr>
        <p:grpSpPr bwMode="auto">
          <a:xfrm>
            <a:off x="4933385" y="4423447"/>
            <a:ext cx="2732088" cy="1312862"/>
            <a:chOff x="3072" y="3226"/>
            <a:chExt cx="1721" cy="827"/>
          </a:xfrm>
        </p:grpSpPr>
        <p:pic>
          <p:nvPicPr>
            <p:cNvPr id="27672" name="Picture 14" descr="parchment_bl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2" y="3226"/>
              <a:ext cx="168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Rectangle 15"/>
            <p:cNvSpPr>
              <a:spLocks noChangeArrowheads="1"/>
            </p:cNvSpPr>
            <p:nvPr/>
          </p:nvSpPr>
          <p:spPr bwMode="auto">
            <a:xfrm>
              <a:off x="3120" y="3459"/>
              <a:ext cx="16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a:latin typeface="Courier New" charset="0"/>
                </a:rPr>
                <a:t>FLANK EAST</a:t>
              </a:r>
              <a:endParaRPr lang="pl-PL" sz="1400">
                <a:latin typeface="Courier New" charset="0"/>
              </a:endParaRPr>
            </a:p>
            <a:p>
              <a:pPr algn="ctr" eaLnBrk="1" hangingPunct="1">
                <a:lnSpc>
                  <a:spcPct val="100000"/>
                </a:lnSpc>
              </a:pPr>
              <a:r>
                <a:rPr lang="en-US" sz="1400">
                  <a:latin typeface="Courier New" charset="0"/>
                </a:rPr>
                <a:t>ATTACK AT DAWN</a:t>
              </a:r>
            </a:p>
          </p:txBody>
        </p:sp>
        <p:sp>
          <p:nvSpPr>
            <p:cNvPr id="27674" name="Text Box 16"/>
            <p:cNvSpPr txBox="1">
              <a:spLocks noChangeArrowheads="1"/>
            </p:cNvSpPr>
            <p:nvPr/>
          </p:nvSpPr>
          <p:spPr bwMode="auto">
            <a:xfrm>
              <a:off x="3149" y="3880"/>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a:solidFill>
                    <a:srgbClr val="000000"/>
                  </a:solidFill>
                </a:rPr>
                <a:t>Clear text</a:t>
              </a:r>
            </a:p>
          </p:txBody>
        </p:sp>
      </p:grpSp>
      <p:sp>
        <p:nvSpPr>
          <p:cNvPr id="466961" name="Line 17"/>
          <p:cNvSpPr>
            <a:spLocks noChangeShapeType="1"/>
          </p:cNvSpPr>
          <p:nvPr/>
        </p:nvSpPr>
        <p:spPr bwMode="auto">
          <a:xfrm>
            <a:off x="4970494" y="3217746"/>
            <a:ext cx="250825" cy="504825"/>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2" name="Line 18"/>
          <p:cNvSpPr>
            <a:spLocks noChangeShapeType="1"/>
          </p:cNvSpPr>
          <p:nvPr/>
        </p:nvSpPr>
        <p:spPr bwMode="auto">
          <a:xfrm flipH="1">
            <a:off x="5230844" y="3212984"/>
            <a:ext cx="220663" cy="509587"/>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3" name="Line 19"/>
          <p:cNvSpPr>
            <a:spLocks noChangeShapeType="1"/>
          </p:cNvSpPr>
          <p:nvPr/>
        </p:nvSpPr>
        <p:spPr bwMode="auto">
          <a:xfrm>
            <a:off x="5568982" y="3216159"/>
            <a:ext cx="200025" cy="506412"/>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4" name="Line 20"/>
          <p:cNvSpPr>
            <a:spLocks noChangeShapeType="1"/>
          </p:cNvSpPr>
          <p:nvPr/>
        </p:nvSpPr>
        <p:spPr bwMode="auto">
          <a:xfrm flipH="1">
            <a:off x="5792819" y="3212984"/>
            <a:ext cx="220663" cy="509587"/>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5" name="Line 21"/>
          <p:cNvSpPr>
            <a:spLocks noChangeShapeType="1"/>
          </p:cNvSpPr>
          <p:nvPr/>
        </p:nvSpPr>
        <p:spPr bwMode="auto">
          <a:xfrm>
            <a:off x="6102382" y="3211396"/>
            <a:ext cx="223837" cy="511175"/>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6" name="Line 22"/>
          <p:cNvSpPr>
            <a:spLocks noChangeShapeType="1"/>
          </p:cNvSpPr>
          <p:nvPr/>
        </p:nvSpPr>
        <p:spPr bwMode="auto">
          <a:xfrm flipH="1">
            <a:off x="6326219" y="3208221"/>
            <a:ext cx="228600" cy="533400"/>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7" name="Line 23"/>
          <p:cNvSpPr>
            <a:spLocks noChangeShapeType="1"/>
          </p:cNvSpPr>
          <p:nvPr/>
        </p:nvSpPr>
        <p:spPr bwMode="auto">
          <a:xfrm>
            <a:off x="6642132" y="3208221"/>
            <a:ext cx="246062" cy="495300"/>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8" name="Line 24"/>
          <p:cNvSpPr>
            <a:spLocks noChangeShapeType="1"/>
          </p:cNvSpPr>
          <p:nvPr/>
        </p:nvSpPr>
        <p:spPr bwMode="auto">
          <a:xfrm flipH="1">
            <a:off x="6888194" y="3222509"/>
            <a:ext cx="212725" cy="481012"/>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69" name="Line 25"/>
          <p:cNvSpPr>
            <a:spLocks noChangeShapeType="1"/>
          </p:cNvSpPr>
          <p:nvPr/>
        </p:nvSpPr>
        <p:spPr bwMode="auto">
          <a:xfrm>
            <a:off x="7197757" y="3222509"/>
            <a:ext cx="242887" cy="490537"/>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70" name="Line 26"/>
          <p:cNvSpPr>
            <a:spLocks noChangeShapeType="1"/>
          </p:cNvSpPr>
          <p:nvPr/>
        </p:nvSpPr>
        <p:spPr bwMode="auto">
          <a:xfrm flipH="1">
            <a:off x="7445407" y="3217746"/>
            <a:ext cx="209550" cy="500063"/>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971" name="Line 27"/>
          <p:cNvSpPr>
            <a:spLocks noChangeShapeType="1"/>
          </p:cNvSpPr>
          <p:nvPr/>
        </p:nvSpPr>
        <p:spPr bwMode="auto">
          <a:xfrm>
            <a:off x="7735919" y="3214571"/>
            <a:ext cx="114300" cy="203200"/>
          </a:xfrm>
          <a:prstGeom prst="line">
            <a:avLst/>
          </a:prstGeom>
          <a:noFill/>
          <a:ln w="9525">
            <a:solidFill>
              <a:srgbClr val="EA00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Rectangle 29"/>
          <p:cNvSpPr>
            <a:spLocks noGrp="1" noChangeArrowheads="1"/>
          </p:cNvSpPr>
          <p:nvPr>
            <p:ph type="title"/>
          </p:nvPr>
        </p:nvSpPr>
        <p:spPr/>
        <p:txBody>
          <a:bodyPr/>
          <a:lstStyle/>
          <a:p>
            <a:r>
              <a:rPr lang="en-US">
                <a:latin typeface="Arial" charset="0"/>
              </a:rPr>
              <a:t>Transposition Rail Fence Cipher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6956"/>
                                        </p:tgtEl>
                                        <p:attrNameLst>
                                          <p:attrName>style.visibility</p:attrName>
                                        </p:attrNameLst>
                                      </p:cBhvr>
                                      <p:to>
                                        <p:strVal val="visible"/>
                                      </p:to>
                                    </p:set>
                                    <p:animEffect transition="in" filter="fade">
                                      <p:cBhvr>
                                        <p:cTn id="7" dur="500"/>
                                        <p:tgtEl>
                                          <p:spTgt spid="466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6954"/>
                                        </p:tgtEl>
                                        <p:attrNameLst>
                                          <p:attrName>style.visibility</p:attrName>
                                        </p:attrNameLst>
                                      </p:cBhvr>
                                      <p:to>
                                        <p:strVal val="visible"/>
                                      </p:to>
                                    </p:set>
                                    <p:animEffect transition="in" filter="fade">
                                      <p:cBhvr>
                                        <p:cTn id="17" dur="500"/>
                                        <p:tgtEl>
                                          <p:spTgt spid="4669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6946"/>
                                        </p:tgtEl>
                                        <p:attrNameLst>
                                          <p:attrName>style.visibility</p:attrName>
                                        </p:attrNameLst>
                                      </p:cBhvr>
                                      <p:to>
                                        <p:strVal val="visible"/>
                                      </p:to>
                                    </p:set>
                                    <p:animEffect transition="in" filter="fade">
                                      <p:cBhvr>
                                        <p:cTn id="22" dur="500"/>
                                        <p:tgtEl>
                                          <p:spTgt spid="4669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6961"/>
                                        </p:tgtEl>
                                        <p:attrNameLst>
                                          <p:attrName>style.visibility</p:attrName>
                                        </p:attrNameLst>
                                      </p:cBhvr>
                                      <p:to>
                                        <p:strVal val="visible"/>
                                      </p:to>
                                    </p:set>
                                    <p:animEffect transition="in" filter="wipe(left)">
                                      <p:cBhvr>
                                        <p:cTn id="27" dur="1000"/>
                                        <p:tgtEl>
                                          <p:spTgt spid="466961"/>
                                        </p:tgtEl>
                                      </p:cBhvr>
                                    </p:animEffect>
                                  </p:childTnLst>
                                </p:cTn>
                              </p:par>
                            </p:childTnLst>
                          </p:cTn>
                        </p:par>
                        <p:par>
                          <p:cTn id="28" fill="hold" nodeType="afterGroup">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66962"/>
                                        </p:tgtEl>
                                        <p:attrNameLst>
                                          <p:attrName>style.visibility</p:attrName>
                                        </p:attrNameLst>
                                      </p:cBhvr>
                                      <p:to>
                                        <p:strVal val="visible"/>
                                      </p:to>
                                    </p:set>
                                    <p:animEffect transition="in" filter="wipe(left)">
                                      <p:cBhvr>
                                        <p:cTn id="31" dur="1000"/>
                                        <p:tgtEl>
                                          <p:spTgt spid="466962"/>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66963"/>
                                        </p:tgtEl>
                                        <p:attrNameLst>
                                          <p:attrName>style.visibility</p:attrName>
                                        </p:attrNameLst>
                                      </p:cBhvr>
                                      <p:to>
                                        <p:strVal val="visible"/>
                                      </p:to>
                                    </p:set>
                                    <p:animEffect transition="in" filter="wipe(left)">
                                      <p:cBhvr>
                                        <p:cTn id="35" dur="1000"/>
                                        <p:tgtEl>
                                          <p:spTgt spid="466963"/>
                                        </p:tgtEl>
                                      </p:cBhvr>
                                    </p:animEffect>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466964"/>
                                        </p:tgtEl>
                                        <p:attrNameLst>
                                          <p:attrName>style.visibility</p:attrName>
                                        </p:attrNameLst>
                                      </p:cBhvr>
                                      <p:to>
                                        <p:strVal val="visible"/>
                                      </p:to>
                                    </p:set>
                                    <p:animEffect transition="in" filter="wipe(left)">
                                      <p:cBhvr>
                                        <p:cTn id="39" dur="1000"/>
                                        <p:tgtEl>
                                          <p:spTgt spid="466964"/>
                                        </p:tgtEl>
                                      </p:cBhvr>
                                    </p:animEffect>
                                  </p:childTnLst>
                                </p:cTn>
                              </p:par>
                            </p:childTnLst>
                          </p:cTn>
                        </p:par>
                        <p:par>
                          <p:cTn id="40" fill="hold" nodeType="afterGroup">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466965"/>
                                        </p:tgtEl>
                                        <p:attrNameLst>
                                          <p:attrName>style.visibility</p:attrName>
                                        </p:attrNameLst>
                                      </p:cBhvr>
                                      <p:to>
                                        <p:strVal val="visible"/>
                                      </p:to>
                                    </p:set>
                                    <p:animEffect transition="in" filter="wipe(left)">
                                      <p:cBhvr>
                                        <p:cTn id="43" dur="1000"/>
                                        <p:tgtEl>
                                          <p:spTgt spid="466965"/>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6966"/>
                                        </p:tgtEl>
                                        <p:attrNameLst>
                                          <p:attrName>style.visibility</p:attrName>
                                        </p:attrNameLst>
                                      </p:cBhvr>
                                      <p:to>
                                        <p:strVal val="visible"/>
                                      </p:to>
                                    </p:set>
                                    <p:animEffect transition="in" filter="wipe(left)">
                                      <p:cBhvr>
                                        <p:cTn id="47" dur="1000"/>
                                        <p:tgtEl>
                                          <p:spTgt spid="466966"/>
                                        </p:tgtEl>
                                      </p:cBhvr>
                                    </p:animEffect>
                                  </p:childTnLst>
                                </p:cTn>
                              </p:par>
                            </p:childTnLst>
                          </p:cTn>
                        </p:par>
                        <p:par>
                          <p:cTn id="48" fill="hold" nodeType="afterGroup">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466967"/>
                                        </p:tgtEl>
                                        <p:attrNameLst>
                                          <p:attrName>style.visibility</p:attrName>
                                        </p:attrNameLst>
                                      </p:cBhvr>
                                      <p:to>
                                        <p:strVal val="visible"/>
                                      </p:to>
                                    </p:set>
                                    <p:animEffect transition="in" filter="wipe(left)">
                                      <p:cBhvr>
                                        <p:cTn id="51" dur="1000"/>
                                        <p:tgtEl>
                                          <p:spTgt spid="466967"/>
                                        </p:tgtEl>
                                      </p:cBhvr>
                                    </p:animEffect>
                                  </p:childTnLst>
                                </p:cTn>
                              </p:par>
                            </p:childTnLst>
                          </p:cTn>
                        </p:par>
                        <p:par>
                          <p:cTn id="52" fill="hold" nodeType="afterGroup">
                            <p:stCondLst>
                              <p:cond delay="7000"/>
                            </p:stCondLst>
                            <p:childTnLst>
                              <p:par>
                                <p:cTn id="53" presetID="22" presetClass="entr" presetSubtype="8" fill="hold" grpId="0" nodeType="afterEffect">
                                  <p:stCondLst>
                                    <p:cond delay="0"/>
                                  </p:stCondLst>
                                  <p:childTnLst>
                                    <p:set>
                                      <p:cBhvr>
                                        <p:cTn id="54" dur="1" fill="hold">
                                          <p:stCondLst>
                                            <p:cond delay="0"/>
                                          </p:stCondLst>
                                        </p:cTn>
                                        <p:tgtEl>
                                          <p:spTgt spid="466968"/>
                                        </p:tgtEl>
                                        <p:attrNameLst>
                                          <p:attrName>style.visibility</p:attrName>
                                        </p:attrNameLst>
                                      </p:cBhvr>
                                      <p:to>
                                        <p:strVal val="visible"/>
                                      </p:to>
                                    </p:set>
                                    <p:animEffect transition="in" filter="wipe(left)">
                                      <p:cBhvr>
                                        <p:cTn id="55" dur="1000"/>
                                        <p:tgtEl>
                                          <p:spTgt spid="466968"/>
                                        </p:tgtEl>
                                      </p:cBhvr>
                                    </p:animEffect>
                                  </p:childTnLst>
                                </p:cTn>
                              </p:par>
                            </p:childTnLst>
                          </p:cTn>
                        </p:par>
                        <p:par>
                          <p:cTn id="56" fill="hold" nodeType="afterGroup">
                            <p:stCondLst>
                              <p:cond delay="8000"/>
                            </p:stCondLst>
                            <p:childTnLst>
                              <p:par>
                                <p:cTn id="57" presetID="22" presetClass="entr" presetSubtype="8" fill="hold" grpId="0" nodeType="afterEffect">
                                  <p:stCondLst>
                                    <p:cond delay="0"/>
                                  </p:stCondLst>
                                  <p:childTnLst>
                                    <p:set>
                                      <p:cBhvr>
                                        <p:cTn id="58" dur="1" fill="hold">
                                          <p:stCondLst>
                                            <p:cond delay="0"/>
                                          </p:stCondLst>
                                        </p:cTn>
                                        <p:tgtEl>
                                          <p:spTgt spid="466969"/>
                                        </p:tgtEl>
                                        <p:attrNameLst>
                                          <p:attrName>style.visibility</p:attrName>
                                        </p:attrNameLst>
                                      </p:cBhvr>
                                      <p:to>
                                        <p:strVal val="visible"/>
                                      </p:to>
                                    </p:set>
                                    <p:animEffect transition="in" filter="wipe(left)">
                                      <p:cBhvr>
                                        <p:cTn id="59" dur="1000"/>
                                        <p:tgtEl>
                                          <p:spTgt spid="466969"/>
                                        </p:tgtEl>
                                      </p:cBhvr>
                                    </p:animEffect>
                                  </p:childTnLst>
                                </p:cTn>
                              </p:par>
                            </p:childTnLst>
                          </p:cTn>
                        </p:par>
                        <p:par>
                          <p:cTn id="60" fill="hold" nodeType="afterGroup">
                            <p:stCondLst>
                              <p:cond delay="9000"/>
                            </p:stCondLst>
                            <p:childTnLst>
                              <p:par>
                                <p:cTn id="61" presetID="22" presetClass="entr" presetSubtype="8" fill="hold" grpId="0" nodeType="afterEffect">
                                  <p:stCondLst>
                                    <p:cond delay="0"/>
                                  </p:stCondLst>
                                  <p:childTnLst>
                                    <p:set>
                                      <p:cBhvr>
                                        <p:cTn id="62" dur="1" fill="hold">
                                          <p:stCondLst>
                                            <p:cond delay="0"/>
                                          </p:stCondLst>
                                        </p:cTn>
                                        <p:tgtEl>
                                          <p:spTgt spid="466970"/>
                                        </p:tgtEl>
                                        <p:attrNameLst>
                                          <p:attrName>style.visibility</p:attrName>
                                        </p:attrNameLst>
                                      </p:cBhvr>
                                      <p:to>
                                        <p:strVal val="visible"/>
                                      </p:to>
                                    </p:set>
                                    <p:animEffect transition="in" filter="wipe(left)">
                                      <p:cBhvr>
                                        <p:cTn id="63" dur="1000"/>
                                        <p:tgtEl>
                                          <p:spTgt spid="466970"/>
                                        </p:tgtEl>
                                      </p:cBhvr>
                                    </p:animEffect>
                                  </p:childTnLst>
                                </p:cTn>
                              </p:par>
                            </p:childTnLst>
                          </p:cTn>
                        </p:par>
                        <p:par>
                          <p:cTn id="64" fill="hold" nodeType="afterGroup">
                            <p:stCondLst>
                              <p:cond delay="10000"/>
                            </p:stCondLst>
                            <p:childTnLst>
                              <p:par>
                                <p:cTn id="65" presetID="22" presetClass="entr" presetSubtype="8" fill="hold" grpId="0" nodeType="afterEffect">
                                  <p:stCondLst>
                                    <p:cond delay="0"/>
                                  </p:stCondLst>
                                  <p:childTnLst>
                                    <p:set>
                                      <p:cBhvr>
                                        <p:cTn id="66" dur="1" fill="hold">
                                          <p:stCondLst>
                                            <p:cond delay="0"/>
                                          </p:stCondLst>
                                        </p:cTn>
                                        <p:tgtEl>
                                          <p:spTgt spid="466971"/>
                                        </p:tgtEl>
                                        <p:attrNameLst>
                                          <p:attrName>style.visibility</p:attrName>
                                        </p:attrNameLst>
                                      </p:cBhvr>
                                      <p:to>
                                        <p:strVal val="visible"/>
                                      </p:to>
                                    </p:set>
                                    <p:animEffect transition="in" filter="wipe(left)">
                                      <p:cBhvr>
                                        <p:cTn id="67" dur="1000"/>
                                        <p:tgtEl>
                                          <p:spTgt spid="46697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66952"/>
                                        </p:tgtEl>
                                        <p:attrNameLst>
                                          <p:attrName>style.visibility</p:attrName>
                                        </p:attrNameLst>
                                      </p:cBhvr>
                                      <p:to>
                                        <p:strVal val="visible"/>
                                      </p:to>
                                    </p:set>
                                    <p:animEffect transition="in" filter="fade">
                                      <p:cBhvr>
                                        <p:cTn id="72" dur="500"/>
                                        <p:tgtEl>
                                          <p:spTgt spid="466952"/>
                                        </p:tgtEl>
                                      </p:cBhvr>
                                    </p:animEffect>
                                  </p:childTnLst>
                                </p:cTn>
                              </p:par>
                              <p:par>
                                <p:cTn id="73" presetID="10"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nimBg="1"/>
      <p:bldP spid="466952" grpId="0"/>
      <p:bldP spid="466954" grpId="0"/>
      <p:bldP spid="466956" grpId="0"/>
      <p:bldP spid="466961" grpId="0" animBg="1"/>
      <p:bldP spid="466962" grpId="0" animBg="1"/>
      <p:bldP spid="466963" grpId="0" animBg="1"/>
      <p:bldP spid="466964" grpId="0" animBg="1"/>
      <p:bldP spid="466965" grpId="0" animBg="1"/>
      <p:bldP spid="466966" grpId="0" animBg="1"/>
      <p:bldP spid="466967" grpId="0" animBg="1"/>
      <p:bldP spid="466968" grpId="0" animBg="1"/>
      <p:bldP spid="466969" grpId="0" animBg="1"/>
      <p:bldP spid="466970" grpId="0" animBg="1"/>
      <p:bldP spid="4669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quarter" idx="10"/>
          </p:nvPr>
        </p:nvSpPr>
        <p:spPr/>
        <p:txBody>
          <a:bodyPr/>
          <a:lstStyle/>
          <a:p>
            <a:r>
              <a:rPr lang="en-US" dirty="0">
                <a:latin typeface="Arial" charset="0"/>
              </a:rPr>
              <a:t>Substitution ciphers substitute one letter for another. </a:t>
            </a:r>
          </a:p>
          <a:p>
            <a:pPr lvl="1"/>
            <a:r>
              <a:rPr lang="en-US" dirty="0">
                <a:latin typeface="Arial" charset="0"/>
              </a:rPr>
              <a:t>In their simplest form, substitution ciphers retain the letter frequency of the original message. </a:t>
            </a:r>
          </a:p>
          <a:p>
            <a:r>
              <a:rPr lang="en-US" dirty="0">
                <a:latin typeface="Arial" charset="0"/>
              </a:rPr>
              <a:t>Examples include:</a:t>
            </a:r>
          </a:p>
          <a:p>
            <a:pPr lvl="1"/>
            <a:r>
              <a:rPr lang="en-US" dirty="0">
                <a:latin typeface="Arial" charset="0"/>
              </a:rPr>
              <a:t>Caesar Cipher</a:t>
            </a:r>
          </a:p>
          <a:p>
            <a:pPr lvl="1"/>
            <a:r>
              <a:rPr lang="en-US" dirty="0" err="1"/>
              <a:t>Vigenère</a:t>
            </a:r>
            <a:r>
              <a:rPr lang="en-US" dirty="0"/>
              <a:t> </a:t>
            </a:r>
            <a:r>
              <a:rPr lang="en-US" dirty="0" smtClean="0">
                <a:latin typeface="Arial" charset="0"/>
              </a:rPr>
              <a:t>Cipher</a:t>
            </a:r>
            <a:endParaRPr lang="en-US" dirty="0">
              <a:latin typeface="Arial" charset="0"/>
            </a:endParaRPr>
          </a:p>
        </p:txBody>
      </p:sp>
      <p:sp>
        <p:nvSpPr>
          <p:cNvPr id="28674" name="Rectangle 2"/>
          <p:cNvSpPr>
            <a:spLocks noGrp="1" noChangeArrowheads="1"/>
          </p:cNvSpPr>
          <p:nvPr>
            <p:ph type="title"/>
          </p:nvPr>
        </p:nvSpPr>
        <p:spPr/>
        <p:txBody>
          <a:bodyPr/>
          <a:lstStyle/>
          <a:p>
            <a:r>
              <a:rPr lang="en-US">
                <a:latin typeface="Arial" charset="0"/>
              </a:rPr>
              <a:t>Substitution Cipher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615950" y="5372100"/>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3</a:t>
            </a:r>
          </a:p>
        </p:txBody>
      </p:sp>
      <p:grpSp>
        <p:nvGrpSpPr>
          <p:cNvPr id="2" name="Group 3"/>
          <p:cNvGrpSpPr>
            <a:grpSpLocks/>
          </p:cNvGrpSpPr>
          <p:nvPr/>
        </p:nvGrpSpPr>
        <p:grpSpPr bwMode="auto">
          <a:xfrm>
            <a:off x="5148263" y="1392238"/>
            <a:ext cx="2743200" cy="1333500"/>
            <a:chOff x="3243" y="877"/>
            <a:chExt cx="1728" cy="840"/>
          </a:xfrm>
        </p:grpSpPr>
        <p:sp>
          <p:nvSpPr>
            <p:cNvPr id="29721" name="Text Box 4"/>
            <p:cNvSpPr txBox="1">
              <a:spLocks noChangeArrowheads="1"/>
            </p:cNvSpPr>
            <p:nvPr/>
          </p:nvSpPr>
          <p:spPr bwMode="auto">
            <a:xfrm>
              <a:off x="3339" y="1544"/>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a:solidFill>
                    <a:srgbClr val="000000"/>
                  </a:solidFill>
                </a:rPr>
                <a:t>Clear text</a:t>
              </a:r>
            </a:p>
          </p:txBody>
        </p:sp>
        <p:pic>
          <p:nvPicPr>
            <p:cNvPr id="29722" name="Picture 5" descr="parchment_bln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43" y="877"/>
              <a:ext cx="1680"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3" name="Rectangle 6"/>
            <p:cNvSpPr>
              <a:spLocks noChangeArrowheads="1"/>
            </p:cNvSpPr>
            <p:nvPr/>
          </p:nvSpPr>
          <p:spPr bwMode="auto">
            <a:xfrm>
              <a:off x="3298" y="1079"/>
              <a:ext cx="16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a:latin typeface="Courier New" charset="0"/>
                </a:rPr>
                <a:t>FLANK EAST</a:t>
              </a:r>
            </a:p>
            <a:p>
              <a:pPr algn="ctr" eaLnBrk="1" hangingPunct="1">
                <a:lnSpc>
                  <a:spcPct val="100000"/>
                </a:lnSpc>
              </a:pPr>
              <a:r>
                <a:rPr lang="en-US" sz="1400">
                  <a:latin typeface="Courier New" charset="0"/>
                </a:rPr>
                <a:t>ATTACK AT DAWN</a:t>
              </a:r>
            </a:p>
          </p:txBody>
        </p:sp>
      </p:grpSp>
      <p:sp>
        <p:nvSpPr>
          <p:cNvPr id="496647" name="Text Box 7"/>
          <p:cNvSpPr txBox="1">
            <a:spLocks noChangeArrowheads="1"/>
          </p:cNvSpPr>
          <p:nvPr/>
        </p:nvSpPr>
        <p:spPr bwMode="auto">
          <a:xfrm>
            <a:off x="1062038" y="5427663"/>
            <a:ext cx="4095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The encrypted message becomes …</a:t>
            </a:r>
          </a:p>
        </p:txBody>
      </p:sp>
      <p:sp>
        <p:nvSpPr>
          <p:cNvPr id="29701" name="Oval 8"/>
          <p:cNvSpPr>
            <a:spLocks noChangeArrowheads="1"/>
          </p:cNvSpPr>
          <p:nvPr/>
        </p:nvSpPr>
        <p:spPr bwMode="auto">
          <a:xfrm>
            <a:off x="615950" y="1792288"/>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1</a:t>
            </a:r>
          </a:p>
        </p:txBody>
      </p:sp>
      <p:sp>
        <p:nvSpPr>
          <p:cNvPr id="496649" name="Text Box 9"/>
          <p:cNvSpPr txBox="1">
            <a:spLocks noChangeArrowheads="1"/>
          </p:cNvSpPr>
          <p:nvPr/>
        </p:nvSpPr>
        <p:spPr bwMode="auto">
          <a:xfrm>
            <a:off x="1016000" y="3154363"/>
            <a:ext cx="687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Encode using a key of 3. Therefore, A becomes a D, B an E, …</a:t>
            </a:r>
          </a:p>
        </p:txBody>
      </p:sp>
      <p:sp>
        <p:nvSpPr>
          <p:cNvPr id="29703" name="Oval 10"/>
          <p:cNvSpPr>
            <a:spLocks noChangeArrowheads="1"/>
          </p:cNvSpPr>
          <p:nvPr/>
        </p:nvSpPr>
        <p:spPr bwMode="auto">
          <a:xfrm>
            <a:off x="615950" y="3111500"/>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dirty="0">
                <a:solidFill>
                  <a:srgbClr val="000000"/>
                </a:solidFill>
              </a:rPr>
              <a:t>2</a:t>
            </a:r>
          </a:p>
        </p:txBody>
      </p:sp>
      <p:sp>
        <p:nvSpPr>
          <p:cNvPr id="496651" name="Text Box 11"/>
          <p:cNvSpPr txBox="1">
            <a:spLocks noChangeArrowheads="1"/>
          </p:cNvSpPr>
          <p:nvPr/>
        </p:nvSpPr>
        <p:spPr bwMode="auto">
          <a:xfrm>
            <a:off x="1071563" y="1839913"/>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The cleartext message.</a:t>
            </a:r>
          </a:p>
        </p:txBody>
      </p:sp>
      <p:grpSp>
        <p:nvGrpSpPr>
          <p:cNvPr id="3" name="Group 12"/>
          <p:cNvGrpSpPr>
            <a:grpSpLocks/>
          </p:cNvGrpSpPr>
          <p:nvPr/>
        </p:nvGrpSpPr>
        <p:grpSpPr bwMode="auto">
          <a:xfrm>
            <a:off x="5102225" y="4935538"/>
            <a:ext cx="2732088" cy="1312862"/>
            <a:chOff x="3072" y="3226"/>
            <a:chExt cx="1721" cy="827"/>
          </a:xfrm>
        </p:grpSpPr>
        <p:pic>
          <p:nvPicPr>
            <p:cNvPr id="29718" name="Picture 13" descr="parchment_bl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2" y="3226"/>
              <a:ext cx="168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Rectangle 14"/>
            <p:cNvSpPr>
              <a:spLocks noChangeArrowheads="1"/>
            </p:cNvSpPr>
            <p:nvPr/>
          </p:nvSpPr>
          <p:spPr bwMode="auto">
            <a:xfrm>
              <a:off x="3120" y="3459"/>
              <a:ext cx="16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a:latin typeface="Courier New" charset="0"/>
                </a:rPr>
                <a:t>IODQN HDVW </a:t>
              </a:r>
            </a:p>
            <a:p>
              <a:pPr algn="ctr" eaLnBrk="1" hangingPunct="1">
                <a:lnSpc>
                  <a:spcPct val="100000"/>
                </a:lnSpc>
              </a:pPr>
              <a:r>
                <a:rPr lang="en-US" sz="1400">
                  <a:latin typeface="Courier New" charset="0"/>
                </a:rPr>
                <a:t>DWWDFN DW GDZQ</a:t>
              </a:r>
            </a:p>
          </p:txBody>
        </p:sp>
        <p:sp>
          <p:nvSpPr>
            <p:cNvPr id="29720" name="Text Box 15"/>
            <p:cNvSpPr txBox="1">
              <a:spLocks noChangeArrowheads="1"/>
            </p:cNvSpPr>
            <p:nvPr/>
          </p:nvSpPr>
          <p:spPr bwMode="auto">
            <a:xfrm>
              <a:off x="3149" y="3880"/>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a:solidFill>
                    <a:srgbClr val="000000"/>
                  </a:solidFill>
                </a:rPr>
                <a:t>Ciphered text</a:t>
              </a:r>
            </a:p>
          </p:txBody>
        </p:sp>
      </p:grpSp>
      <p:pic>
        <p:nvPicPr>
          <p:cNvPr id="29706"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4043363"/>
            <a:ext cx="5816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17"/>
          <p:cNvSpPr txBox="1">
            <a:spLocks noChangeArrowheads="1"/>
          </p:cNvSpPr>
          <p:nvPr/>
        </p:nvSpPr>
        <p:spPr bwMode="auto">
          <a:xfrm>
            <a:off x="1339850" y="4064000"/>
            <a:ext cx="556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sz="1200">
                <a:latin typeface="Courier New" charset="0"/>
              </a:rPr>
              <a:t>A B C D E F G H I J K L M N O P Q R S T U V W X Y Z A B C</a:t>
            </a:r>
            <a:r>
              <a:rPr lang="en-US" sz="1800">
                <a:latin typeface="Courier New" charset="0"/>
              </a:rPr>
              <a:t> </a:t>
            </a:r>
          </a:p>
        </p:txBody>
      </p:sp>
      <p:grpSp>
        <p:nvGrpSpPr>
          <p:cNvPr id="4" name="Group 18"/>
          <p:cNvGrpSpPr>
            <a:grpSpLocks/>
          </p:cNvGrpSpPr>
          <p:nvPr/>
        </p:nvGrpSpPr>
        <p:grpSpPr bwMode="auto">
          <a:xfrm>
            <a:off x="1100138" y="3532188"/>
            <a:ext cx="5192712" cy="600075"/>
            <a:chOff x="2208" y="2240"/>
            <a:chExt cx="3271" cy="378"/>
          </a:xfrm>
        </p:grpSpPr>
        <p:pic>
          <p:nvPicPr>
            <p:cNvPr id="29712" name="Picture 1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08" y="2240"/>
              <a:ext cx="327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Text Box 20"/>
            <p:cNvSpPr txBox="1">
              <a:spLocks noChangeArrowheads="1"/>
            </p:cNvSpPr>
            <p:nvPr/>
          </p:nvSpPr>
          <p:spPr bwMode="auto">
            <a:xfrm>
              <a:off x="2359" y="2307"/>
              <a:ext cx="30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sz="1200">
                  <a:latin typeface="Courier New" charset="0"/>
                </a:rPr>
                <a:t>A B C D E F G H I J K L M N O P Q R S T U V W X Y Z</a:t>
              </a:r>
              <a:endParaRPr lang="en-US" sz="1800">
                <a:latin typeface="Courier New" charset="0"/>
              </a:endParaRPr>
            </a:p>
          </p:txBody>
        </p:sp>
        <p:sp>
          <p:nvSpPr>
            <p:cNvPr id="29714" name="Line 21"/>
            <p:cNvSpPr>
              <a:spLocks noChangeShapeType="1"/>
            </p:cNvSpPr>
            <p:nvPr/>
          </p:nvSpPr>
          <p:spPr bwMode="auto">
            <a:xfrm>
              <a:off x="2442"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5" name="Line 22"/>
            <p:cNvSpPr>
              <a:spLocks noChangeShapeType="1"/>
            </p:cNvSpPr>
            <p:nvPr/>
          </p:nvSpPr>
          <p:spPr bwMode="auto">
            <a:xfrm>
              <a:off x="2550"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6" name="Line 23"/>
            <p:cNvSpPr>
              <a:spLocks noChangeShapeType="1"/>
            </p:cNvSpPr>
            <p:nvPr/>
          </p:nvSpPr>
          <p:spPr bwMode="auto">
            <a:xfrm>
              <a:off x="2664"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7" name="Line 24"/>
            <p:cNvSpPr>
              <a:spLocks noChangeShapeType="1"/>
            </p:cNvSpPr>
            <p:nvPr/>
          </p:nvSpPr>
          <p:spPr bwMode="auto">
            <a:xfrm>
              <a:off x="2784"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9709" name="Rectangle 25"/>
          <p:cNvSpPr>
            <a:spLocks noGrp="1" noChangeArrowheads="1"/>
          </p:cNvSpPr>
          <p:nvPr>
            <p:ph type="title"/>
          </p:nvPr>
        </p:nvSpPr>
        <p:spPr>
          <a:noFill/>
        </p:spPr>
        <p:txBody>
          <a:bodyPr/>
          <a:lstStyle/>
          <a:p>
            <a:r>
              <a:rPr lang="en-US">
                <a:latin typeface="Arial" charset="0"/>
              </a:rPr>
              <a:t>Let</a:t>
            </a:r>
            <a:r>
              <a:rPr lang="ja-JP" altLang="en-US">
                <a:latin typeface="Arial" charset="0"/>
              </a:rPr>
              <a:t>’</a:t>
            </a:r>
            <a:r>
              <a:rPr lang="en-US">
                <a:latin typeface="Arial" charset="0"/>
              </a:rPr>
              <a:t>s Encode using the Caesar Cipher!</a:t>
            </a:r>
          </a:p>
        </p:txBody>
      </p:sp>
      <p:sp>
        <p:nvSpPr>
          <p:cNvPr id="496666" name="Rectangle 26"/>
          <p:cNvSpPr>
            <a:spLocks noChangeArrowheads="1"/>
          </p:cNvSpPr>
          <p:nvPr/>
        </p:nvSpPr>
        <p:spPr bwMode="auto">
          <a:xfrm>
            <a:off x="965200" y="3494088"/>
            <a:ext cx="6111875" cy="1203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6651"/>
                                        </p:tgtEl>
                                        <p:attrNameLst>
                                          <p:attrName>style.visibility</p:attrName>
                                        </p:attrNameLst>
                                      </p:cBhvr>
                                      <p:to>
                                        <p:strVal val="visible"/>
                                      </p:to>
                                    </p:set>
                                    <p:animEffect transition="in" filter="fade">
                                      <p:cBhvr>
                                        <p:cTn id="7" dur="500"/>
                                        <p:tgtEl>
                                          <p:spTgt spid="496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6649"/>
                                        </p:tgtEl>
                                        <p:attrNameLst>
                                          <p:attrName>style.visibility</p:attrName>
                                        </p:attrNameLst>
                                      </p:cBhvr>
                                      <p:to>
                                        <p:strVal val="visible"/>
                                      </p:to>
                                    </p:set>
                                    <p:animEffect transition="in" filter="fade">
                                      <p:cBhvr>
                                        <p:cTn id="17" dur="500"/>
                                        <p:tgtEl>
                                          <p:spTgt spid="4966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96666"/>
                                        </p:tgtEl>
                                      </p:cBhvr>
                                    </p:animEffect>
                                    <p:set>
                                      <p:cBhvr>
                                        <p:cTn id="22" dur="1" fill="hold">
                                          <p:stCondLst>
                                            <p:cond delay="499"/>
                                          </p:stCondLst>
                                        </p:cTn>
                                        <p:tgtEl>
                                          <p:spTgt spid="49666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3.33333E-6 6.29047E-7 L 0.06093 6.29047E-7 " pathEditMode="relative" rAng="0" ptsTypes="AA">
                                      <p:cBhvr>
                                        <p:cTn id="26" dur="2000" fill="hold"/>
                                        <p:tgtEl>
                                          <p:spTgt spid="4"/>
                                        </p:tgtEl>
                                        <p:attrNameLst>
                                          <p:attrName>ppt_x</p:attrName>
                                          <p:attrName>ppt_y</p:attrName>
                                        </p:attrNameLst>
                                      </p:cBhvr>
                                      <p:rCtr x="303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6647"/>
                                        </p:tgtEl>
                                        <p:attrNameLst>
                                          <p:attrName>style.visibility</p:attrName>
                                        </p:attrNameLst>
                                      </p:cBhvr>
                                      <p:to>
                                        <p:strVal val="visible"/>
                                      </p:to>
                                    </p:set>
                                    <p:animEffect transition="in" filter="fade">
                                      <p:cBhvr>
                                        <p:cTn id="31" dur="500"/>
                                        <p:tgtEl>
                                          <p:spTgt spid="49664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7" grpId="0"/>
      <p:bldP spid="496649" grpId="0"/>
      <p:bldP spid="496651" grpId="0"/>
      <p:bldP spid="4966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615950" y="5372100"/>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3</a:t>
            </a:r>
          </a:p>
        </p:txBody>
      </p:sp>
      <p:grpSp>
        <p:nvGrpSpPr>
          <p:cNvPr id="2" name="Group 3"/>
          <p:cNvGrpSpPr>
            <a:grpSpLocks/>
          </p:cNvGrpSpPr>
          <p:nvPr/>
        </p:nvGrpSpPr>
        <p:grpSpPr bwMode="auto">
          <a:xfrm>
            <a:off x="5148263" y="1392238"/>
            <a:ext cx="2743200" cy="1333500"/>
            <a:chOff x="851" y="1081"/>
            <a:chExt cx="1728" cy="840"/>
          </a:xfrm>
        </p:grpSpPr>
        <p:sp>
          <p:nvSpPr>
            <p:cNvPr id="30746" name="Text Box 4"/>
            <p:cNvSpPr txBox="1">
              <a:spLocks noChangeArrowheads="1"/>
            </p:cNvSpPr>
            <p:nvPr/>
          </p:nvSpPr>
          <p:spPr bwMode="auto">
            <a:xfrm>
              <a:off x="947" y="1748"/>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smtClean="0">
                  <a:solidFill>
                    <a:srgbClr val="000000"/>
                  </a:solidFill>
                </a:rPr>
                <a:t>Ciphered </a:t>
              </a:r>
              <a:r>
                <a:rPr lang="en-US" sz="1200" dirty="0">
                  <a:solidFill>
                    <a:srgbClr val="000000"/>
                  </a:solidFill>
                </a:rPr>
                <a:t>text</a:t>
              </a:r>
            </a:p>
          </p:txBody>
        </p:sp>
        <p:pic>
          <p:nvPicPr>
            <p:cNvPr id="30747" name="Picture 5" descr="parchment_bln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51" y="1081"/>
              <a:ext cx="1680"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8" name="Rectangle 6"/>
            <p:cNvSpPr>
              <a:spLocks noChangeArrowheads="1"/>
            </p:cNvSpPr>
            <p:nvPr/>
          </p:nvSpPr>
          <p:spPr bwMode="auto">
            <a:xfrm>
              <a:off x="906" y="1350"/>
              <a:ext cx="16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a:latin typeface="Courier New" charset="0"/>
                </a:rPr>
                <a:t>OZ OY IUUR</a:t>
              </a:r>
            </a:p>
          </p:txBody>
        </p:sp>
      </p:grpSp>
      <p:sp>
        <p:nvSpPr>
          <p:cNvPr id="497671" name="Text Box 7"/>
          <p:cNvSpPr txBox="1">
            <a:spLocks noChangeArrowheads="1"/>
          </p:cNvSpPr>
          <p:nvPr/>
        </p:nvSpPr>
        <p:spPr bwMode="auto">
          <a:xfrm>
            <a:off x="1062038" y="5427663"/>
            <a:ext cx="4095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The clear text message.</a:t>
            </a:r>
          </a:p>
        </p:txBody>
      </p:sp>
      <p:sp>
        <p:nvSpPr>
          <p:cNvPr id="30725" name="Oval 8"/>
          <p:cNvSpPr>
            <a:spLocks noChangeArrowheads="1"/>
          </p:cNvSpPr>
          <p:nvPr/>
        </p:nvSpPr>
        <p:spPr bwMode="auto">
          <a:xfrm>
            <a:off x="615950" y="1792288"/>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1</a:t>
            </a:r>
          </a:p>
        </p:txBody>
      </p:sp>
      <p:sp>
        <p:nvSpPr>
          <p:cNvPr id="497673" name="Text Box 9"/>
          <p:cNvSpPr txBox="1">
            <a:spLocks noChangeArrowheads="1"/>
          </p:cNvSpPr>
          <p:nvPr/>
        </p:nvSpPr>
        <p:spPr bwMode="auto">
          <a:xfrm>
            <a:off x="1016000" y="3154363"/>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Use a shift of 6 (ROT6).</a:t>
            </a:r>
          </a:p>
        </p:txBody>
      </p:sp>
      <p:sp>
        <p:nvSpPr>
          <p:cNvPr id="30727" name="Oval 10"/>
          <p:cNvSpPr>
            <a:spLocks noChangeArrowheads="1"/>
          </p:cNvSpPr>
          <p:nvPr/>
        </p:nvSpPr>
        <p:spPr bwMode="auto">
          <a:xfrm>
            <a:off x="615950" y="3111500"/>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dirty="0">
                <a:solidFill>
                  <a:srgbClr val="000000"/>
                </a:solidFill>
              </a:rPr>
              <a:t>2</a:t>
            </a:r>
          </a:p>
        </p:txBody>
      </p:sp>
      <p:sp>
        <p:nvSpPr>
          <p:cNvPr id="497675" name="Text Box 11"/>
          <p:cNvSpPr txBox="1">
            <a:spLocks noChangeArrowheads="1"/>
          </p:cNvSpPr>
          <p:nvPr/>
        </p:nvSpPr>
        <p:spPr bwMode="auto">
          <a:xfrm>
            <a:off x="1071563" y="1839913"/>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dirty="0"/>
              <a:t>Solve the ciphertext.</a:t>
            </a:r>
          </a:p>
        </p:txBody>
      </p:sp>
      <p:grpSp>
        <p:nvGrpSpPr>
          <p:cNvPr id="3" name="Group 12"/>
          <p:cNvGrpSpPr>
            <a:grpSpLocks/>
          </p:cNvGrpSpPr>
          <p:nvPr/>
        </p:nvGrpSpPr>
        <p:grpSpPr bwMode="auto">
          <a:xfrm>
            <a:off x="5102225" y="4935538"/>
            <a:ext cx="2732088" cy="1312862"/>
            <a:chOff x="3072" y="3226"/>
            <a:chExt cx="1721" cy="827"/>
          </a:xfrm>
        </p:grpSpPr>
        <p:pic>
          <p:nvPicPr>
            <p:cNvPr id="30743" name="Picture 13" descr="parchment_bl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2" y="3226"/>
              <a:ext cx="168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Rectangle 14"/>
            <p:cNvSpPr>
              <a:spLocks noChangeArrowheads="1"/>
            </p:cNvSpPr>
            <p:nvPr/>
          </p:nvSpPr>
          <p:spPr bwMode="auto">
            <a:xfrm>
              <a:off x="3120" y="3526"/>
              <a:ext cx="16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a:latin typeface="Courier New" charset="0"/>
                </a:rPr>
                <a:t>IT is cool</a:t>
              </a:r>
            </a:p>
          </p:txBody>
        </p:sp>
        <p:sp>
          <p:nvSpPr>
            <p:cNvPr id="30745" name="Text Box 15"/>
            <p:cNvSpPr txBox="1">
              <a:spLocks noChangeArrowheads="1"/>
            </p:cNvSpPr>
            <p:nvPr/>
          </p:nvSpPr>
          <p:spPr bwMode="auto">
            <a:xfrm>
              <a:off x="3149" y="3880"/>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a:solidFill>
                    <a:srgbClr val="000000"/>
                  </a:solidFill>
                </a:rPr>
                <a:t>Clear text</a:t>
              </a:r>
            </a:p>
          </p:txBody>
        </p:sp>
      </p:grpSp>
      <p:sp>
        <p:nvSpPr>
          <p:cNvPr id="30730" name="Rectangle 16"/>
          <p:cNvSpPr>
            <a:spLocks noGrp="1" noChangeArrowheads="1"/>
          </p:cNvSpPr>
          <p:nvPr>
            <p:ph type="title"/>
          </p:nvPr>
        </p:nvSpPr>
        <p:spPr>
          <a:noFill/>
        </p:spPr>
        <p:txBody>
          <a:bodyPr/>
          <a:lstStyle/>
          <a:p>
            <a:r>
              <a:rPr lang="en-US">
                <a:latin typeface="Arial" charset="0"/>
              </a:rPr>
              <a:t>Let</a:t>
            </a:r>
            <a:r>
              <a:rPr lang="ja-JP" altLang="en-US">
                <a:latin typeface="Arial" charset="0"/>
              </a:rPr>
              <a:t>’</a:t>
            </a:r>
            <a:r>
              <a:rPr lang="en-US">
                <a:latin typeface="Arial" charset="0"/>
              </a:rPr>
              <a:t>s Decode</a:t>
            </a:r>
          </a:p>
        </p:txBody>
      </p:sp>
      <p:pic>
        <p:nvPicPr>
          <p:cNvPr id="30731" name="Picture 1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4043363"/>
            <a:ext cx="79216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8"/>
          <p:cNvSpPr txBox="1">
            <a:spLocks noChangeArrowheads="1"/>
          </p:cNvSpPr>
          <p:nvPr/>
        </p:nvSpPr>
        <p:spPr bwMode="auto">
          <a:xfrm>
            <a:off x="1339850" y="4064000"/>
            <a:ext cx="761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sz="1200">
                <a:latin typeface="Courier New" charset="0"/>
              </a:rPr>
              <a:t>A B C D E F G H I J K L M N O P Q R S T U V W X Y Z A B C</a:t>
            </a:r>
            <a:r>
              <a:rPr lang="en-US" sz="1800">
                <a:latin typeface="Courier New" charset="0"/>
              </a:rPr>
              <a:t> </a:t>
            </a:r>
          </a:p>
        </p:txBody>
      </p:sp>
      <p:grpSp>
        <p:nvGrpSpPr>
          <p:cNvPr id="4" name="Group 19"/>
          <p:cNvGrpSpPr>
            <a:grpSpLocks/>
          </p:cNvGrpSpPr>
          <p:nvPr/>
        </p:nvGrpSpPr>
        <p:grpSpPr bwMode="auto">
          <a:xfrm>
            <a:off x="1100138" y="3532188"/>
            <a:ext cx="5192712" cy="600075"/>
            <a:chOff x="2208" y="2240"/>
            <a:chExt cx="3271" cy="378"/>
          </a:xfrm>
        </p:grpSpPr>
        <p:pic>
          <p:nvPicPr>
            <p:cNvPr id="30737" name="Picture 2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08" y="2240"/>
              <a:ext cx="327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21"/>
            <p:cNvSpPr txBox="1">
              <a:spLocks noChangeArrowheads="1"/>
            </p:cNvSpPr>
            <p:nvPr/>
          </p:nvSpPr>
          <p:spPr bwMode="auto">
            <a:xfrm>
              <a:off x="2359" y="2307"/>
              <a:ext cx="30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sz="1200">
                  <a:latin typeface="Courier New" charset="0"/>
                </a:rPr>
                <a:t>A B C D E F G H I J K L M N O P Q R S T U V W X Y Z</a:t>
              </a:r>
              <a:endParaRPr lang="en-US" sz="1800">
                <a:latin typeface="Courier New" charset="0"/>
              </a:endParaRPr>
            </a:p>
          </p:txBody>
        </p:sp>
        <p:sp>
          <p:nvSpPr>
            <p:cNvPr id="30739" name="Line 22"/>
            <p:cNvSpPr>
              <a:spLocks noChangeShapeType="1"/>
            </p:cNvSpPr>
            <p:nvPr/>
          </p:nvSpPr>
          <p:spPr bwMode="auto">
            <a:xfrm>
              <a:off x="2442"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0" name="Line 23"/>
            <p:cNvSpPr>
              <a:spLocks noChangeShapeType="1"/>
            </p:cNvSpPr>
            <p:nvPr/>
          </p:nvSpPr>
          <p:spPr bwMode="auto">
            <a:xfrm>
              <a:off x="2550"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1" name="Line 24"/>
            <p:cNvSpPr>
              <a:spLocks noChangeShapeType="1"/>
            </p:cNvSpPr>
            <p:nvPr/>
          </p:nvSpPr>
          <p:spPr bwMode="auto">
            <a:xfrm>
              <a:off x="2664"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2" name="Line 25"/>
            <p:cNvSpPr>
              <a:spLocks noChangeShapeType="1"/>
            </p:cNvSpPr>
            <p:nvPr/>
          </p:nvSpPr>
          <p:spPr bwMode="auto">
            <a:xfrm>
              <a:off x="2784" y="247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97690" name="Text Box 26"/>
          <p:cNvSpPr txBox="1">
            <a:spLocks noChangeArrowheads="1"/>
          </p:cNvSpPr>
          <p:nvPr/>
        </p:nvSpPr>
        <p:spPr bwMode="auto">
          <a:xfrm>
            <a:off x="6648450" y="4144963"/>
            <a:ext cx="2012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sz="1200">
                <a:latin typeface="Courier New" charset="0"/>
              </a:rPr>
              <a:t>D E F G H I J K L M	</a:t>
            </a:r>
            <a:endParaRPr lang="en-US" sz="1800">
              <a:latin typeface="Courier New" charset="0"/>
            </a:endParaRPr>
          </a:p>
        </p:txBody>
      </p:sp>
      <p:sp>
        <p:nvSpPr>
          <p:cNvPr id="497691" name="Rectangle 27"/>
          <p:cNvSpPr>
            <a:spLocks noChangeArrowheads="1"/>
          </p:cNvSpPr>
          <p:nvPr/>
        </p:nvSpPr>
        <p:spPr bwMode="auto">
          <a:xfrm>
            <a:off x="1006475" y="3530600"/>
            <a:ext cx="7927975" cy="1203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7675"/>
                                        </p:tgtEl>
                                        <p:attrNameLst>
                                          <p:attrName>style.visibility</p:attrName>
                                        </p:attrNameLst>
                                      </p:cBhvr>
                                      <p:to>
                                        <p:strVal val="visible"/>
                                      </p:to>
                                    </p:set>
                                    <p:animEffect transition="in" filter="fade">
                                      <p:cBhvr>
                                        <p:cTn id="7" dur="500"/>
                                        <p:tgtEl>
                                          <p:spTgt spid="497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7673"/>
                                        </p:tgtEl>
                                        <p:attrNameLst>
                                          <p:attrName>style.visibility</p:attrName>
                                        </p:attrNameLst>
                                      </p:cBhvr>
                                      <p:to>
                                        <p:strVal val="visible"/>
                                      </p:to>
                                    </p:set>
                                    <p:animEffect transition="in" filter="fade">
                                      <p:cBhvr>
                                        <p:cTn id="17" dur="500"/>
                                        <p:tgtEl>
                                          <p:spTgt spid="4976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97691"/>
                                        </p:tgtEl>
                                      </p:cBhvr>
                                    </p:animEffect>
                                    <p:set>
                                      <p:cBhvr>
                                        <p:cTn id="22" dur="1" fill="hold">
                                          <p:stCondLst>
                                            <p:cond delay="499"/>
                                          </p:stCondLst>
                                        </p:cTn>
                                        <p:tgtEl>
                                          <p:spTgt spid="49769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3.33333E-6 -1.26676E-6 L 0.11944 -0.00092 " pathEditMode="relative" rAng="0" ptsTypes="AA">
                                      <p:cBhvr>
                                        <p:cTn id="26" dur="2000" fill="hold"/>
                                        <p:tgtEl>
                                          <p:spTgt spid="4"/>
                                        </p:tgtEl>
                                        <p:attrNameLst>
                                          <p:attrName>ppt_x</p:attrName>
                                          <p:attrName>ppt_y</p:attrName>
                                        </p:attrNameLst>
                                      </p:cBhvr>
                                      <p:rCtr x="5972" y="-46"/>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7690"/>
                                        </p:tgtEl>
                                        <p:attrNameLst>
                                          <p:attrName>style.visibility</p:attrName>
                                        </p:attrNameLst>
                                      </p:cBhvr>
                                      <p:to>
                                        <p:strVal val="visible"/>
                                      </p:to>
                                    </p:set>
                                    <p:animEffect transition="in" filter="fade">
                                      <p:cBhvr>
                                        <p:cTn id="31" dur="500"/>
                                        <p:tgtEl>
                                          <p:spTgt spid="49769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97671"/>
                                        </p:tgtEl>
                                        <p:attrNameLst>
                                          <p:attrName>style.visibility</p:attrName>
                                        </p:attrNameLst>
                                      </p:cBhvr>
                                      <p:to>
                                        <p:strVal val="visible"/>
                                      </p:to>
                                    </p:set>
                                    <p:animEffect transition="in" filter="fade">
                                      <p:cBhvr>
                                        <p:cTn id="36" dur="500"/>
                                        <p:tgtEl>
                                          <p:spTgt spid="497671"/>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1" grpId="0"/>
      <p:bldP spid="497673" grpId="0"/>
      <p:bldP spid="497675" grpId="0"/>
      <p:bldP spid="497690" grpId="0"/>
      <p:bldP spid="4976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43050" y="5808663"/>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smtClean="0">
                <a:solidFill>
                  <a:srgbClr val="000000"/>
                </a:solidFill>
              </a:rPr>
              <a:t>Ciphered </a:t>
            </a:r>
            <a:r>
              <a:rPr lang="en-US" sz="1200" dirty="0">
                <a:solidFill>
                  <a:srgbClr val="000000"/>
                </a:solidFill>
              </a:rPr>
              <a:t>text</a:t>
            </a:r>
          </a:p>
        </p:txBody>
      </p:sp>
      <p:sp>
        <p:nvSpPr>
          <p:cNvPr id="31747" name="Oval 3"/>
          <p:cNvSpPr>
            <a:spLocks noChangeArrowheads="1"/>
          </p:cNvSpPr>
          <p:nvPr/>
        </p:nvSpPr>
        <p:spPr bwMode="auto">
          <a:xfrm>
            <a:off x="628650" y="4826000"/>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3</a:t>
            </a:r>
          </a:p>
        </p:txBody>
      </p:sp>
      <p:pic>
        <p:nvPicPr>
          <p:cNvPr id="31748" name="Picture 4" descr="parchment_bln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90650" y="4749800"/>
            <a:ext cx="2667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1477963" y="5070475"/>
            <a:ext cx="2655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pl-PL" sz="1400">
                <a:latin typeface="Courier New" charset="0"/>
              </a:rPr>
              <a:t>IODQN HDVW </a:t>
            </a:r>
          </a:p>
          <a:p>
            <a:pPr algn="ctr" eaLnBrk="1" hangingPunct="1">
              <a:lnSpc>
                <a:spcPct val="100000"/>
              </a:lnSpc>
            </a:pPr>
            <a:r>
              <a:rPr lang="pl-PL" sz="1400">
                <a:latin typeface="Courier New" charset="0"/>
              </a:rPr>
              <a:t>DWWDFN DW GDZQ</a:t>
            </a:r>
            <a:endParaRPr lang="en-US" sz="1400">
              <a:latin typeface="Courier New" charset="0"/>
            </a:endParaRPr>
          </a:p>
        </p:txBody>
      </p:sp>
      <p:sp>
        <p:nvSpPr>
          <p:cNvPr id="31750" name="Text Box 6"/>
          <p:cNvSpPr txBox="1">
            <a:spLocks noChangeArrowheads="1"/>
          </p:cNvSpPr>
          <p:nvPr/>
        </p:nvSpPr>
        <p:spPr bwMode="auto">
          <a:xfrm>
            <a:off x="4362450" y="1436688"/>
            <a:ext cx="4095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The clear text message would be encoded using a key of 3.</a:t>
            </a:r>
          </a:p>
        </p:txBody>
      </p:sp>
      <p:sp>
        <p:nvSpPr>
          <p:cNvPr id="31751" name="Oval 7"/>
          <p:cNvSpPr>
            <a:spLocks noChangeArrowheads="1"/>
          </p:cNvSpPr>
          <p:nvPr/>
        </p:nvSpPr>
        <p:spPr bwMode="auto">
          <a:xfrm>
            <a:off x="628650" y="1284288"/>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1</a:t>
            </a:r>
          </a:p>
        </p:txBody>
      </p:sp>
      <p:pic>
        <p:nvPicPr>
          <p:cNvPr id="31752" name="Picture 8" descr="parchment_bl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1763" y="1158875"/>
            <a:ext cx="266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9"/>
          <p:cNvSpPr>
            <a:spLocks noChangeArrowheads="1"/>
          </p:cNvSpPr>
          <p:nvPr/>
        </p:nvSpPr>
        <p:spPr bwMode="auto">
          <a:xfrm>
            <a:off x="1477963" y="1528763"/>
            <a:ext cx="2655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a:latin typeface="Courier New" charset="0"/>
              </a:rPr>
              <a:t>FLANK EAST</a:t>
            </a:r>
            <a:endParaRPr lang="pl-PL" sz="1400">
              <a:latin typeface="Courier New" charset="0"/>
            </a:endParaRPr>
          </a:p>
          <a:p>
            <a:pPr algn="ctr" eaLnBrk="1" hangingPunct="1">
              <a:lnSpc>
                <a:spcPct val="100000"/>
              </a:lnSpc>
            </a:pPr>
            <a:r>
              <a:rPr lang="en-US" sz="1400">
                <a:latin typeface="Courier New" charset="0"/>
              </a:rPr>
              <a:t>ATTACK AT DAWN</a:t>
            </a:r>
          </a:p>
        </p:txBody>
      </p:sp>
      <p:sp>
        <p:nvSpPr>
          <p:cNvPr id="31754" name="Text Box 10"/>
          <p:cNvSpPr txBox="1">
            <a:spLocks noChangeArrowheads="1"/>
          </p:cNvSpPr>
          <p:nvPr/>
        </p:nvSpPr>
        <p:spPr bwMode="auto">
          <a:xfrm>
            <a:off x="6172200" y="2806700"/>
            <a:ext cx="1752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Shifting the inner wheel by 3, then the A becomes D, B becomes E, and so on.</a:t>
            </a:r>
          </a:p>
        </p:txBody>
      </p:sp>
      <p:sp>
        <p:nvSpPr>
          <p:cNvPr id="31755" name="Oval 11"/>
          <p:cNvSpPr>
            <a:spLocks noChangeArrowheads="1"/>
          </p:cNvSpPr>
          <p:nvPr/>
        </p:nvSpPr>
        <p:spPr bwMode="auto">
          <a:xfrm>
            <a:off x="628650" y="2844800"/>
            <a:ext cx="381000" cy="381000"/>
          </a:xfrm>
          <a:prstGeom prst="ellipse">
            <a:avLst/>
          </a:prstGeom>
          <a:solidFill>
            <a:schemeClr val="accent1"/>
          </a:solidFill>
          <a:ln w="9525">
            <a:solidFill>
              <a:srgbClr val="000000"/>
            </a:solidFill>
            <a:round/>
            <a:headEnd/>
            <a:tailEnd/>
          </a:ln>
        </p:spPr>
        <p:txBody>
          <a:bodyPr wrap="none" anchor="ctr"/>
          <a:lstStyle/>
          <a:p>
            <a:pPr algn="ctr" eaLnBrk="1" hangingPunct="1">
              <a:lnSpc>
                <a:spcPct val="100000"/>
              </a:lnSpc>
            </a:pPr>
            <a:r>
              <a:rPr lang="en-US" sz="1400">
                <a:solidFill>
                  <a:srgbClr val="000000"/>
                </a:solidFill>
              </a:rPr>
              <a:t>2</a:t>
            </a:r>
          </a:p>
        </p:txBody>
      </p:sp>
      <p:sp>
        <p:nvSpPr>
          <p:cNvPr id="31756" name="Text Box 12"/>
          <p:cNvSpPr txBox="1">
            <a:spLocks noChangeArrowheads="1"/>
          </p:cNvSpPr>
          <p:nvPr/>
        </p:nvSpPr>
        <p:spPr bwMode="auto">
          <a:xfrm>
            <a:off x="4419600" y="4959350"/>
            <a:ext cx="3886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400" b="0"/>
              <a:t>The clear text message would appear as follows using a key of 3.</a:t>
            </a:r>
          </a:p>
        </p:txBody>
      </p:sp>
      <p:sp>
        <p:nvSpPr>
          <p:cNvPr id="31757" name="Text Box 13"/>
          <p:cNvSpPr txBox="1">
            <a:spLocks noChangeArrowheads="1"/>
          </p:cNvSpPr>
          <p:nvPr/>
        </p:nvSpPr>
        <p:spPr bwMode="auto">
          <a:xfrm>
            <a:off x="1524000" y="2197100"/>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a:solidFill>
                  <a:srgbClr val="000000"/>
                </a:solidFill>
              </a:rPr>
              <a:t>Clear text</a:t>
            </a:r>
          </a:p>
        </p:txBody>
      </p:sp>
      <p:pic>
        <p:nvPicPr>
          <p:cNvPr id="31758"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81113" y="2730500"/>
            <a:ext cx="1919287"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5690317">
            <a:off x="1743075" y="3167063"/>
            <a:ext cx="996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6200" y="2657475"/>
            <a:ext cx="2057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1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3115327">
            <a:off x="4421188" y="3173413"/>
            <a:ext cx="10318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2" name="AutoShape 18"/>
          <p:cNvSpPr>
            <a:spLocks noChangeArrowheads="1"/>
          </p:cNvSpPr>
          <p:nvPr/>
        </p:nvSpPr>
        <p:spPr bwMode="auto">
          <a:xfrm rot="-190789">
            <a:off x="4657725" y="3378200"/>
            <a:ext cx="590550" cy="560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1763" name="Line 19"/>
          <p:cNvSpPr>
            <a:spLocks noChangeShapeType="1"/>
          </p:cNvSpPr>
          <p:nvPr/>
        </p:nvSpPr>
        <p:spPr bwMode="auto">
          <a:xfrm flipV="1">
            <a:off x="5305425" y="3111500"/>
            <a:ext cx="104775"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4" name="Line 20"/>
          <p:cNvSpPr>
            <a:spLocks noChangeShapeType="1"/>
          </p:cNvSpPr>
          <p:nvPr/>
        </p:nvSpPr>
        <p:spPr bwMode="auto">
          <a:xfrm flipV="1">
            <a:off x="5391150" y="3254375"/>
            <a:ext cx="133350" cy="138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5" name="Line 21"/>
          <p:cNvSpPr>
            <a:spLocks noChangeShapeType="1"/>
          </p:cNvSpPr>
          <p:nvPr/>
        </p:nvSpPr>
        <p:spPr bwMode="auto">
          <a:xfrm flipV="1">
            <a:off x="5434013" y="3397250"/>
            <a:ext cx="180975" cy="100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6" name="Line 22"/>
          <p:cNvSpPr>
            <a:spLocks noChangeShapeType="1"/>
          </p:cNvSpPr>
          <p:nvPr/>
        </p:nvSpPr>
        <p:spPr bwMode="auto">
          <a:xfrm flipV="1">
            <a:off x="5472113" y="3573463"/>
            <a:ext cx="185737" cy="52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7" name="Rectangle 23"/>
          <p:cNvSpPr>
            <a:spLocks noGrp="1" noChangeArrowheads="1"/>
          </p:cNvSpPr>
          <p:nvPr>
            <p:ph type="title"/>
          </p:nvPr>
        </p:nvSpPr>
        <p:spPr/>
        <p:txBody>
          <a:bodyPr/>
          <a:lstStyle/>
          <a:p>
            <a:r>
              <a:rPr lang="en-US">
                <a:latin typeface="Arial" charset="0"/>
              </a:rPr>
              <a:t>Caesar Cipher Disk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quarter" idx="10"/>
          </p:nvPr>
        </p:nvSpPr>
        <p:spPr/>
        <p:txBody>
          <a:bodyPr/>
          <a:lstStyle/>
          <a:p>
            <a:r>
              <a:rPr lang="en-US" dirty="0">
                <a:latin typeface="Arial" charset="0"/>
              </a:rPr>
              <a:t>The </a:t>
            </a:r>
            <a:r>
              <a:rPr lang="en-US" dirty="0" err="1"/>
              <a:t>Vigenère</a:t>
            </a:r>
            <a:r>
              <a:rPr lang="en-US" dirty="0"/>
              <a:t> </a:t>
            </a:r>
            <a:r>
              <a:rPr lang="en-US" dirty="0" smtClean="0">
                <a:latin typeface="Arial" charset="0"/>
              </a:rPr>
              <a:t>cipher </a:t>
            </a:r>
            <a:r>
              <a:rPr lang="en-US" dirty="0">
                <a:latin typeface="Arial" charset="0"/>
              </a:rPr>
              <a:t>is based on the Caesar cipher, except that it encrypts text by using a different polyalphabetic key shift for every plaintext letter. </a:t>
            </a:r>
          </a:p>
          <a:p>
            <a:pPr lvl="1"/>
            <a:r>
              <a:rPr lang="en-US" dirty="0">
                <a:latin typeface="Arial" charset="0"/>
              </a:rPr>
              <a:t>The different key shift is identified using a shared key between sender and receiver. </a:t>
            </a:r>
          </a:p>
          <a:p>
            <a:pPr lvl="1"/>
            <a:r>
              <a:rPr lang="en-US" dirty="0">
                <a:latin typeface="Arial" charset="0"/>
              </a:rPr>
              <a:t>The plaintext message can be encrypted and decrypted using the Vigenere Cipher Table</a:t>
            </a:r>
            <a:r>
              <a:rPr lang="en-US" dirty="0" smtClean="0">
                <a:latin typeface="Arial" charset="0"/>
              </a:rPr>
              <a:t>.</a:t>
            </a:r>
            <a:endParaRPr lang="en-US" dirty="0">
              <a:latin typeface="Arial" charset="0"/>
            </a:endParaRPr>
          </a:p>
          <a:p>
            <a:r>
              <a:rPr lang="en-US" dirty="0">
                <a:latin typeface="Arial" charset="0"/>
              </a:rPr>
              <a:t>For example:</a:t>
            </a:r>
          </a:p>
          <a:p>
            <a:pPr lvl="1"/>
            <a:r>
              <a:rPr lang="en-US" dirty="0">
                <a:latin typeface="Arial" charset="0"/>
              </a:rPr>
              <a:t>A sender and receiver have a shared secret key: SECRETKEY. </a:t>
            </a:r>
          </a:p>
          <a:p>
            <a:pPr lvl="1"/>
            <a:r>
              <a:rPr lang="en-US" dirty="0">
                <a:latin typeface="Arial" charset="0"/>
              </a:rPr>
              <a:t>Sender uses the key to encode: FLANK EAST ATTACK AT DAWN</a:t>
            </a:r>
            <a:r>
              <a:rPr lang="en-US" dirty="0" smtClean="0">
                <a:latin typeface="Arial" charset="0"/>
              </a:rPr>
              <a:t>.</a:t>
            </a:r>
            <a:endParaRPr lang="en-US" dirty="0">
              <a:latin typeface="Arial" charset="0"/>
            </a:endParaRPr>
          </a:p>
        </p:txBody>
      </p:sp>
      <p:sp>
        <p:nvSpPr>
          <p:cNvPr id="32770" name="Rectangle 2"/>
          <p:cNvSpPr>
            <a:spLocks noGrp="1" noChangeArrowheads="1"/>
          </p:cNvSpPr>
          <p:nvPr>
            <p:ph type="title"/>
          </p:nvPr>
        </p:nvSpPr>
        <p:spPr/>
        <p:txBody>
          <a:bodyPr/>
          <a:lstStyle/>
          <a:p>
            <a:r>
              <a:rPr lang="en-US">
                <a:latin typeface="Arial" charset="0"/>
              </a:rPr>
              <a:t>Vigenère Cipher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quarter" idx="10"/>
          </p:nvPr>
        </p:nvSpPr>
        <p:spPr/>
        <p:txBody>
          <a:bodyPr/>
          <a:lstStyle/>
          <a:p>
            <a:r>
              <a:rPr lang="en-US" dirty="0" smtClean="0"/>
              <a:t>In 1917, Gilbert </a:t>
            </a:r>
            <a:r>
              <a:rPr lang="en-US" dirty="0" err="1" smtClean="0"/>
              <a:t>Vernam</a:t>
            </a:r>
            <a:r>
              <a:rPr lang="en-US" dirty="0" smtClean="0"/>
              <a:t>, an AT&amp;T Bell Labs engineer invented and patented the stream cipher and later co-invented the one-time pad cipher. </a:t>
            </a:r>
          </a:p>
          <a:p>
            <a:pPr lvl="1"/>
            <a:r>
              <a:rPr lang="en-US" dirty="0" err="1" smtClean="0"/>
              <a:t>Vernam</a:t>
            </a:r>
            <a:r>
              <a:rPr lang="en-US" dirty="0" smtClean="0"/>
              <a:t> proposed a teletype cipher in which a prepared key consisting of an arbitrarily long, non-repeating sequence of numbers was kept on paper tape. </a:t>
            </a:r>
          </a:p>
          <a:p>
            <a:pPr lvl="1"/>
            <a:r>
              <a:rPr lang="en-US" dirty="0" smtClean="0"/>
              <a:t>It was then combined character by character with the plaintext message to produce the ciphertext. </a:t>
            </a:r>
          </a:p>
          <a:p>
            <a:pPr lvl="1"/>
            <a:r>
              <a:rPr lang="en-US" dirty="0" smtClean="0"/>
              <a:t>To decipher the ciphertext, the same paper tape key was again combined character by character, producing the plaintext. </a:t>
            </a:r>
          </a:p>
          <a:p>
            <a:r>
              <a:rPr lang="en-US" dirty="0" smtClean="0"/>
              <a:t>Each tape was used only once, hence the name one-time pad. </a:t>
            </a:r>
          </a:p>
          <a:p>
            <a:pPr lvl="1"/>
            <a:r>
              <a:rPr lang="en-US" dirty="0" smtClean="0"/>
              <a:t>As long as the key tape does not repeat or is not reused, this type of cipher is immune to cryptanalytic attack because the available ciphertext does not display the pattern of the key.</a:t>
            </a:r>
            <a:endParaRPr lang="en-US" dirty="0"/>
          </a:p>
        </p:txBody>
      </p:sp>
      <p:sp>
        <p:nvSpPr>
          <p:cNvPr id="36866" name="Rectangle 2"/>
          <p:cNvSpPr>
            <a:spLocks noGrp="1" noChangeArrowheads="1"/>
          </p:cNvSpPr>
          <p:nvPr>
            <p:ph type="title"/>
          </p:nvPr>
        </p:nvSpPr>
        <p:spPr/>
        <p:txBody>
          <a:bodyPr/>
          <a:lstStyle/>
          <a:p>
            <a:r>
              <a:rPr lang="en-US" smtClean="0"/>
              <a:t>Vernam Cipher</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quarter" idx="10"/>
          </p:nvPr>
        </p:nvSpPr>
        <p:spPr/>
        <p:txBody>
          <a:bodyPr/>
          <a:lstStyle/>
          <a:p>
            <a:r>
              <a:rPr lang="en-US" dirty="0">
                <a:latin typeface="Arial" charset="0"/>
              </a:rPr>
              <a:t>Several difficulties are inherent in using one-time pads in the real world. </a:t>
            </a:r>
          </a:p>
          <a:p>
            <a:pPr lvl="1"/>
            <a:r>
              <a:rPr lang="en-US" dirty="0">
                <a:latin typeface="Arial" charset="0"/>
              </a:rPr>
              <a:t>Key distribution is </a:t>
            </a:r>
            <a:r>
              <a:rPr lang="en-US" dirty="0" smtClean="0">
                <a:latin typeface="Arial" charset="0"/>
              </a:rPr>
              <a:t>challenging.</a:t>
            </a:r>
            <a:endParaRPr lang="en-US" dirty="0">
              <a:latin typeface="Arial" charset="0"/>
            </a:endParaRPr>
          </a:p>
          <a:p>
            <a:pPr lvl="1"/>
            <a:r>
              <a:rPr lang="en-US" dirty="0">
                <a:latin typeface="Arial" charset="0"/>
              </a:rPr>
              <a:t>Creating random data is challenging and if a key is used more than once, it becomes easier to break. </a:t>
            </a:r>
          </a:p>
          <a:p>
            <a:r>
              <a:rPr lang="en-US" dirty="0">
                <a:latin typeface="Arial" charset="0"/>
              </a:rPr>
              <a:t>Computers, because they have a mathematical foundation, are incapable of creating true random data. </a:t>
            </a:r>
          </a:p>
          <a:p>
            <a:r>
              <a:rPr lang="en-US" dirty="0">
                <a:latin typeface="Arial" charset="0"/>
              </a:rPr>
              <a:t>RC4 is a one-time pad cipher that is widely used on the Internet. </a:t>
            </a:r>
          </a:p>
          <a:p>
            <a:pPr lvl="1"/>
            <a:r>
              <a:rPr lang="en-US" dirty="0">
                <a:latin typeface="Arial" charset="0"/>
              </a:rPr>
              <a:t>However, because the key is generated by a computer, it is not truly random. </a:t>
            </a:r>
          </a:p>
        </p:txBody>
      </p:sp>
      <p:sp>
        <p:nvSpPr>
          <p:cNvPr id="37890" name="Rectangle 2"/>
          <p:cNvSpPr>
            <a:spLocks noGrp="1" noChangeArrowheads="1"/>
          </p:cNvSpPr>
          <p:nvPr>
            <p:ph type="title"/>
          </p:nvPr>
        </p:nvSpPr>
        <p:spPr/>
        <p:txBody>
          <a:bodyPr/>
          <a:lstStyle/>
          <a:p>
            <a:r>
              <a:rPr lang="en-US">
                <a:latin typeface="Arial" charset="0"/>
              </a:rPr>
              <a:t>Vernam Cipher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3400"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4600" y="3276600"/>
            <a:ext cx="38211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pPr eaLnBrk="1" hangingPunct="1"/>
            <a:r>
              <a:rPr lang="en-US">
                <a:latin typeface="Arial" charset="0"/>
              </a:rPr>
              <a:t>Secure Communications Requires …</a:t>
            </a:r>
          </a:p>
        </p:txBody>
      </p:sp>
      <p:sp>
        <p:nvSpPr>
          <p:cNvPr id="443395" name="Rectangle 3"/>
          <p:cNvSpPr>
            <a:spLocks noGrp="1" noChangeArrowheads="1"/>
          </p:cNvSpPr>
          <p:nvPr>
            <p:ph type="body" idx="4294967295"/>
          </p:nvPr>
        </p:nvSpPr>
        <p:spPr>
          <a:xfrm>
            <a:off x="609600" y="2971800"/>
            <a:ext cx="2514600" cy="457200"/>
          </a:xfrm>
          <a:noFill/>
          <a:ln>
            <a:noFill/>
          </a:ln>
        </p:spPr>
        <p:txBody>
          <a:bodyPr lIns="82124" tIns="41061" rIns="82124" bIns="41061"/>
          <a:lstStyle/>
          <a:p>
            <a:pPr marL="236538" indent="-236538" algn="ctr" defTabSz="814388" eaLnBrk="0" fontAlgn="base" hangingPunct="0">
              <a:lnSpc>
                <a:spcPct val="100000"/>
              </a:lnSpc>
              <a:spcBef>
                <a:spcPts val="300"/>
              </a:spcBef>
              <a:spcAft>
                <a:spcPts val="300"/>
              </a:spcAft>
              <a:buSzPct val="100000"/>
              <a:buFont typeface="Wingdings" charset="0"/>
              <a:buNone/>
            </a:pPr>
            <a:r>
              <a:rPr lang="en-US" sz="2400" b="1" dirty="0">
                <a:solidFill>
                  <a:schemeClr val="tx1"/>
                </a:solidFill>
                <a:latin typeface="Arial" charset="0"/>
                <a:ea typeface="ＭＳ Ｐゴシック" charset="0"/>
              </a:rPr>
              <a:t>Authentication</a:t>
            </a:r>
          </a:p>
        </p:txBody>
      </p:sp>
      <p:pic>
        <p:nvPicPr>
          <p:cNvPr id="44339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219200"/>
            <a:ext cx="2590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397"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1068206"/>
            <a:ext cx="3124200" cy="210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98" name="Rectangle 6"/>
          <p:cNvSpPr>
            <a:spLocks noChangeArrowheads="1"/>
          </p:cNvSpPr>
          <p:nvPr/>
        </p:nvSpPr>
        <p:spPr bwMode="auto">
          <a:xfrm>
            <a:off x="4876800" y="31242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marL="236538" indent="-236538" algn="ctr" defTabSz="814388">
              <a:lnSpc>
                <a:spcPct val="80000"/>
              </a:lnSpc>
              <a:spcBef>
                <a:spcPts val="300"/>
              </a:spcBef>
              <a:spcAft>
                <a:spcPts val="300"/>
              </a:spcAft>
              <a:buClr>
                <a:schemeClr val="tx2"/>
              </a:buClr>
              <a:buSzPct val="100000"/>
              <a:buFont typeface="Wingdings" charset="0"/>
              <a:buNone/>
            </a:pPr>
            <a:r>
              <a:rPr lang="en-US" dirty="0"/>
              <a:t>Integrity</a:t>
            </a:r>
          </a:p>
        </p:txBody>
      </p:sp>
      <p:sp>
        <p:nvSpPr>
          <p:cNvPr id="443399" name="Rectangle 7"/>
          <p:cNvSpPr>
            <a:spLocks noChangeArrowheads="1"/>
          </p:cNvSpPr>
          <p:nvPr/>
        </p:nvSpPr>
        <p:spPr bwMode="auto">
          <a:xfrm>
            <a:off x="3200400" y="5638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marL="236538" indent="-236538" algn="ctr" defTabSz="814388">
              <a:lnSpc>
                <a:spcPct val="100000"/>
              </a:lnSpc>
              <a:spcBef>
                <a:spcPts val="300"/>
              </a:spcBef>
              <a:spcAft>
                <a:spcPts val="300"/>
              </a:spcAft>
              <a:buClr>
                <a:schemeClr val="tx2"/>
              </a:buClr>
              <a:buSzPct val="100000"/>
              <a:buFont typeface="Wingdings" charset="0"/>
              <a:buNone/>
            </a:pPr>
            <a:r>
              <a:rPr lang="en-US" dirty="0"/>
              <a:t>Confidentiality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p:txBody>
          <a:bodyPr/>
          <a:lstStyle/>
          <a:p>
            <a:r>
              <a:rPr lang="en-US" smtClean="0"/>
              <a:t>Cryptanalysis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quarter" idx="10"/>
          </p:nvPr>
        </p:nvSpPr>
        <p:spPr/>
        <p:txBody>
          <a:bodyPr/>
          <a:lstStyle/>
          <a:p>
            <a:r>
              <a:rPr lang="en-US" dirty="0">
                <a:latin typeface="Arial" charset="0"/>
              </a:rPr>
              <a:t>The practice and study of determining the meaning of encrypted information (cracking the code), </a:t>
            </a:r>
            <a:r>
              <a:rPr lang="en-US" u="sng" dirty="0">
                <a:latin typeface="Arial" charset="0"/>
              </a:rPr>
              <a:t>without access to the shared secret key</a:t>
            </a:r>
            <a:r>
              <a:rPr lang="en-US" dirty="0">
                <a:latin typeface="Arial" charset="0"/>
              </a:rPr>
              <a:t>. </a:t>
            </a:r>
          </a:p>
          <a:p>
            <a:r>
              <a:rPr lang="en-US" dirty="0">
                <a:latin typeface="Arial" charset="0"/>
              </a:rPr>
              <a:t>Been around since cryptography. </a:t>
            </a:r>
          </a:p>
          <a:p>
            <a:pPr lvl="1"/>
            <a:endParaRPr lang="en-US" dirty="0">
              <a:latin typeface="Arial" charset="0"/>
            </a:endParaRPr>
          </a:p>
        </p:txBody>
      </p:sp>
      <p:sp>
        <p:nvSpPr>
          <p:cNvPr id="39938" name="Rectangle 2"/>
          <p:cNvSpPr>
            <a:spLocks noGrp="1" noChangeArrowheads="1"/>
          </p:cNvSpPr>
          <p:nvPr>
            <p:ph type="title"/>
          </p:nvPr>
        </p:nvSpPr>
        <p:spPr/>
        <p:txBody>
          <a:bodyPr/>
          <a:lstStyle/>
          <a:p>
            <a:r>
              <a:rPr lang="en-US">
                <a:latin typeface="Arial" charset="0"/>
              </a:rPr>
              <a:t>Cryptanalysis</a:t>
            </a:r>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143000"/>
            <a:ext cx="4182606"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quarter" idx="10"/>
          </p:nvPr>
        </p:nvSpPr>
        <p:spPr/>
        <p:txBody>
          <a:bodyPr>
            <a:normAutofit/>
          </a:bodyPr>
          <a:lstStyle/>
          <a:p>
            <a:r>
              <a:rPr lang="en-US" dirty="0">
                <a:latin typeface="Arial" charset="0"/>
              </a:rPr>
              <a:t>Brute-Force </a:t>
            </a:r>
            <a:r>
              <a:rPr lang="en-US" dirty="0" smtClean="0">
                <a:latin typeface="Arial" charset="0"/>
              </a:rPr>
              <a:t>Method</a:t>
            </a:r>
            <a:endParaRPr lang="en-US" dirty="0">
              <a:latin typeface="Arial" charset="0"/>
            </a:endParaRPr>
          </a:p>
          <a:p>
            <a:r>
              <a:rPr lang="en-US" dirty="0">
                <a:latin typeface="Arial" charset="0"/>
              </a:rPr>
              <a:t>Ciphertext-Only </a:t>
            </a:r>
            <a:r>
              <a:rPr lang="en-US" dirty="0" smtClean="0">
                <a:latin typeface="Arial" charset="0"/>
              </a:rPr>
              <a:t>Method</a:t>
            </a:r>
            <a:endParaRPr lang="en-US" dirty="0">
              <a:latin typeface="Arial" charset="0"/>
            </a:endParaRPr>
          </a:p>
          <a:p>
            <a:r>
              <a:rPr lang="en-US" dirty="0">
                <a:latin typeface="Arial" charset="0"/>
              </a:rPr>
              <a:t>Known-Plaintext </a:t>
            </a:r>
            <a:r>
              <a:rPr lang="en-US" dirty="0" smtClean="0">
                <a:latin typeface="Arial" charset="0"/>
              </a:rPr>
              <a:t>Method</a:t>
            </a:r>
            <a:endParaRPr lang="en-US" dirty="0">
              <a:latin typeface="Arial" charset="0"/>
            </a:endParaRPr>
          </a:p>
          <a:p>
            <a:r>
              <a:rPr lang="en-US" dirty="0">
                <a:latin typeface="Arial" charset="0"/>
              </a:rPr>
              <a:t>Chosen-Plaintext </a:t>
            </a:r>
            <a:r>
              <a:rPr lang="en-US" dirty="0" smtClean="0">
                <a:latin typeface="Arial" charset="0"/>
              </a:rPr>
              <a:t>Method</a:t>
            </a:r>
            <a:endParaRPr lang="en-US" dirty="0">
              <a:latin typeface="Arial" charset="0"/>
            </a:endParaRPr>
          </a:p>
          <a:p>
            <a:r>
              <a:rPr lang="en-US" dirty="0">
                <a:latin typeface="Arial" charset="0"/>
              </a:rPr>
              <a:t>Chosen-Ciphertext </a:t>
            </a:r>
            <a:r>
              <a:rPr lang="en-US" dirty="0" smtClean="0">
                <a:latin typeface="Arial" charset="0"/>
              </a:rPr>
              <a:t>Method</a:t>
            </a:r>
            <a:endParaRPr lang="en-US" dirty="0">
              <a:latin typeface="Arial" charset="0"/>
            </a:endParaRPr>
          </a:p>
          <a:p>
            <a:r>
              <a:rPr lang="en-US" dirty="0">
                <a:latin typeface="Arial" charset="0"/>
              </a:rPr>
              <a:t>Meet-in-the-Middle Method</a:t>
            </a:r>
          </a:p>
        </p:txBody>
      </p:sp>
      <p:sp>
        <p:nvSpPr>
          <p:cNvPr id="40962" name="Rectangle 2"/>
          <p:cNvSpPr>
            <a:spLocks noGrp="1" noChangeArrowheads="1"/>
          </p:cNvSpPr>
          <p:nvPr>
            <p:ph type="title"/>
          </p:nvPr>
        </p:nvSpPr>
        <p:spPr/>
        <p:txBody>
          <a:bodyPr/>
          <a:lstStyle/>
          <a:p>
            <a:r>
              <a:rPr lang="en-US">
                <a:latin typeface="Arial" charset="0"/>
              </a:rPr>
              <a:t>Cryptanalysis Methods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quarter" idx="10"/>
          </p:nvPr>
        </p:nvSpPr>
        <p:spPr/>
        <p:txBody>
          <a:bodyPr/>
          <a:lstStyle/>
          <a:p>
            <a:r>
              <a:rPr lang="en-US" dirty="0" smtClean="0"/>
              <a:t>An attacker tries every possible key with the decryption algorithm knowing that eventually one of them will work. </a:t>
            </a:r>
          </a:p>
          <a:p>
            <a:pPr lvl="1"/>
            <a:r>
              <a:rPr lang="en-US" dirty="0" smtClean="0"/>
              <a:t>All encryption algorithms are vulnerable to this attack. </a:t>
            </a:r>
          </a:p>
          <a:p>
            <a:r>
              <a:rPr lang="en-US" dirty="0" smtClean="0"/>
              <a:t>The objective of modern cryptographers is to have a keyspace large enough that it takes too much time (money) to accomplish a brute-force attack. </a:t>
            </a:r>
          </a:p>
          <a:p>
            <a:r>
              <a:rPr lang="en-US" dirty="0" smtClean="0"/>
              <a:t>For example: The best way to crack Caesar cipher encrypted code is to use brute force. </a:t>
            </a:r>
          </a:p>
          <a:p>
            <a:pPr lvl="1"/>
            <a:r>
              <a:rPr lang="en-US" dirty="0" smtClean="0"/>
              <a:t>There are only 25 possible rotations.</a:t>
            </a:r>
          </a:p>
          <a:p>
            <a:pPr lvl="1"/>
            <a:r>
              <a:rPr lang="en-US" dirty="0" smtClean="0"/>
              <a:t>Therefore, it is not a big effort to try all possible rotations and see which one returns something that makes sense.</a:t>
            </a:r>
            <a:endParaRPr lang="en-US" dirty="0"/>
          </a:p>
        </p:txBody>
      </p:sp>
      <p:sp>
        <p:nvSpPr>
          <p:cNvPr id="41986" name="Rectangle 2"/>
          <p:cNvSpPr>
            <a:spLocks noGrp="1" noChangeArrowheads="1"/>
          </p:cNvSpPr>
          <p:nvPr>
            <p:ph type="title"/>
          </p:nvPr>
        </p:nvSpPr>
        <p:spPr/>
        <p:txBody>
          <a:bodyPr/>
          <a:lstStyle/>
          <a:p>
            <a:r>
              <a:rPr lang="en-US" smtClean="0"/>
              <a:t>Brute-Force Method</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quarter" idx="10"/>
          </p:nvPr>
        </p:nvSpPr>
        <p:spPr/>
        <p:txBody>
          <a:bodyPr/>
          <a:lstStyle/>
          <a:p>
            <a:r>
              <a:rPr lang="en-US" dirty="0">
                <a:latin typeface="Arial" charset="0"/>
              </a:rPr>
              <a:t>On average, a brute-force attack succeeds about 50 percent of the way through the keyspace, which is the set of all possible keys. </a:t>
            </a:r>
          </a:p>
          <a:p>
            <a:pPr lvl="1"/>
            <a:r>
              <a:rPr lang="en-US" dirty="0">
                <a:latin typeface="Arial" charset="0"/>
              </a:rPr>
              <a:t>A DES cracking machine recovered a 56-bit DES key in 22 hours using brute force. </a:t>
            </a:r>
          </a:p>
          <a:p>
            <a:pPr lvl="1"/>
            <a:r>
              <a:rPr lang="en-US" dirty="0">
                <a:latin typeface="Arial" charset="0"/>
              </a:rPr>
              <a:t>It is estimated it would take 149 trillion years to crack an AES key using the same method.</a:t>
            </a:r>
          </a:p>
        </p:txBody>
      </p:sp>
      <p:sp>
        <p:nvSpPr>
          <p:cNvPr id="43010" name="Rectangle 2"/>
          <p:cNvSpPr>
            <a:spLocks noGrp="1" noChangeArrowheads="1"/>
          </p:cNvSpPr>
          <p:nvPr>
            <p:ph type="title"/>
          </p:nvPr>
        </p:nvSpPr>
        <p:spPr/>
        <p:txBody>
          <a:bodyPr/>
          <a:lstStyle/>
          <a:p>
            <a:r>
              <a:rPr lang="en-US">
                <a:latin typeface="Arial" charset="0"/>
              </a:rPr>
              <a:t>Brute-Force Method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quarter" idx="10"/>
          </p:nvPr>
        </p:nvSpPr>
        <p:spPr/>
        <p:txBody>
          <a:bodyPr/>
          <a:lstStyle/>
          <a:p>
            <a:r>
              <a:rPr lang="en-US" dirty="0" smtClean="0"/>
              <a:t>The English alphabet is used more often than others. </a:t>
            </a:r>
          </a:p>
          <a:p>
            <a:pPr lvl="1"/>
            <a:r>
              <a:rPr lang="en-US" dirty="0" smtClean="0"/>
              <a:t>E, T, and A are the most popular letters.</a:t>
            </a:r>
          </a:p>
          <a:p>
            <a:pPr lvl="1"/>
            <a:r>
              <a:rPr lang="en-US" dirty="0" smtClean="0"/>
              <a:t>J, Q, X, and Z are the least popular. </a:t>
            </a:r>
          </a:p>
          <a:p>
            <a:r>
              <a:rPr lang="en-US" dirty="0" smtClean="0"/>
              <a:t>Caesar ciphered message:</a:t>
            </a:r>
          </a:p>
          <a:p>
            <a:pPr lvl="1"/>
            <a:r>
              <a:rPr lang="en-US" dirty="0" smtClean="0"/>
              <a:t>The letter D appears 6 times.</a:t>
            </a:r>
          </a:p>
          <a:p>
            <a:pPr lvl="1"/>
            <a:r>
              <a:rPr lang="en-US" dirty="0" smtClean="0"/>
              <a:t>The letter W appears 4 times.</a:t>
            </a:r>
          </a:p>
          <a:p>
            <a:pPr lvl="1"/>
            <a:r>
              <a:rPr lang="en-US" dirty="0" smtClean="0"/>
              <a:t>Therefore it is probable that they represent the more popular letters. </a:t>
            </a:r>
          </a:p>
          <a:p>
            <a:r>
              <a:rPr lang="en-US" dirty="0" smtClean="0"/>
              <a:t>In this case, the D represents the letter A, and the W represents the letter T.</a:t>
            </a:r>
            <a:endParaRPr lang="en-US" dirty="0"/>
          </a:p>
        </p:txBody>
      </p:sp>
      <p:sp>
        <p:nvSpPr>
          <p:cNvPr id="44034" name="Rectangle 2"/>
          <p:cNvSpPr>
            <a:spLocks noGrp="1" noChangeArrowheads="1"/>
          </p:cNvSpPr>
          <p:nvPr>
            <p:ph type="title"/>
          </p:nvPr>
        </p:nvSpPr>
        <p:spPr/>
        <p:txBody>
          <a:bodyPr/>
          <a:lstStyle/>
          <a:p>
            <a:r>
              <a:rPr lang="en-US" smtClean="0"/>
              <a:t>Frequency Analysis Method</a:t>
            </a:r>
            <a:endParaRPr lang="en-US"/>
          </a:p>
        </p:txBody>
      </p:sp>
      <p:grpSp>
        <p:nvGrpSpPr>
          <p:cNvPr id="2" name="Group 4"/>
          <p:cNvGrpSpPr>
            <a:grpSpLocks/>
          </p:cNvGrpSpPr>
          <p:nvPr/>
        </p:nvGrpSpPr>
        <p:grpSpPr bwMode="auto">
          <a:xfrm>
            <a:off x="5029200" y="2209800"/>
            <a:ext cx="2732088" cy="1312863"/>
            <a:chOff x="3072" y="3226"/>
            <a:chExt cx="1721" cy="827"/>
          </a:xfrm>
        </p:grpSpPr>
        <p:pic>
          <p:nvPicPr>
            <p:cNvPr id="44044" name="Picture 5" descr="parchment_bln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72" y="3226"/>
              <a:ext cx="168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6"/>
            <p:cNvSpPr>
              <a:spLocks noChangeArrowheads="1"/>
            </p:cNvSpPr>
            <p:nvPr/>
          </p:nvSpPr>
          <p:spPr bwMode="auto">
            <a:xfrm>
              <a:off x="3120" y="3459"/>
              <a:ext cx="16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dirty="0">
                  <a:latin typeface="Courier New" charset="0"/>
                </a:rPr>
                <a:t>IODQN HDVW </a:t>
              </a:r>
            </a:p>
            <a:p>
              <a:pPr algn="ctr" eaLnBrk="1" hangingPunct="1">
                <a:lnSpc>
                  <a:spcPct val="100000"/>
                </a:lnSpc>
              </a:pPr>
              <a:r>
                <a:rPr lang="en-US" sz="1400" dirty="0">
                  <a:latin typeface="Courier New" charset="0"/>
                </a:rPr>
                <a:t>DWWDFN DW GDZQ</a:t>
              </a:r>
            </a:p>
          </p:txBody>
        </p:sp>
        <p:sp>
          <p:nvSpPr>
            <p:cNvPr id="44046" name="Text Box 7"/>
            <p:cNvSpPr txBox="1">
              <a:spLocks noChangeArrowheads="1"/>
            </p:cNvSpPr>
            <p:nvPr/>
          </p:nvSpPr>
          <p:spPr bwMode="auto">
            <a:xfrm>
              <a:off x="3149" y="3880"/>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a:solidFill>
                    <a:srgbClr val="000000"/>
                  </a:solidFill>
                </a:rPr>
                <a:t>Ciphered text</a:t>
              </a:r>
            </a:p>
          </p:txBody>
        </p:sp>
      </p:grpSp>
      <p:grpSp>
        <p:nvGrpSpPr>
          <p:cNvPr id="3" name="Group 8"/>
          <p:cNvGrpSpPr>
            <a:grpSpLocks/>
          </p:cNvGrpSpPr>
          <p:nvPr/>
        </p:nvGrpSpPr>
        <p:grpSpPr bwMode="auto">
          <a:xfrm>
            <a:off x="5105400" y="3810000"/>
            <a:ext cx="2743200" cy="1333500"/>
            <a:chOff x="3243" y="877"/>
            <a:chExt cx="1728" cy="840"/>
          </a:xfrm>
        </p:grpSpPr>
        <p:sp>
          <p:nvSpPr>
            <p:cNvPr id="44041" name="Text Box 9"/>
            <p:cNvSpPr txBox="1">
              <a:spLocks noChangeArrowheads="1"/>
            </p:cNvSpPr>
            <p:nvPr/>
          </p:nvSpPr>
          <p:spPr bwMode="auto">
            <a:xfrm>
              <a:off x="3339" y="1544"/>
              <a:ext cx="1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eaLnBrk="1" hangingPunct="1">
                <a:lnSpc>
                  <a:spcPct val="100000"/>
                </a:lnSpc>
                <a:spcBef>
                  <a:spcPct val="50000"/>
                </a:spcBef>
              </a:pPr>
              <a:r>
                <a:rPr lang="en-US" sz="1200" dirty="0">
                  <a:solidFill>
                    <a:srgbClr val="000000"/>
                  </a:solidFill>
                </a:rPr>
                <a:t>Clear text</a:t>
              </a:r>
            </a:p>
          </p:txBody>
        </p:sp>
        <p:pic>
          <p:nvPicPr>
            <p:cNvPr id="44042" name="Picture 10" descr="parchment_bl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43" y="877"/>
              <a:ext cx="1680"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1"/>
            <p:cNvSpPr>
              <a:spLocks noChangeArrowheads="1"/>
            </p:cNvSpPr>
            <p:nvPr/>
          </p:nvSpPr>
          <p:spPr bwMode="auto">
            <a:xfrm>
              <a:off x="3298" y="1079"/>
              <a:ext cx="167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lnSpc>
                  <a:spcPct val="100000"/>
                </a:lnSpc>
              </a:pPr>
              <a:r>
                <a:rPr lang="en-US" sz="1400">
                  <a:latin typeface="Courier New" charset="0"/>
                </a:rPr>
                <a:t>FLANK EAST</a:t>
              </a:r>
            </a:p>
            <a:p>
              <a:pPr algn="ctr" eaLnBrk="1" hangingPunct="1">
                <a:lnSpc>
                  <a:spcPct val="100000"/>
                </a:lnSpc>
              </a:pPr>
              <a:r>
                <a:rPr lang="en-US" sz="1400">
                  <a:latin typeface="Courier New" charset="0"/>
                </a:rPr>
                <a:t>ATTACK AT DAWN</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quarter" idx="10"/>
          </p:nvPr>
        </p:nvSpPr>
        <p:spPr/>
        <p:txBody>
          <a:bodyPr/>
          <a:lstStyle/>
          <a:p>
            <a:r>
              <a:rPr lang="en-US" dirty="0">
                <a:latin typeface="Arial" charset="0"/>
              </a:rPr>
              <a:t>An attacker has:</a:t>
            </a:r>
          </a:p>
          <a:p>
            <a:pPr lvl="1"/>
            <a:r>
              <a:rPr lang="en-US" dirty="0">
                <a:latin typeface="Arial" charset="0"/>
              </a:rPr>
              <a:t>The ciphertext of several messages, all of which have been encrypted using the same encryption algorithm, but the attacker has no knowledge of the underlying plaintext. </a:t>
            </a:r>
          </a:p>
          <a:p>
            <a:pPr lvl="1"/>
            <a:r>
              <a:rPr lang="en-US" dirty="0">
                <a:latin typeface="Arial" charset="0"/>
              </a:rPr>
              <a:t>The attacker could use statistical analysis to deduce the key. </a:t>
            </a:r>
          </a:p>
          <a:p>
            <a:r>
              <a:rPr lang="en-US" dirty="0">
                <a:latin typeface="Arial" charset="0"/>
              </a:rPr>
              <a:t>These kinds of attacks are no longer practical, because modern algorithms produce pseudorandom output that is resistant to statistical analysis.</a:t>
            </a:r>
          </a:p>
        </p:txBody>
      </p:sp>
      <p:sp>
        <p:nvSpPr>
          <p:cNvPr id="45058" name="Rectangle 2"/>
          <p:cNvSpPr>
            <a:spLocks noGrp="1" noChangeArrowheads="1"/>
          </p:cNvSpPr>
          <p:nvPr>
            <p:ph type="title"/>
          </p:nvPr>
        </p:nvSpPr>
        <p:spPr/>
        <p:txBody>
          <a:bodyPr/>
          <a:lstStyle/>
          <a:p>
            <a:r>
              <a:rPr lang="en-US" dirty="0">
                <a:latin typeface="Arial" charset="0"/>
              </a:rPr>
              <a:t>Ciphertext-Only Method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quarter" idx="10"/>
          </p:nvPr>
        </p:nvSpPr>
        <p:spPr/>
        <p:txBody>
          <a:bodyPr/>
          <a:lstStyle/>
          <a:p>
            <a:r>
              <a:rPr lang="en-US" dirty="0">
                <a:latin typeface="Arial" charset="0"/>
              </a:rPr>
              <a:t>An attacker has:</a:t>
            </a:r>
          </a:p>
          <a:p>
            <a:pPr lvl="1"/>
            <a:r>
              <a:rPr lang="en-US" dirty="0">
                <a:latin typeface="Arial" charset="0"/>
              </a:rPr>
              <a:t>Access to the ciphertext of several </a:t>
            </a:r>
            <a:r>
              <a:rPr lang="en-US" dirty="0" smtClean="0">
                <a:latin typeface="Arial" charset="0"/>
              </a:rPr>
              <a:t>messages.</a:t>
            </a:r>
            <a:endParaRPr lang="en-US" dirty="0">
              <a:latin typeface="Arial" charset="0"/>
            </a:endParaRPr>
          </a:p>
          <a:p>
            <a:pPr lvl="1"/>
            <a:r>
              <a:rPr lang="en-US" dirty="0">
                <a:latin typeface="Arial" charset="0"/>
              </a:rPr>
              <a:t>Knowledge (underlying protocol, file type, or some characteristic strings) about the plaintext underlying that ciphertext. </a:t>
            </a:r>
          </a:p>
          <a:p>
            <a:r>
              <a:rPr lang="en-US" dirty="0">
                <a:latin typeface="Arial" charset="0"/>
              </a:rPr>
              <a:t>The attacker uses a brute-force attack to try keys until decryption with the correct key produces a meaningful result. </a:t>
            </a:r>
          </a:p>
          <a:p>
            <a:r>
              <a:rPr lang="en-US" dirty="0">
                <a:latin typeface="Arial" charset="0"/>
              </a:rPr>
              <a:t>Modern algorithms with enormous </a:t>
            </a:r>
            <a:r>
              <a:rPr lang="en-US" dirty="0" err="1">
                <a:latin typeface="Arial" charset="0"/>
              </a:rPr>
              <a:t>keyspaces</a:t>
            </a:r>
            <a:r>
              <a:rPr lang="en-US" dirty="0">
                <a:latin typeface="Arial" charset="0"/>
              </a:rPr>
              <a:t> make it unlikely for this attack to succeed because, on average, an attacker must search through at least half of the keyspace to be successful.</a:t>
            </a:r>
          </a:p>
        </p:txBody>
      </p:sp>
      <p:sp>
        <p:nvSpPr>
          <p:cNvPr id="46082" name="Rectangle 2"/>
          <p:cNvSpPr>
            <a:spLocks noGrp="1" noChangeArrowheads="1"/>
          </p:cNvSpPr>
          <p:nvPr>
            <p:ph type="title"/>
          </p:nvPr>
        </p:nvSpPr>
        <p:spPr/>
        <p:txBody>
          <a:bodyPr/>
          <a:lstStyle/>
          <a:p>
            <a:r>
              <a:rPr lang="en-US">
                <a:latin typeface="Arial" charset="0"/>
              </a:rPr>
              <a:t>Known-Plaintext Method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sz="quarter" idx="10"/>
          </p:nvPr>
        </p:nvSpPr>
        <p:spPr/>
        <p:txBody>
          <a:bodyPr/>
          <a:lstStyle/>
          <a:p>
            <a:r>
              <a:rPr lang="en-US" dirty="0">
                <a:latin typeface="Arial" charset="0"/>
              </a:rPr>
              <a:t>The meet-in-the-middle attack is a known plaintext attack. </a:t>
            </a:r>
          </a:p>
          <a:p>
            <a:r>
              <a:rPr lang="en-US" dirty="0">
                <a:latin typeface="Arial" charset="0"/>
              </a:rPr>
              <a:t>The attacker knows:</a:t>
            </a:r>
          </a:p>
          <a:p>
            <a:pPr lvl="1"/>
            <a:r>
              <a:rPr lang="en-US" dirty="0">
                <a:latin typeface="Arial" charset="0"/>
              </a:rPr>
              <a:t>A portion of the plaintext and the corresponding ciphertext. </a:t>
            </a:r>
          </a:p>
          <a:p>
            <a:r>
              <a:rPr lang="en-US" dirty="0">
                <a:latin typeface="Arial" charset="0"/>
              </a:rPr>
              <a:t>The plaintext is encrypted with every possible key, and the results are stored. </a:t>
            </a:r>
          </a:p>
          <a:p>
            <a:pPr lvl="1"/>
            <a:r>
              <a:rPr lang="en-US" dirty="0">
                <a:latin typeface="Arial" charset="0"/>
              </a:rPr>
              <a:t>The ciphertext is then decrypted using every key, until one of the results matches one of the stored values.</a:t>
            </a:r>
          </a:p>
        </p:txBody>
      </p:sp>
      <p:sp>
        <p:nvSpPr>
          <p:cNvPr id="47106" name="Rectangle 2"/>
          <p:cNvSpPr>
            <a:spLocks noGrp="1" noChangeArrowheads="1"/>
          </p:cNvSpPr>
          <p:nvPr>
            <p:ph type="title"/>
          </p:nvPr>
        </p:nvSpPr>
        <p:spPr/>
        <p:txBody>
          <a:bodyPr/>
          <a:lstStyle/>
          <a:p>
            <a:r>
              <a:rPr lang="en-US">
                <a:latin typeface="Arial" charset="0"/>
              </a:rPr>
              <a:t>Meet-in-the-Middle Method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quarter" idx="10"/>
          </p:nvPr>
        </p:nvSpPr>
        <p:spPr/>
        <p:txBody>
          <a:bodyPr/>
          <a:lstStyle/>
          <a:p>
            <a:r>
              <a:rPr lang="en-US" dirty="0">
                <a:latin typeface="Arial" charset="0"/>
              </a:rPr>
              <a:t>An attacker chooses which data the encryption device encrypts and observes the ciphertext output. </a:t>
            </a:r>
          </a:p>
          <a:p>
            <a:pPr lvl="1"/>
            <a:r>
              <a:rPr lang="en-US" dirty="0">
                <a:latin typeface="Arial" charset="0"/>
              </a:rPr>
              <a:t>A chosen-plaintext attack is more powerful than a known-plaintext attack because the chosen plaintext might yield more information about the key. </a:t>
            </a:r>
          </a:p>
          <a:p>
            <a:r>
              <a:rPr lang="en-US" dirty="0">
                <a:latin typeface="Arial" charset="0"/>
              </a:rPr>
              <a:t>This attack is not very practical because it is often difficult or impossible to capture both the ciphertext and plaintext</a:t>
            </a:r>
            <a:r>
              <a:rPr lang="en-US" dirty="0" smtClean="0">
                <a:latin typeface="Arial" charset="0"/>
              </a:rPr>
              <a:t>.</a:t>
            </a:r>
            <a:endParaRPr lang="en-US" dirty="0">
              <a:latin typeface="Arial" charset="0"/>
            </a:endParaRPr>
          </a:p>
        </p:txBody>
      </p:sp>
      <p:sp>
        <p:nvSpPr>
          <p:cNvPr id="48130" name="Rectangle 2"/>
          <p:cNvSpPr>
            <a:spLocks noGrp="1" noChangeArrowheads="1"/>
          </p:cNvSpPr>
          <p:nvPr>
            <p:ph type="title"/>
          </p:nvPr>
        </p:nvSpPr>
        <p:spPr/>
        <p:txBody>
          <a:bodyPr/>
          <a:lstStyle/>
          <a:p>
            <a:r>
              <a:rPr lang="en-US">
                <a:latin typeface="Arial" charset="0"/>
              </a:rPr>
              <a:t>Chosen-Plaintext Method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5"/>
          <p:cNvSpPr>
            <a:spLocks noGrp="1" noChangeArrowheads="1"/>
          </p:cNvSpPr>
          <p:nvPr>
            <p:ph type="body" sz="quarter" idx="10"/>
          </p:nvPr>
        </p:nvSpPr>
        <p:spPr/>
        <p:txBody>
          <a:bodyPr/>
          <a:lstStyle/>
          <a:p>
            <a:r>
              <a:rPr lang="en-US" dirty="0">
                <a:latin typeface="Arial" charset="0"/>
              </a:rPr>
              <a:t>Authentication guarantees that the message:</a:t>
            </a:r>
          </a:p>
          <a:p>
            <a:pPr lvl="1"/>
            <a:r>
              <a:rPr lang="en-US" dirty="0">
                <a:latin typeface="Arial" charset="0"/>
              </a:rPr>
              <a:t>Is not a </a:t>
            </a:r>
            <a:r>
              <a:rPr lang="en-US" dirty="0" smtClean="0">
                <a:latin typeface="Arial" charset="0"/>
              </a:rPr>
              <a:t>forgery.</a:t>
            </a:r>
            <a:endParaRPr lang="en-US" dirty="0">
              <a:latin typeface="Arial" charset="0"/>
            </a:endParaRPr>
          </a:p>
          <a:p>
            <a:pPr lvl="1"/>
            <a:r>
              <a:rPr lang="en-US" dirty="0">
                <a:latin typeface="Arial" charset="0"/>
              </a:rPr>
              <a:t>Does actually come from who it states it comes from</a:t>
            </a:r>
            <a:r>
              <a:rPr lang="en-US" dirty="0" smtClean="0">
                <a:latin typeface="Arial" charset="0"/>
              </a:rPr>
              <a:t>.</a:t>
            </a:r>
            <a:endParaRPr lang="en-US" dirty="0">
              <a:latin typeface="Arial" charset="0"/>
            </a:endParaRPr>
          </a:p>
          <a:p>
            <a:r>
              <a:rPr lang="en-US" dirty="0">
                <a:latin typeface="Arial" charset="0"/>
              </a:rPr>
              <a:t>Authentication is similar to a secure PIN for banking at an ATM. </a:t>
            </a:r>
          </a:p>
          <a:p>
            <a:pPr lvl="1"/>
            <a:r>
              <a:rPr lang="en-US" dirty="0">
                <a:latin typeface="Arial" charset="0"/>
              </a:rPr>
              <a:t>The PIN should only be known to the user and the financial institution. </a:t>
            </a:r>
          </a:p>
          <a:p>
            <a:pPr lvl="1"/>
            <a:r>
              <a:rPr lang="en-US" dirty="0">
                <a:latin typeface="Arial" charset="0"/>
              </a:rPr>
              <a:t>The PIN is a shared secret that helps protect against forgeries. </a:t>
            </a:r>
          </a:p>
        </p:txBody>
      </p:sp>
      <p:sp>
        <p:nvSpPr>
          <p:cNvPr id="8194" name="Rectangle 4"/>
          <p:cNvSpPr>
            <a:spLocks noGrp="1" noChangeArrowheads="1"/>
          </p:cNvSpPr>
          <p:nvPr>
            <p:ph type="title"/>
          </p:nvPr>
        </p:nvSpPr>
        <p:spPr/>
        <p:txBody>
          <a:bodyPr/>
          <a:lstStyle/>
          <a:p>
            <a:r>
              <a:rPr lang="en-US">
                <a:latin typeface="Arial" charset="0"/>
              </a:rPr>
              <a:t>Authentication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quarter" idx="10"/>
          </p:nvPr>
        </p:nvSpPr>
        <p:spPr/>
        <p:txBody>
          <a:bodyPr/>
          <a:lstStyle/>
          <a:p>
            <a:r>
              <a:rPr lang="en-US" dirty="0">
                <a:latin typeface="Arial" charset="0"/>
              </a:rPr>
              <a:t>An attacker chooses different ciphertext to be decrypted and has access to the decrypted plaintext. </a:t>
            </a:r>
          </a:p>
          <a:p>
            <a:pPr lvl="1"/>
            <a:r>
              <a:rPr lang="en-US" dirty="0">
                <a:latin typeface="Arial" charset="0"/>
              </a:rPr>
              <a:t>With the pair, the attacker can search through the keyspace and determine which key decrypts the chosen ciphertext in the captured plaintext. </a:t>
            </a:r>
          </a:p>
          <a:p>
            <a:r>
              <a:rPr lang="en-US" dirty="0">
                <a:latin typeface="Arial" charset="0"/>
              </a:rPr>
              <a:t>This attack is analogous to the chosen-plaintext attack. </a:t>
            </a:r>
          </a:p>
          <a:p>
            <a:pPr lvl="1"/>
            <a:r>
              <a:rPr lang="en-US" dirty="0">
                <a:latin typeface="Arial" charset="0"/>
              </a:rPr>
              <a:t>Like the chosen-plaintext attack, this attack is not very practical. </a:t>
            </a:r>
          </a:p>
          <a:p>
            <a:pPr lvl="1"/>
            <a:r>
              <a:rPr lang="en-US" dirty="0">
                <a:latin typeface="Arial" charset="0"/>
              </a:rPr>
              <a:t>Again, it is difficult or impossible for the attacker to capture both the ciphertext and plaintext</a:t>
            </a:r>
            <a:r>
              <a:rPr lang="en-US" dirty="0" smtClean="0">
                <a:latin typeface="Arial" charset="0"/>
              </a:rPr>
              <a:t>.</a:t>
            </a:r>
            <a:endParaRPr lang="en-US" dirty="0">
              <a:latin typeface="Arial" charset="0"/>
            </a:endParaRPr>
          </a:p>
        </p:txBody>
      </p:sp>
      <p:sp>
        <p:nvSpPr>
          <p:cNvPr id="49154" name="Rectangle 2"/>
          <p:cNvSpPr>
            <a:spLocks noGrp="1" noChangeArrowheads="1"/>
          </p:cNvSpPr>
          <p:nvPr>
            <p:ph type="title"/>
          </p:nvPr>
        </p:nvSpPr>
        <p:spPr/>
        <p:txBody>
          <a:bodyPr/>
          <a:lstStyle/>
          <a:p>
            <a:r>
              <a:rPr lang="en-US" dirty="0">
                <a:latin typeface="Arial" charset="0"/>
              </a:rPr>
              <a:t>Chosen-Ciphertext Method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ctrTitle"/>
          </p:nvPr>
        </p:nvSpPr>
        <p:spPr/>
        <p:txBody>
          <a:bodyPr/>
          <a:lstStyle/>
          <a:p>
            <a:r>
              <a:rPr lang="en-US" smtClean="0"/>
              <a:t>Cryptology</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9" name="Rectangle 13"/>
          <p:cNvSpPr>
            <a:spLocks noChangeArrowheads="1"/>
          </p:cNvSpPr>
          <p:nvPr/>
        </p:nvSpPr>
        <p:spPr bwMode="auto">
          <a:xfrm>
            <a:off x="6400800" y="1752600"/>
            <a:ext cx="2590800" cy="3581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tIns="0" rIns="274320" bIns="0" anchor="ctr" anchorCtr="1"/>
          <a:lstStyle/>
          <a:p>
            <a:pPr algn="ctr" defTabSz="814388">
              <a:lnSpc>
                <a:spcPct val="100000"/>
              </a:lnSpc>
              <a:spcBef>
                <a:spcPts val="300"/>
              </a:spcBef>
              <a:spcAft>
                <a:spcPts val="300"/>
              </a:spcAft>
              <a:buClr>
                <a:schemeClr val="tx2"/>
              </a:buClr>
              <a:buSzPct val="100000"/>
              <a:buFont typeface="Wingdings" charset="0"/>
              <a:buNone/>
            </a:pPr>
            <a:r>
              <a:rPr lang="en-US" sz="1800" b="0">
                <a:solidFill>
                  <a:schemeClr val="bg1"/>
                </a:solidFill>
              </a:rPr>
              <a:t>After a brilliant but asocial mathematician accepts secret work in cryptography, his life takes a turn to the nightmarish. </a:t>
            </a:r>
          </a:p>
        </p:txBody>
      </p:sp>
      <p:sp>
        <p:nvSpPr>
          <p:cNvPr id="51203" name="Rectangle 2"/>
          <p:cNvSpPr>
            <a:spLocks noGrp="1" noChangeArrowheads="1"/>
          </p:cNvSpPr>
          <p:nvPr>
            <p:ph type="title"/>
          </p:nvPr>
        </p:nvSpPr>
        <p:spPr/>
        <p:txBody>
          <a:bodyPr/>
          <a:lstStyle/>
          <a:p>
            <a:r>
              <a:rPr lang="en-US">
                <a:latin typeface="Arial" charset="0"/>
              </a:rPr>
              <a:t>Cryptology in Movies</a:t>
            </a:r>
          </a:p>
        </p:txBody>
      </p:sp>
      <p:sp>
        <p:nvSpPr>
          <p:cNvPr id="536587" name="Rectangle 11"/>
          <p:cNvSpPr>
            <a:spLocks noChangeArrowheads="1"/>
          </p:cNvSpPr>
          <p:nvPr/>
        </p:nvSpPr>
        <p:spPr bwMode="auto">
          <a:xfrm>
            <a:off x="3276600" y="1752600"/>
            <a:ext cx="2590800" cy="3581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tIns="0" rIns="274320" bIns="0" anchor="ctr" anchorCtr="1"/>
          <a:lstStyle/>
          <a:p>
            <a:pPr algn="ctr" defTabSz="814388">
              <a:lnSpc>
                <a:spcPct val="100000"/>
              </a:lnSpc>
              <a:spcBef>
                <a:spcPts val="300"/>
              </a:spcBef>
              <a:spcAft>
                <a:spcPts val="300"/>
              </a:spcAft>
              <a:buClr>
                <a:schemeClr val="tx2"/>
              </a:buClr>
              <a:buSzPct val="100000"/>
              <a:buFont typeface="Wingdings" charset="0"/>
              <a:buNone/>
            </a:pPr>
            <a:r>
              <a:rPr lang="en-US" sz="1800" b="0">
                <a:solidFill>
                  <a:schemeClr val="bg1"/>
                </a:solidFill>
              </a:rPr>
              <a:t>A treasure hunter is in hot pursuit of a mythical treasure that has been passed down for centuries, while his employer turned enemy is onto the same path that he's on. </a:t>
            </a:r>
          </a:p>
        </p:txBody>
      </p:sp>
      <p:sp>
        <p:nvSpPr>
          <p:cNvPr id="536588" name="Rectangle 12"/>
          <p:cNvSpPr>
            <a:spLocks noChangeArrowheads="1"/>
          </p:cNvSpPr>
          <p:nvPr/>
        </p:nvSpPr>
        <p:spPr bwMode="auto">
          <a:xfrm>
            <a:off x="228600" y="1752600"/>
            <a:ext cx="2590800" cy="3581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tIns="0" rIns="274320" bIns="0" anchor="ctr" anchorCtr="1"/>
          <a:lstStyle/>
          <a:p>
            <a:pPr algn="ctr" defTabSz="814388">
              <a:lnSpc>
                <a:spcPct val="100000"/>
              </a:lnSpc>
              <a:spcBef>
                <a:spcPts val="300"/>
              </a:spcBef>
              <a:spcAft>
                <a:spcPts val="300"/>
              </a:spcAft>
              <a:buClr>
                <a:schemeClr val="tx2"/>
              </a:buClr>
              <a:buSzPct val="100000"/>
              <a:buFont typeface="Wingdings" charset="0"/>
              <a:buNone/>
            </a:pPr>
            <a:r>
              <a:rPr lang="en-US" sz="1600">
                <a:solidFill>
                  <a:schemeClr val="bg1"/>
                </a:solidFill>
              </a:rPr>
              <a:t>A murder inside the Louvre and clues in Da Vinci paintings lead to the discovery of a religious mystery protected by a secret society for two thousand years -- which could shake the foundations of Christianity. </a:t>
            </a:r>
          </a:p>
        </p:txBody>
      </p:sp>
      <p:pic>
        <p:nvPicPr>
          <p:cNvPr id="536580" name="Picture 4" descr="51zrzX5YmHL"/>
          <p:cNvPicPr>
            <a:picLocks noChangeAspect="1" noChangeArrowheads="1"/>
          </p:cNvPicPr>
          <p:nvPr/>
        </p:nvPicPr>
        <p:blipFill>
          <a:blip r:embed="rId2" cstate="email">
            <a:extLst>
              <a:ext uri="{28A0092B-C50C-407E-A947-70E740481C1C}">
                <a14:useLocalDpi xmlns:a14="http://schemas.microsoft.com/office/drawing/2010/main" val="0"/>
              </a:ext>
            </a:extLst>
          </a:blip>
          <a:srcRect r="11829"/>
          <a:stretch>
            <a:fillRect/>
          </a:stretch>
        </p:blipFill>
        <p:spPr bwMode="auto">
          <a:xfrm>
            <a:off x="5816600" y="1663700"/>
            <a:ext cx="330358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58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752600"/>
            <a:ext cx="2589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58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52600"/>
            <a:ext cx="2613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6588"/>
                                        </p:tgtEl>
                                        <p:attrNameLst>
                                          <p:attrName>style.visibility</p:attrName>
                                        </p:attrNameLst>
                                      </p:cBhvr>
                                      <p:to>
                                        <p:strVal val="visible"/>
                                      </p:to>
                                    </p:set>
                                    <p:animEffect transition="in" filter="fade">
                                      <p:cBhvr>
                                        <p:cTn id="7" dur="500"/>
                                        <p:tgtEl>
                                          <p:spTgt spid="536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6581"/>
                                        </p:tgtEl>
                                        <p:attrNameLst>
                                          <p:attrName>style.visibility</p:attrName>
                                        </p:attrNameLst>
                                      </p:cBhvr>
                                      <p:to>
                                        <p:strVal val="visible"/>
                                      </p:to>
                                    </p:set>
                                    <p:animEffect transition="in" filter="fade">
                                      <p:cBhvr>
                                        <p:cTn id="12" dur="500"/>
                                        <p:tgtEl>
                                          <p:spTgt spid="536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6587"/>
                                        </p:tgtEl>
                                        <p:attrNameLst>
                                          <p:attrName>style.visibility</p:attrName>
                                        </p:attrNameLst>
                                      </p:cBhvr>
                                      <p:to>
                                        <p:strVal val="visible"/>
                                      </p:to>
                                    </p:set>
                                    <p:animEffect transition="in" filter="fade">
                                      <p:cBhvr>
                                        <p:cTn id="17" dur="500"/>
                                        <p:tgtEl>
                                          <p:spTgt spid="5365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36586"/>
                                        </p:tgtEl>
                                        <p:attrNameLst>
                                          <p:attrName>style.visibility</p:attrName>
                                        </p:attrNameLst>
                                      </p:cBhvr>
                                      <p:to>
                                        <p:strVal val="visible"/>
                                      </p:to>
                                    </p:set>
                                    <p:animEffect transition="in" filter="fade">
                                      <p:cBhvr>
                                        <p:cTn id="22" dur="500"/>
                                        <p:tgtEl>
                                          <p:spTgt spid="5365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6589"/>
                                        </p:tgtEl>
                                        <p:attrNameLst>
                                          <p:attrName>style.visibility</p:attrName>
                                        </p:attrNameLst>
                                      </p:cBhvr>
                                      <p:to>
                                        <p:strVal val="visible"/>
                                      </p:to>
                                    </p:set>
                                    <p:animEffect transition="in" filter="fade">
                                      <p:cBhvr>
                                        <p:cTn id="27" dur="500"/>
                                        <p:tgtEl>
                                          <p:spTgt spid="5365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36580"/>
                                        </p:tgtEl>
                                        <p:attrNameLst>
                                          <p:attrName>style.visibility</p:attrName>
                                        </p:attrNameLst>
                                      </p:cBhvr>
                                      <p:to>
                                        <p:strVal val="visible"/>
                                      </p:to>
                                    </p:set>
                                    <p:animEffect transition="in" filter="fade">
                                      <p:cBhvr>
                                        <p:cTn id="32" dur="500"/>
                                        <p:tgtEl>
                                          <p:spTgt spid="536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9" grpId="0" animBg="1"/>
      <p:bldP spid="536587" grpId="0" animBg="1"/>
      <p:bldP spid="53658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quarter" idx="10"/>
          </p:nvPr>
        </p:nvSpPr>
        <p:spPr/>
        <p:txBody>
          <a:bodyPr/>
          <a:lstStyle/>
          <a:p>
            <a:r>
              <a:rPr lang="en-US" dirty="0">
                <a:latin typeface="Arial" charset="0"/>
              </a:rPr>
              <a:t>Cryptology is the science of making and breaking secret codes. </a:t>
            </a:r>
          </a:p>
          <a:p>
            <a:pPr lvl="1"/>
            <a:r>
              <a:rPr lang="en-US" dirty="0">
                <a:latin typeface="Arial" charset="0"/>
              </a:rPr>
              <a:t>It combines cryptography (development and use of codes), and cryptanalysis, (breaking of those codes). </a:t>
            </a:r>
          </a:p>
          <a:p>
            <a:r>
              <a:rPr lang="en-US" dirty="0">
                <a:latin typeface="Arial" charset="0"/>
              </a:rPr>
              <a:t>There is a symbiotic relationship between the two disciplines, because each makes the other one better. </a:t>
            </a:r>
          </a:p>
          <a:p>
            <a:pPr lvl="1"/>
            <a:r>
              <a:rPr lang="en-US" dirty="0">
                <a:latin typeface="Arial" charset="0"/>
              </a:rPr>
              <a:t>National security organizations employ members of both disciplines and put them to work against each other</a:t>
            </a:r>
            <a:r>
              <a:rPr lang="en-US" dirty="0" smtClean="0">
                <a:latin typeface="Arial" charset="0"/>
              </a:rPr>
              <a:t>.</a:t>
            </a:r>
            <a:endParaRPr lang="en-US" dirty="0">
              <a:latin typeface="Arial" charset="0"/>
            </a:endParaRPr>
          </a:p>
          <a:p>
            <a:r>
              <a:rPr lang="en-US" dirty="0">
                <a:latin typeface="Arial" charset="0"/>
              </a:rPr>
              <a:t>There have been times when one of the disciplines has been ahead of the other. </a:t>
            </a:r>
          </a:p>
          <a:p>
            <a:pPr lvl="1"/>
            <a:r>
              <a:rPr lang="en-US" dirty="0">
                <a:latin typeface="Arial" charset="0"/>
              </a:rPr>
              <a:t>Currently, it is believed that cryptographers have the edge.</a:t>
            </a:r>
          </a:p>
        </p:txBody>
      </p:sp>
      <p:sp>
        <p:nvSpPr>
          <p:cNvPr id="52226" name="Rectangle 2"/>
          <p:cNvSpPr>
            <a:spLocks noGrp="1" noChangeArrowheads="1"/>
          </p:cNvSpPr>
          <p:nvPr>
            <p:ph type="title"/>
          </p:nvPr>
        </p:nvSpPr>
        <p:spPr/>
        <p:txBody>
          <a:bodyPr/>
          <a:lstStyle/>
          <a:p>
            <a:r>
              <a:rPr lang="en-US">
                <a:latin typeface="Arial" charset="0"/>
              </a:rPr>
              <a:t>Cryptology = Cryptography + Cryptanalysis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sz="quarter" idx="10"/>
          </p:nvPr>
        </p:nvSpPr>
        <p:spPr/>
        <p:txBody>
          <a:bodyPr/>
          <a:lstStyle/>
          <a:p>
            <a:r>
              <a:rPr lang="en-US" dirty="0">
                <a:latin typeface="Arial" charset="0"/>
              </a:rPr>
              <a:t>Ironically, it is impossible to prove an algorithm secure. </a:t>
            </a:r>
          </a:p>
          <a:p>
            <a:pPr lvl="1"/>
            <a:r>
              <a:rPr lang="en-US" dirty="0">
                <a:latin typeface="Arial" charset="0"/>
              </a:rPr>
              <a:t>It can only be proven that it is not vulnerable to known cryptanalytic attacks. </a:t>
            </a:r>
          </a:p>
          <a:p>
            <a:r>
              <a:rPr lang="en-US" dirty="0">
                <a:latin typeface="Arial" charset="0"/>
              </a:rPr>
              <a:t>There is a need for mathematicians, scholars, and security forensic experts to keep trying to break the encryption methods</a:t>
            </a:r>
            <a:r>
              <a:rPr lang="en-US" dirty="0" smtClean="0">
                <a:latin typeface="Arial" charset="0"/>
              </a:rPr>
              <a:t>.</a:t>
            </a:r>
            <a:endParaRPr lang="en-US" dirty="0">
              <a:latin typeface="Arial" charset="0"/>
            </a:endParaRPr>
          </a:p>
          <a:p>
            <a:r>
              <a:rPr lang="en-US" dirty="0">
                <a:latin typeface="Arial" charset="0"/>
              </a:rPr>
              <a:t>Cryptanalysis are most used employed by:</a:t>
            </a:r>
          </a:p>
          <a:p>
            <a:pPr lvl="1"/>
            <a:r>
              <a:rPr lang="en-US" dirty="0">
                <a:latin typeface="Arial" charset="0"/>
              </a:rPr>
              <a:t>Governments in military and diplomatic </a:t>
            </a:r>
            <a:r>
              <a:rPr lang="en-US" dirty="0" smtClean="0">
                <a:latin typeface="Arial" charset="0"/>
              </a:rPr>
              <a:t>surveillance.</a:t>
            </a:r>
            <a:endParaRPr lang="en-US" dirty="0">
              <a:latin typeface="Arial" charset="0"/>
            </a:endParaRPr>
          </a:p>
          <a:p>
            <a:pPr lvl="1"/>
            <a:r>
              <a:rPr lang="en-US" dirty="0">
                <a:latin typeface="Arial" charset="0"/>
              </a:rPr>
              <a:t>Enterprises in testing the strength of security procedures. </a:t>
            </a:r>
          </a:p>
        </p:txBody>
      </p:sp>
      <p:sp>
        <p:nvSpPr>
          <p:cNvPr id="54274" name="Rectangle 2"/>
          <p:cNvSpPr>
            <a:spLocks noGrp="1" noChangeArrowheads="1"/>
          </p:cNvSpPr>
          <p:nvPr>
            <p:ph type="title"/>
          </p:nvPr>
        </p:nvSpPr>
        <p:spPr/>
        <p:txBody>
          <a:bodyPr/>
          <a:lstStyle/>
          <a:p>
            <a:r>
              <a:rPr lang="en-US">
                <a:latin typeface="Arial" charset="0"/>
              </a:rPr>
              <a:t>Jobs in Cryptology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quarter" idx="10"/>
          </p:nvPr>
        </p:nvSpPr>
        <p:spPr/>
        <p:txBody>
          <a:bodyPr/>
          <a:lstStyle/>
          <a:p>
            <a:r>
              <a:rPr lang="en-US" dirty="0">
                <a:latin typeface="Arial" charset="0"/>
              </a:rPr>
              <a:t>There are two kinds of cryptography in the world: </a:t>
            </a:r>
          </a:p>
          <a:p>
            <a:pPr lvl="1"/>
            <a:r>
              <a:rPr lang="en-US" dirty="0">
                <a:latin typeface="Arial" charset="0"/>
              </a:rPr>
              <a:t>Cryptography that will stop someone you know from reading your </a:t>
            </a:r>
            <a:r>
              <a:rPr lang="en-US" dirty="0" smtClean="0">
                <a:latin typeface="Arial" charset="0"/>
              </a:rPr>
              <a:t>files.</a:t>
            </a:r>
            <a:endParaRPr lang="en-US" dirty="0">
              <a:latin typeface="Arial" charset="0"/>
            </a:endParaRPr>
          </a:p>
          <a:p>
            <a:pPr lvl="1"/>
            <a:r>
              <a:rPr lang="en-US" dirty="0">
                <a:latin typeface="Arial" charset="0"/>
              </a:rPr>
              <a:t>Cryptography that will stop major governments from reading your files. </a:t>
            </a:r>
          </a:p>
          <a:p>
            <a:r>
              <a:rPr lang="en-US" dirty="0">
                <a:latin typeface="Arial" charset="0"/>
              </a:rPr>
              <a:t>This is about the latter.</a:t>
            </a:r>
          </a:p>
        </p:txBody>
      </p:sp>
      <p:sp>
        <p:nvSpPr>
          <p:cNvPr id="55298" name="Rectangle 2"/>
          <p:cNvSpPr>
            <a:spLocks noGrp="1" noChangeArrowheads="1"/>
          </p:cNvSpPr>
          <p:nvPr>
            <p:ph type="title"/>
          </p:nvPr>
        </p:nvSpPr>
        <p:spPr/>
        <p:txBody>
          <a:bodyPr/>
          <a:lstStyle/>
          <a:p>
            <a:r>
              <a:rPr lang="en-US">
                <a:latin typeface="Arial" charset="0"/>
              </a:rPr>
              <a:t>Cryptology = Cryptography + Cryptanalysis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sz="quarter" idx="10"/>
          </p:nvPr>
        </p:nvSpPr>
        <p:spPr/>
        <p:txBody>
          <a:bodyPr/>
          <a:lstStyle/>
          <a:p>
            <a:r>
              <a:rPr lang="en-US" dirty="0">
                <a:latin typeface="Arial" charset="0"/>
              </a:rPr>
              <a:t>Authentication, integrity, and data confidentiality are implemented in many ways using various protocols and algorithms. </a:t>
            </a:r>
          </a:p>
          <a:p>
            <a:pPr lvl="1"/>
            <a:r>
              <a:rPr lang="en-US" dirty="0">
                <a:latin typeface="Arial" charset="0"/>
              </a:rPr>
              <a:t>Choice depends on the security level required in the security policy.</a:t>
            </a:r>
          </a:p>
          <a:p>
            <a:pPr>
              <a:buFont typeface="Wingdings" charset="0"/>
              <a:buNone/>
            </a:pPr>
            <a:endParaRPr lang="en-US" dirty="0">
              <a:latin typeface="Arial" charset="0"/>
            </a:endParaRPr>
          </a:p>
        </p:txBody>
      </p:sp>
      <p:sp>
        <p:nvSpPr>
          <p:cNvPr id="56322" name="Rectangle 2"/>
          <p:cNvSpPr>
            <a:spLocks noGrp="1" noChangeArrowheads="1"/>
          </p:cNvSpPr>
          <p:nvPr>
            <p:ph type="title"/>
          </p:nvPr>
        </p:nvSpPr>
        <p:spPr/>
        <p:txBody>
          <a:bodyPr/>
          <a:lstStyle/>
          <a:p>
            <a:r>
              <a:rPr lang="en-US">
                <a:latin typeface="Arial" charset="0"/>
              </a:rPr>
              <a:t>Cryptology in Networking</a:t>
            </a:r>
          </a:p>
        </p:txBody>
      </p:sp>
      <p:sp>
        <p:nvSpPr>
          <p:cNvPr id="539653" name="Rectangle 5"/>
          <p:cNvSpPr>
            <a:spLocks noChangeArrowheads="1"/>
          </p:cNvSpPr>
          <p:nvPr/>
        </p:nvSpPr>
        <p:spPr bwMode="auto">
          <a:xfrm>
            <a:off x="2090738" y="3987800"/>
            <a:ext cx="2466975" cy="1270000"/>
          </a:xfrm>
          <a:prstGeom prst="rect">
            <a:avLst/>
          </a:prstGeom>
          <a:noFill/>
          <a:ln w="9525">
            <a:noFill/>
            <a:miter lim="800000"/>
            <a:headEnd/>
            <a:tailEnd/>
          </a:ln>
          <a:effec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b="0"/>
              <a:t>MD5 (weaker)</a:t>
            </a:r>
          </a:p>
          <a:p>
            <a:pPr algn="ctr">
              <a:lnSpc>
                <a:spcPct val="100000"/>
              </a:lnSpc>
              <a:spcBef>
                <a:spcPts val="300"/>
              </a:spcBef>
              <a:spcAft>
                <a:spcPts val="300"/>
              </a:spcAft>
              <a:buClr>
                <a:schemeClr val="tx2"/>
              </a:buClr>
              <a:buSzPct val="100000"/>
              <a:buFont typeface="Wingdings" charset="0"/>
              <a:buNone/>
            </a:pPr>
            <a:r>
              <a:rPr lang="en-US" sz="1400" b="0"/>
              <a:t>SHA (stronger)</a:t>
            </a:r>
          </a:p>
        </p:txBody>
      </p:sp>
      <p:sp>
        <p:nvSpPr>
          <p:cNvPr id="539654" name="Rectangle 6"/>
          <p:cNvSpPr>
            <a:spLocks noChangeArrowheads="1"/>
          </p:cNvSpPr>
          <p:nvPr/>
        </p:nvSpPr>
        <p:spPr bwMode="auto">
          <a:xfrm>
            <a:off x="2105025" y="3429000"/>
            <a:ext cx="2466975" cy="558800"/>
          </a:xfrm>
          <a:prstGeom prst="rect">
            <a:avLst/>
          </a:prstGeom>
          <a:solidFill>
            <a:srgbClr val="DDDDDD"/>
          </a:solidFill>
          <a:ln w="9525">
            <a:noFill/>
            <a:miter lim="800000"/>
            <a:headEnd/>
            <a:tailEnd/>
          </a:ln>
          <a:effec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b="0" dirty="0"/>
              <a:t>Integrity</a:t>
            </a:r>
          </a:p>
        </p:txBody>
      </p:sp>
      <p:sp>
        <p:nvSpPr>
          <p:cNvPr id="539655" name="Rectangle 7"/>
          <p:cNvSpPr>
            <a:spLocks noChangeArrowheads="1"/>
          </p:cNvSpPr>
          <p:nvPr/>
        </p:nvSpPr>
        <p:spPr bwMode="auto">
          <a:xfrm>
            <a:off x="4557713" y="3987800"/>
            <a:ext cx="2103437" cy="1270000"/>
          </a:xfrm>
          <a:prstGeom prst="rect">
            <a:avLst/>
          </a:prstGeom>
          <a:noFill/>
          <a:ln w="9525">
            <a:noFill/>
            <a:miter lim="800000"/>
            <a:headEnd/>
            <a:tailEnd/>
          </a:ln>
          <a:effec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b="0"/>
              <a:t>HMAC-MD5</a:t>
            </a:r>
          </a:p>
          <a:p>
            <a:pPr algn="ctr">
              <a:lnSpc>
                <a:spcPct val="100000"/>
              </a:lnSpc>
              <a:spcBef>
                <a:spcPts val="300"/>
              </a:spcBef>
              <a:spcAft>
                <a:spcPts val="300"/>
              </a:spcAft>
              <a:buClr>
                <a:schemeClr val="tx2"/>
              </a:buClr>
              <a:buSzPct val="100000"/>
              <a:buFont typeface="Wingdings" charset="0"/>
              <a:buNone/>
            </a:pPr>
            <a:r>
              <a:rPr lang="en-US" sz="1400" b="0"/>
              <a:t>HMAC-SHA-1</a:t>
            </a:r>
          </a:p>
          <a:p>
            <a:pPr algn="ctr">
              <a:lnSpc>
                <a:spcPct val="100000"/>
              </a:lnSpc>
              <a:spcBef>
                <a:spcPts val="300"/>
              </a:spcBef>
              <a:spcAft>
                <a:spcPts val="300"/>
              </a:spcAft>
              <a:buClr>
                <a:schemeClr val="tx2"/>
              </a:buClr>
              <a:buSzPct val="100000"/>
              <a:buFont typeface="Wingdings" charset="0"/>
              <a:buNone/>
            </a:pPr>
            <a:r>
              <a:rPr lang="en-US" sz="1400" b="0"/>
              <a:t>RSA and DSA</a:t>
            </a:r>
          </a:p>
        </p:txBody>
      </p:sp>
      <p:sp>
        <p:nvSpPr>
          <p:cNvPr id="539656" name="Rectangle 8"/>
          <p:cNvSpPr>
            <a:spLocks noChangeArrowheads="1"/>
          </p:cNvSpPr>
          <p:nvPr/>
        </p:nvSpPr>
        <p:spPr bwMode="auto">
          <a:xfrm>
            <a:off x="4557713" y="3429000"/>
            <a:ext cx="2103437" cy="558800"/>
          </a:xfrm>
          <a:prstGeom prst="rect">
            <a:avLst/>
          </a:prstGeom>
          <a:solidFill>
            <a:srgbClr val="DDDDDD"/>
          </a:solidFill>
          <a:ln w="9525">
            <a:noFill/>
            <a:miter lim="800000"/>
            <a:headEnd/>
            <a:tailEnd/>
          </a:ln>
          <a:effec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b="0"/>
              <a:t>Authentication</a:t>
            </a:r>
          </a:p>
        </p:txBody>
      </p:sp>
      <p:sp>
        <p:nvSpPr>
          <p:cNvPr id="539657" name="Rectangle 9"/>
          <p:cNvSpPr>
            <a:spLocks noChangeArrowheads="1"/>
          </p:cNvSpPr>
          <p:nvPr/>
        </p:nvSpPr>
        <p:spPr bwMode="auto">
          <a:xfrm>
            <a:off x="6661150" y="3987800"/>
            <a:ext cx="2101850" cy="1270000"/>
          </a:xfrm>
          <a:prstGeom prst="rect">
            <a:avLst/>
          </a:prstGeom>
          <a:noFill/>
          <a:ln w="9525">
            <a:noFill/>
            <a:miter lim="800000"/>
            <a:headEnd/>
            <a:tailEnd/>
          </a:ln>
          <a:effec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b="0"/>
              <a:t>DES (weaker)</a:t>
            </a:r>
          </a:p>
          <a:p>
            <a:pPr algn="ctr">
              <a:lnSpc>
                <a:spcPct val="100000"/>
              </a:lnSpc>
              <a:spcBef>
                <a:spcPts val="300"/>
              </a:spcBef>
              <a:spcAft>
                <a:spcPts val="300"/>
              </a:spcAft>
              <a:buClr>
                <a:schemeClr val="tx2"/>
              </a:buClr>
              <a:buSzPct val="100000"/>
              <a:buFont typeface="Wingdings" charset="0"/>
              <a:buNone/>
            </a:pPr>
            <a:r>
              <a:rPr lang="en-US" sz="1400" b="0"/>
              <a:t>3DES</a:t>
            </a:r>
          </a:p>
          <a:p>
            <a:pPr algn="ctr">
              <a:lnSpc>
                <a:spcPct val="100000"/>
              </a:lnSpc>
              <a:spcBef>
                <a:spcPts val="300"/>
              </a:spcBef>
              <a:spcAft>
                <a:spcPts val="300"/>
              </a:spcAft>
              <a:buClr>
                <a:schemeClr val="tx2"/>
              </a:buClr>
              <a:buSzPct val="100000"/>
              <a:buFont typeface="Wingdings" charset="0"/>
              <a:buNone/>
            </a:pPr>
            <a:r>
              <a:rPr lang="en-US" sz="1400" b="0"/>
              <a:t>AES (stronger)</a:t>
            </a:r>
          </a:p>
        </p:txBody>
      </p:sp>
      <p:sp>
        <p:nvSpPr>
          <p:cNvPr id="56329" name="Rectangle 10"/>
          <p:cNvSpPr>
            <a:spLocks noChangeArrowheads="1"/>
          </p:cNvSpPr>
          <p:nvPr/>
        </p:nvSpPr>
        <p:spPr bwMode="auto">
          <a:xfrm>
            <a:off x="381000" y="3987800"/>
            <a:ext cx="1709738" cy="12700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200" b="0" dirty="0"/>
              <a:t>Common cryptographic hashes, protocols, and algorithms</a:t>
            </a:r>
          </a:p>
        </p:txBody>
      </p:sp>
      <p:sp>
        <p:nvSpPr>
          <p:cNvPr id="539659" name="Rectangle 11"/>
          <p:cNvSpPr>
            <a:spLocks noChangeArrowheads="1"/>
          </p:cNvSpPr>
          <p:nvPr/>
        </p:nvSpPr>
        <p:spPr bwMode="auto">
          <a:xfrm>
            <a:off x="6661150" y="3429000"/>
            <a:ext cx="2101850" cy="558800"/>
          </a:xfrm>
          <a:prstGeom prst="rect">
            <a:avLst/>
          </a:prstGeom>
          <a:solidFill>
            <a:srgbClr val="DDDDDD"/>
          </a:solidFill>
          <a:ln w="9525">
            <a:noFill/>
            <a:miter lim="800000"/>
            <a:headEnd/>
            <a:tailEnd/>
          </a:ln>
          <a:effec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b="0"/>
              <a:t>Confidentiality</a:t>
            </a:r>
          </a:p>
        </p:txBody>
      </p:sp>
      <p:sp>
        <p:nvSpPr>
          <p:cNvPr id="56331" name="Rectangle 12"/>
          <p:cNvSpPr>
            <a:spLocks noChangeArrowheads="1"/>
          </p:cNvSpPr>
          <p:nvPr/>
        </p:nvSpPr>
        <p:spPr bwMode="auto">
          <a:xfrm>
            <a:off x="381000" y="3429000"/>
            <a:ext cx="17097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endParaRPr lang="en-US" sz="1200" b="0"/>
          </a:p>
        </p:txBody>
      </p:sp>
      <p:sp>
        <p:nvSpPr>
          <p:cNvPr id="56332" name="Line 13"/>
          <p:cNvSpPr>
            <a:spLocks noChangeShapeType="1"/>
          </p:cNvSpPr>
          <p:nvPr/>
        </p:nvSpPr>
        <p:spPr bwMode="auto">
          <a:xfrm>
            <a:off x="381000" y="3429000"/>
            <a:ext cx="1709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56333" name="Line 14"/>
          <p:cNvSpPr>
            <a:spLocks noChangeShapeType="1"/>
          </p:cNvSpPr>
          <p:nvPr/>
        </p:nvSpPr>
        <p:spPr bwMode="auto">
          <a:xfrm>
            <a:off x="381000" y="5257800"/>
            <a:ext cx="838200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Line 15"/>
          <p:cNvSpPr>
            <a:spLocks noChangeShapeType="1"/>
          </p:cNvSpPr>
          <p:nvPr/>
        </p:nvSpPr>
        <p:spPr bwMode="auto">
          <a:xfrm>
            <a:off x="381000" y="3429000"/>
            <a:ext cx="0" cy="558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56335" name="Line 16"/>
          <p:cNvSpPr>
            <a:spLocks noChangeShapeType="1"/>
          </p:cNvSpPr>
          <p:nvPr/>
        </p:nvSpPr>
        <p:spPr bwMode="auto">
          <a:xfrm>
            <a:off x="6661150" y="3429000"/>
            <a:ext cx="0" cy="1828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17"/>
          <p:cNvSpPr>
            <a:spLocks noChangeShapeType="1"/>
          </p:cNvSpPr>
          <p:nvPr/>
        </p:nvSpPr>
        <p:spPr bwMode="auto">
          <a:xfrm>
            <a:off x="8763000" y="3429000"/>
            <a:ext cx="0" cy="18288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Line 18"/>
          <p:cNvSpPr>
            <a:spLocks noChangeShapeType="1"/>
          </p:cNvSpPr>
          <p:nvPr/>
        </p:nvSpPr>
        <p:spPr bwMode="auto">
          <a:xfrm>
            <a:off x="2090738" y="3429000"/>
            <a:ext cx="6672262"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9"/>
          <p:cNvSpPr>
            <a:spLocks noChangeShapeType="1"/>
          </p:cNvSpPr>
          <p:nvPr/>
        </p:nvSpPr>
        <p:spPr bwMode="auto">
          <a:xfrm>
            <a:off x="381000" y="3987800"/>
            <a:ext cx="0" cy="12700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20"/>
          <p:cNvSpPr>
            <a:spLocks noChangeShapeType="1"/>
          </p:cNvSpPr>
          <p:nvPr/>
        </p:nvSpPr>
        <p:spPr bwMode="auto">
          <a:xfrm>
            <a:off x="2090738" y="3429000"/>
            <a:ext cx="0" cy="18288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21"/>
          <p:cNvSpPr>
            <a:spLocks noChangeShapeType="1"/>
          </p:cNvSpPr>
          <p:nvPr/>
        </p:nvSpPr>
        <p:spPr bwMode="auto">
          <a:xfrm>
            <a:off x="4557713" y="3987800"/>
            <a:ext cx="0" cy="1270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22"/>
          <p:cNvSpPr>
            <a:spLocks noChangeShapeType="1"/>
          </p:cNvSpPr>
          <p:nvPr/>
        </p:nvSpPr>
        <p:spPr bwMode="auto">
          <a:xfrm>
            <a:off x="4557713" y="3429000"/>
            <a:ext cx="0" cy="5588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23"/>
          <p:cNvSpPr>
            <a:spLocks noChangeShapeType="1"/>
          </p:cNvSpPr>
          <p:nvPr/>
        </p:nvSpPr>
        <p:spPr bwMode="auto">
          <a:xfrm>
            <a:off x="4557713" y="3987800"/>
            <a:ext cx="42052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Line 24"/>
          <p:cNvSpPr>
            <a:spLocks noChangeShapeType="1"/>
          </p:cNvSpPr>
          <p:nvPr/>
        </p:nvSpPr>
        <p:spPr bwMode="auto">
          <a:xfrm>
            <a:off x="381000" y="3987800"/>
            <a:ext cx="4176713"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quarter" idx="10"/>
          </p:nvPr>
        </p:nvSpPr>
        <p:spPr/>
        <p:txBody>
          <a:bodyPr/>
          <a:lstStyle/>
          <a:p>
            <a:r>
              <a:rPr lang="en-US" dirty="0">
                <a:latin typeface="Arial" charset="0"/>
              </a:rPr>
              <a:t>Security of encryption lies in the secrecy of the keys, not the algorithm. </a:t>
            </a:r>
          </a:p>
          <a:p>
            <a:r>
              <a:rPr lang="en-US" dirty="0">
                <a:latin typeface="Arial" charset="0"/>
              </a:rPr>
              <a:t>Old encryption algorithms were based on the secrecy of the algorithm to achieve confidentiality. </a:t>
            </a:r>
          </a:p>
          <a:p>
            <a:r>
              <a:rPr lang="en-US" dirty="0">
                <a:latin typeface="Arial" charset="0"/>
              </a:rPr>
              <a:t>With modern technology, algorithm secrecy no longer matters since reverse engineering is often simple therefore public-domain algorithms are often used. </a:t>
            </a:r>
          </a:p>
          <a:p>
            <a:pPr lvl="1"/>
            <a:r>
              <a:rPr lang="en-US" dirty="0">
                <a:latin typeface="Arial" charset="0"/>
              </a:rPr>
              <a:t>Now, successful decryption requires knowledge of the keys</a:t>
            </a:r>
            <a:r>
              <a:rPr lang="en-US" dirty="0" smtClean="0">
                <a:latin typeface="Arial" charset="0"/>
              </a:rPr>
              <a:t>.</a:t>
            </a:r>
            <a:endParaRPr lang="en-US" dirty="0">
              <a:latin typeface="Arial" charset="0"/>
            </a:endParaRPr>
          </a:p>
          <a:p>
            <a:r>
              <a:rPr lang="en-US" dirty="0">
                <a:latin typeface="Arial" charset="0"/>
              </a:rPr>
              <a:t>How can the keys be kept secret?</a:t>
            </a:r>
          </a:p>
        </p:txBody>
      </p:sp>
      <p:sp>
        <p:nvSpPr>
          <p:cNvPr id="57346" name="Rectangle 2"/>
          <p:cNvSpPr>
            <a:spLocks noGrp="1" noChangeArrowheads="1"/>
          </p:cNvSpPr>
          <p:nvPr>
            <p:ph type="title"/>
          </p:nvPr>
        </p:nvSpPr>
        <p:spPr/>
        <p:txBody>
          <a:bodyPr/>
          <a:lstStyle/>
          <a:p>
            <a:r>
              <a:rPr lang="en-US">
                <a:latin typeface="Arial" charset="0"/>
              </a:rPr>
              <a:t>Cryptology in Networking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r>
              <a:rPr lang="en-US"/>
              <a:t>Cryptographic Hashes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quarter" idx="10"/>
          </p:nvPr>
        </p:nvSpPr>
        <p:spPr/>
        <p:txBody>
          <a:bodyPr/>
          <a:lstStyle/>
          <a:p>
            <a:r>
              <a:rPr lang="en-US" dirty="0" smtClean="0"/>
              <a:t>A hash function takes binary data (message), and produces a condensed representation, called a hash.</a:t>
            </a:r>
          </a:p>
          <a:p>
            <a:pPr lvl="1"/>
            <a:r>
              <a:rPr lang="en-US" dirty="0" smtClean="0"/>
              <a:t>The hash is also commonly called a Hash value, Message digest, or Digital fingerprint. </a:t>
            </a:r>
          </a:p>
          <a:p>
            <a:r>
              <a:rPr lang="en-US" dirty="0" smtClean="0"/>
              <a:t>Hashing is based on a one-way mathematical function that is relatively easy to compute, but significantly harder to reverse.</a:t>
            </a:r>
          </a:p>
          <a:p>
            <a:r>
              <a:rPr lang="en-US" dirty="0" smtClean="0"/>
              <a:t>Hashing is designed to verify and ensure:</a:t>
            </a:r>
          </a:p>
          <a:p>
            <a:pPr lvl="1"/>
            <a:r>
              <a:rPr lang="en-US" dirty="0" smtClean="0"/>
              <a:t>Data integrity </a:t>
            </a:r>
          </a:p>
          <a:p>
            <a:pPr lvl="1"/>
            <a:r>
              <a:rPr lang="en-US" dirty="0" smtClean="0"/>
              <a:t>Authentication</a:t>
            </a:r>
            <a:endParaRPr lang="en-US" dirty="0"/>
          </a:p>
        </p:txBody>
      </p:sp>
      <p:sp>
        <p:nvSpPr>
          <p:cNvPr id="59394" name="Rectangle 2"/>
          <p:cNvSpPr>
            <a:spLocks noGrp="1" noChangeArrowheads="1"/>
          </p:cNvSpPr>
          <p:nvPr>
            <p:ph type="title"/>
          </p:nvPr>
        </p:nvSpPr>
        <p:spPr/>
        <p:txBody>
          <a:bodyPr/>
          <a:lstStyle/>
          <a:p>
            <a:r>
              <a:rPr lang="en-US" smtClean="0"/>
              <a:t>Cryptographic Hashes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sz="quarter" idx="10"/>
          </p:nvPr>
        </p:nvSpPr>
        <p:spPr/>
        <p:txBody>
          <a:bodyPr/>
          <a:lstStyle/>
          <a:p>
            <a:r>
              <a:rPr lang="en-US" dirty="0" smtClean="0"/>
              <a:t>Data nonrepudiation is a similar service that allows the sender of a message to be uniquely identified. </a:t>
            </a:r>
          </a:p>
          <a:p>
            <a:r>
              <a:rPr lang="en-US" dirty="0" smtClean="0"/>
              <a:t>This means that a sender / device cannot deny having been the source of that message. </a:t>
            </a:r>
          </a:p>
          <a:p>
            <a:pPr lvl="1"/>
            <a:r>
              <a:rPr lang="en-US" dirty="0" smtClean="0"/>
              <a:t>It cannot repudiate, or refute, the validity of a message sent. </a:t>
            </a:r>
            <a:endParaRPr lang="en-US" dirty="0"/>
          </a:p>
        </p:txBody>
      </p:sp>
      <p:sp>
        <p:nvSpPr>
          <p:cNvPr id="9218" name="Rectangle 2"/>
          <p:cNvSpPr>
            <a:spLocks noGrp="1" noChangeArrowheads="1"/>
          </p:cNvSpPr>
          <p:nvPr>
            <p:ph type="title"/>
          </p:nvPr>
        </p:nvSpPr>
        <p:spPr/>
        <p:txBody>
          <a:bodyPr/>
          <a:lstStyle/>
          <a:p>
            <a:r>
              <a:rPr lang="en-US" smtClean="0"/>
              <a:t>Authentication</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quarter" idx="10"/>
          </p:nvPr>
        </p:nvSpPr>
        <p:spPr/>
        <p:txBody>
          <a:bodyPr/>
          <a:lstStyle/>
          <a:p>
            <a:r>
              <a:rPr lang="en-US" dirty="0">
                <a:latin typeface="Arial" charset="0"/>
              </a:rPr>
              <a:t>To provide proof of authenticity when it is used with a symmetric secret authentication key, such as IP Security (</a:t>
            </a:r>
            <a:r>
              <a:rPr lang="en-US" dirty="0" err="1">
                <a:latin typeface="Arial" charset="0"/>
              </a:rPr>
              <a:t>IPsec</a:t>
            </a:r>
            <a:r>
              <a:rPr lang="en-US" dirty="0">
                <a:latin typeface="Arial" charset="0"/>
              </a:rPr>
              <a:t>) or routing protocol authentication</a:t>
            </a:r>
            <a:r>
              <a:rPr lang="en-US" dirty="0" smtClean="0">
                <a:latin typeface="Arial" charset="0"/>
              </a:rPr>
              <a:t>.</a:t>
            </a:r>
            <a:endParaRPr lang="en-US" dirty="0">
              <a:latin typeface="Arial" charset="0"/>
            </a:endParaRPr>
          </a:p>
          <a:p>
            <a:r>
              <a:rPr lang="en-US" dirty="0">
                <a:latin typeface="Arial" charset="0"/>
              </a:rPr>
              <a:t>To provide authentication by generating one-time and one-way responses to challenges in authentication protocols such as the PPP CHAP</a:t>
            </a:r>
            <a:r>
              <a:rPr lang="en-US" dirty="0" smtClean="0">
                <a:latin typeface="Arial" charset="0"/>
              </a:rPr>
              <a:t>.</a:t>
            </a:r>
            <a:endParaRPr lang="en-US" dirty="0">
              <a:latin typeface="Arial" charset="0"/>
            </a:endParaRPr>
          </a:p>
          <a:p>
            <a:r>
              <a:rPr lang="en-US" dirty="0">
                <a:latin typeface="Arial" charset="0"/>
              </a:rPr>
              <a:t>To provide a message integrity check proof such as those accepted when accessing a secure site using a browser</a:t>
            </a:r>
            <a:r>
              <a:rPr lang="en-US" dirty="0" smtClean="0">
                <a:latin typeface="Arial" charset="0"/>
              </a:rPr>
              <a:t>.</a:t>
            </a:r>
            <a:endParaRPr lang="en-US" dirty="0">
              <a:latin typeface="Arial" charset="0"/>
            </a:endParaRPr>
          </a:p>
          <a:p>
            <a:r>
              <a:rPr lang="en-US" dirty="0">
                <a:latin typeface="Arial" charset="0"/>
              </a:rPr>
              <a:t>To confirm that a downloaded file (e.g., Cisco IOS images) has not been altered.</a:t>
            </a:r>
          </a:p>
        </p:txBody>
      </p:sp>
      <p:sp>
        <p:nvSpPr>
          <p:cNvPr id="60418" name="Rectangle 2"/>
          <p:cNvSpPr>
            <a:spLocks noGrp="1" noChangeArrowheads="1"/>
          </p:cNvSpPr>
          <p:nvPr>
            <p:ph type="title"/>
          </p:nvPr>
        </p:nvSpPr>
        <p:spPr/>
        <p:txBody>
          <a:bodyPr/>
          <a:lstStyle/>
          <a:p>
            <a:r>
              <a:rPr lang="en-US">
                <a:latin typeface="Arial" charset="0"/>
              </a:rPr>
              <a:t>Hashes are used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5"/>
          <p:cNvSpPr>
            <a:spLocks noGrp="1" noChangeArrowheads="1"/>
          </p:cNvSpPr>
          <p:nvPr>
            <p:ph type="body" sz="quarter" idx="10"/>
          </p:nvPr>
        </p:nvSpPr>
        <p:spPr/>
        <p:txBody>
          <a:bodyPr/>
          <a:lstStyle/>
          <a:p>
            <a:r>
              <a:rPr lang="en-US">
                <a:latin typeface="Arial" charset="0"/>
              </a:rPr>
              <a:t>Hashing is collision free which means that two different input values will result in different hash results.</a:t>
            </a:r>
          </a:p>
          <a:p>
            <a:endParaRPr lang="en-US">
              <a:latin typeface="Arial" charset="0"/>
            </a:endParaRPr>
          </a:p>
        </p:txBody>
      </p:sp>
      <p:sp>
        <p:nvSpPr>
          <p:cNvPr id="61442" name="Rectangle 4"/>
          <p:cNvSpPr>
            <a:spLocks noGrp="1" noChangeArrowheads="1"/>
          </p:cNvSpPr>
          <p:nvPr>
            <p:ph type="title"/>
          </p:nvPr>
        </p:nvSpPr>
        <p:spPr/>
        <p:txBody>
          <a:bodyPr/>
          <a:lstStyle/>
          <a:p>
            <a:r>
              <a:rPr lang="en-US">
                <a:latin typeface="Arial" charset="0"/>
              </a:rPr>
              <a:t>Collision Free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1996440"/>
            <a:ext cx="655161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3"/>
          <p:cNvSpPr>
            <a:spLocks noGrp="1" noChangeArrowheads="1"/>
          </p:cNvSpPr>
          <p:nvPr>
            <p:ph type="body" sz="quarter" idx="10"/>
          </p:nvPr>
        </p:nvSpPr>
        <p:spPr/>
        <p:txBody>
          <a:bodyPr/>
          <a:lstStyle/>
          <a:p>
            <a:r>
              <a:rPr lang="en-US" dirty="0">
                <a:latin typeface="Arial" charset="0"/>
              </a:rPr>
              <a:t>Take an arbitrarily length of clear text data to be hashed</a:t>
            </a:r>
            <a:r>
              <a:rPr lang="en-US" dirty="0" smtClean="0">
                <a:latin typeface="Arial" charset="0"/>
              </a:rPr>
              <a:t>.</a:t>
            </a:r>
          </a:p>
          <a:p>
            <a:r>
              <a:rPr lang="en-US" dirty="0" smtClean="0">
                <a:latin typeface="Arial" charset="0"/>
              </a:rPr>
              <a:t>Put it through a hash function.</a:t>
            </a:r>
          </a:p>
          <a:p>
            <a:r>
              <a:rPr lang="en-US" dirty="0" smtClean="0">
                <a:latin typeface="Arial" charset="0"/>
              </a:rPr>
              <a:t>It produces a fixed length message digest (hash value).</a:t>
            </a:r>
          </a:p>
          <a:p>
            <a:r>
              <a:rPr lang="en-US" dirty="0" smtClean="0">
                <a:latin typeface="Arial" charset="0"/>
              </a:rPr>
              <a:t>H(x) is:</a:t>
            </a:r>
          </a:p>
          <a:p>
            <a:pPr lvl="1"/>
            <a:r>
              <a:rPr lang="en-US" dirty="0" smtClean="0">
                <a:latin typeface="Arial" charset="0"/>
              </a:rPr>
              <a:t>Relatively easy to computer for any given x.</a:t>
            </a:r>
          </a:p>
          <a:p>
            <a:pPr lvl="1"/>
            <a:r>
              <a:rPr lang="en-US" dirty="0" smtClean="0">
                <a:latin typeface="Arial" charset="0"/>
              </a:rPr>
              <a:t>One way and not reversible.</a:t>
            </a:r>
          </a:p>
          <a:p>
            <a:r>
              <a:rPr lang="en-US" dirty="0"/>
              <a:t>If a hash function is hard to invert, it is considered a one-way hash. </a:t>
            </a:r>
          </a:p>
        </p:txBody>
      </p:sp>
      <p:sp>
        <p:nvSpPr>
          <p:cNvPr id="62466" name="Rectangle 2"/>
          <p:cNvSpPr>
            <a:spLocks noGrp="1" noChangeArrowheads="1"/>
          </p:cNvSpPr>
          <p:nvPr>
            <p:ph type="title"/>
          </p:nvPr>
        </p:nvSpPr>
        <p:spPr/>
        <p:txBody>
          <a:bodyPr/>
          <a:lstStyle/>
          <a:p>
            <a:r>
              <a:rPr lang="en-US">
                <a:latin typeface="Arial" charset="0"/>
              </a:rPr>
              <a:t>Cryptographic Hash Math</a:t>
            </a:r>
          </a:p>
        </p:txBody>
      </p:sp>
      <p:pic>
        <p:nvPicPr>
          <p:cNvPr id="581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809" y="1263958"/>
            <a:ext cx="1014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13103"/>
            <a:ext cx="2825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3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39917" y="2601787"/>
            <a:ext cx="1628684" cy="123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714" y="3103932"/>
            <a:ext cx="3317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4223" y="3884446"/>
            <a:ext cx="148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4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5505" y="3923943"/>
            <a:ext cx="2730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642" name="Picture 1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322606" y="1676400"/>
            <a:ext cx="2219482"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46" name="Text Box 14"/>
          <p:cNvSpPr txBox="1">
            <a:spLocks noChangeArrowheads="1"/>
          </p:cNvSpPr>
          <p:nvPr/>
        </p:nvSpPr>
        <p:spPr bwMode="auto">
          <a:xfrm>
            <a:off x="7473029" y="3193181"/>
            <a:ext cx="623976" cy="3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1000" dirty="0">
                <a:solidFill>
                  <a:srgbClr val="000000"/>
                </a:solidFill>
              </a:rPr>
              <a:t>MD5</a:t>
            </a:r>
          </a:p>
          <a:p>
            <a:pPr algn="ctr"/>
            <a:r>
              <a:rPr lang="en-US" sz="1000" dirty="0">
                <a:solidFill>
                  <a:srgbClr val="000000"/>
                </a:solidFill>
              </a:rPr>
              <a:t>SHA-1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1635">
                                            <p:txEl>
                                              <p:pRg st="0" end="0"/>
                                            </p:txEl>
                                          </p:spTgt>
                                        </p:tgtEl>
                                        <p:attrNameLst>
                                          <p:attrName>style.visibility</p:attrName>
                                        </p:attrNameLst>
                                      </p:cBhvr>
                                      <p:to>
                                        <p:strVal val="visible"/>
                                      </p:to>
                                    </p:set>
                                    <p:animEffect transition="in" filter="fade">
                                      <p:cBhvr>
                                        <p:cTn id="7" dur="500"/>
                                        <p:tgtEl>
                                          <p:spTgt spid="581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1635">
                                            <p:txEl>
                                              <p:pRg st="1" end="1"/>
                                            </p:txEl>
                                          </p:spTgt>
                                        </p:tgtEl>
                                        <p:attrNameLst>
                                          <p:attrName>style.visibility</p:attrName>
                                        </p:attrNameLst>
                                      </p:cBhvr>
                                      <p:to>
                                        <p:strVal val="visible"/>
                                      </p:to>
                                    </p:set>
                                    <p:animEffect transition="in" filter="fade">
                                      <p:cBhvr>
                                        <p:cTn id="12" dur="500"/>
                                        <p:tgtEl>
                                          <p:spTgt spid="581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1635">
                                            <p:txEl>
                                              <p:pRg st="2" end="2"/>
                                            </p:txEl>
                                          </p:spTgt>
                                        </p:tgtEl>
                                        <p:attrNameLst>
                                          <p:attrName>style.visibility</p:attrName>
                                        </p:attrNameLst>
                                      </p:cBhvr>
                                      <p:to>
                                        <p:strVal val="visible"/>
                                      </p:to>
                                    </p:set>
                                    <p:animEffect transition="in" filter="fade">
                                      <p:cBhvr>
                                        <p:cTn id="17" dur="500"/>
                                        <p:tgtEl>
                                          <p:spTgt spid="581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1635">
                                            <p:txEl>
                                              <p:pRg st="3" end="3"/>
                                            </p:txEl>
                                          </p:spTgt>
                                        </p:tgtEl>
                                        <p:attrNameLst>
                                          <p:attrName>style.visibility</p:attrName>
                                        </p:attrNameLst>
                                      </p:cBhvr>
                                      <p:to>
                                        <p:strVal val="visible"/>
                                      </p:to>
                                    </p:set>
                                    <p:animEffect transition="in" filter="fade">
                                      <p:cBhvr>
                                        <p:cTn id="22" dur="500"/>
                                        <p:tgtEl>
                                          <p:spTgt spid="58163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1635">
                                            <p:txEl>
                                              <p:pRg st="4" end="4"/>
                                            </p:txEl>
                                          </p:spTgt>
                                        </p:tgtEl>
                                        <p:attrNameLst>
                                          <p:attrName>style.visibility</p:attrName>
                                        </p:attrNameLst>
                                      </p:cBhvr>
                                      <p:to>
                                        <p:strVal val="visible"/>
                                      </p:to>
                                    </p:set>
                                    <p:animEffect transition="in" filter="fade">
                                      <p:cBhvr>
                                        <p:cTn id="25" dur="500"/>
                                        <p:tgtEl>
                                          <p:spTgt spid="58163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1635">
                                            <p:txEl>
                                              <p:pRg st="5" end="5"/>
                                            </p:txEl>
                                          </p:spTgt>
                                        </p:tgtEl>
                                        <p:attrNameLst>
                                          <p:attrName>style.visibility</p:attrName>
                                        </p:attrNameLst>
                                      </p:cBhvr>
                                      <p:to>
                                        <p:strVal val="visible"/>
                                      </p:to>
                                    </p:set>
                                    <p:animEffect transition="in" filter="fade">
                                      <p:cBhvr>
                                        <p:cTn id="28" dur="500"/>
                                        <p:tgtEl>
                                          <p:spTgt spid="58163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1635">
                                            <p:txEl>
                                              <p:pRg st="6" end="6"/>
                                            </p:txEl>
                                          </p:spTgt>
                                        </p:tgtEl>
                                        <p:attrNameLst>
                                          <p:attrName>style.visibility</p:attrName>
                                        </p:attrNameLst>
                                      </p:cBhvr>
                                      <p:to>
                                        <p:strVal val="visible"/>
                                      </p:to>
                                    </p:set>
                                    <p:animEffect transition="in" filter="fade">
                                      <p:cBhvr>
                                        <p:cTn id="33" dur="500"/>
                                        <p:tgtEl>
                                          <p:spTgt spid="581635">
                                            <p:txEl>
                                              <p:pRg st="6" end="6"/>
                                            </p:txEl>
                                          </p:spTgt>
                                        </p:tgtEl>
                                      </p:cBhvr>
                                    </p:animEffect>
                                  </p:child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581636"/>
                                        </p:tgtEl>
                                        <p:attrNameLst>
                                          <p:attrName>style.visibility</p:attrName>
                                        </p:attrNameLst>
                                      </p:cBhvr>
                                      <p:to>
                                        <p:strVal val="visible"/>
                                      </p:to>
                                    </p:set>
                                    <p:animEffect transition="in" filter="fade">
                                      <p:cBhvr>
                                        <p:cTn id="37" dur="500"/>
                                        <p:tgtEl>
                                          <p:spTgt spid="581636"/>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581637"/>
                                        </p:tgtEl>
                                        <p:attrNameLst>
                                          <p:attrName>style.visibility</p:attrName>
                                        </p:attrNameLst>
                                      </p:cBhvr>
                                      <p:to>
                                        <p:strVal val="visible"/>
                                      </p:to>
                                    </p:set>
                                    <p:animEffect transition="in" filter="fade">
                                      <p:cBhvr>
                                        <p:cTn id="41" dur="500"/>
                                        <p:tgtEl>
                                          <p:spTgt spid="581637"/>
                                        </p:tgtEl>
                                      </p:cBhvr>
                                    </p:animEffect>
                                  </p:childTnLst>
                                </p:cTn>
                              </p:par>
                            </p:childTnLst>
                          </p:cTn>
                        </p:par>
                        <p:par>
                          <p:cTn id="42" fill="hold" nodeType="afterGroup">
                            <p:stCondLst>
                              <p:cond delay="1500"/>
                            </p:stCondLst>
                            <p:childTnLst>
                              <p:par>
                                <p:cTn id="43" presetID="10" presetClass="entr" presetSubtype="0" fill="hold" nodeType="afterEffect">
                                  <p:stCondLst>
                                    <p:cond delay="0"/>
                                  </p:stCondLst>
                                  <p:childTnLst>
                                    <p:set>
                                      <p:cBhvr>
                                        <p:cTn id="44" dur="1" fill="hold">
                                          <p:stCondLst>
                                            <p:cond delay="0"/>
                                          </p:stCondLst>
                                        </p:cTn>
                                        <p:tgtEl>
                                          <p:spTgt spid="581638"/>
                                        </p:tgtEl>
                                        <p:attrNameLst>
                                          <p:attrName>style.visibility</p:attrName>
                                        </p:attrNameLst>
                                      </p:cBhvr>
                                      <p:to>
                                        <p:strVal val="visible"/>
                                      </p:to>
                                    </p:set>
                                    <p:animEffect transition="in" filter="fade">
                                      <p:cBhvr>
                                        <p:cTn id="45" dur="500"/>
                                        <p:tgtEl>
                                          <p:spTgt spid="581638"/>
                                        </p:tgtEl>
                                      </p:cBhvr>
                                    </p:animEffec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581639"/>
                                        </p:tgtEl>
                                        <p:attrNameLst>
                                          <p:attrName>style.visibility</p:attrName>
                                        </p:attrNameLst>
                                      </p:cBhvr>
                                      <p:to>
                                        <p:strVal val="visible"/>
                                      </p:to>
                                    </p:set>
                                    <p:animEffect transition="in" filter="fade">
                                      <p:cBhvr>
                                        <p:cTn id="49" dur="500"/>
                                        <p:tgtEl>
                                          <p:spTgt spid="58163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32" fill="hold" grpId="0" nodeType="clickEffect">
                                  <p:stCondLst>
                                    <p:cond delay="0"/>
                                  </p:stCondLst>
                                  <p:childTnLst>
                                    <p:set>
                                      <p:cBhvr>
                                        <p:cTn id="53" dur="1" fill="hold">
                                          <p:stCondLst>
                                            <p:cond delay="0"/>
                                          </p:stCondLst>
                                        </p:cTn>
                                        <p:tgtEl>
                                          <p:spTgt spid="581646"/>
                                        </p:tgtEl>
                                        <p:attrNameLst>
                                          <p:attrName>style.visibility</p:attrName>
                                        </p:attrNameLst>
                                      </p:cBhvr>
                                      <p:to>
                                        <p:strVal val="visible"/>
                                      </p:to>
                                    </p:set>
                                    <p:anim calcmode="lin" valueType="num">
                                      <p:cBhvr>
                                        <p:cTn id="54" dur="500" fill="hold"/>
                                        <p:tgtEl>
                                          <p:spTgt spid="581646"/>
                                        </p:tgtEl>
                                        <p:attrNameLst>
                                          <p:attrName>ppt_w</p:attrName>
                                        </p:attrNameLst>
                                      </p:cBhvr>
                                      <p:tavLst>
                                        <p:tav tm="0">
                                          <p:val>
                                            <p:strVal val="4*#ppt_w"/>
                                          </p:val>
                                        </p:tav>
                                        <p:tav tm="100000">
                                          <p:val>
                                            <p:strVal val="#ppt_w"/>
                                          </p:val>
                                        </p:tav>
                                      </p:tavLst>
                                    </p:anim>
                                    <p:anim calcmode="lin" valueType="num">
                                      <p:cBhvr>
                                        <p:cTn id="55" dur="500" fill="hold"/>
                                        <p:tgtEl>
                                          <p:spTgt spid="581646"/>
                                        </p:tgtEl>
                                        <p:attrNameLst>
                                          <p:attrName>ppt_h</p:attrName>
                                        </p:attrNameLst>
                                      </p:cBhvr>
                                      <p:tavLst>
                                        <p:tav tm="0">
                                          <p:val>
                                            <p:strVal val="4*#ppt_h"/>
                                          </p:val>
                                        </p:tav>
                                        <p:tav tm="100000">
                                          <p:val>
                                            <p:strVal val="#ppt_h"/>
                                          </p:val>
                                        </p:tav>
                                      </p:tavLst>
                                    </p:anim>
                                  </p:childTnLst>
                                </p:cTn>
                              </p:par>
                            </p:childTnLst>
                          </p:cTn>
                        </p:par>
                        <p:par>
                          <p:cTn id="56" fill="hold" nodeType="afterGroup">
                            <p:stCondLst>
                              <p:cond delay="500"/>
                            </p:stCondLst>
                            <p:childTnLst>
                              <p:par>
                                <p:cTn id="57" presetID="10" presetClass="entr" presetSubtype="0" fill="hold" nodeType="afterEffect">
                                  <p:stCondLst>
                                    <p:cond delay="0"/>
                                  </p:stCondLst>
                                  <p:childTnLst>
                                    <p:set>
                                      <p:cBhvr>
                                        <p:cTn id="58" dur="1" fill="hold">
                                          <p:stCondLst>
                                            <p:cond delay="0"/>
                                          </p:stCondLst>
                                        </p:cTn>
                                        <p:tgtEl>
                                          <p:spTgt spid="581640"/>
                                        </p:tgtEl>
                                        <p:attrNameLst>
                                          <p:attrName>style.visibility</p:attrName>
                                        </p:attrNameLst>
                                      </p:cBhvr>
                                      <p:to>
                                        <p:strVal val="visible"/>
                                      </p:to>
                                    </p:set>
                                    <p:animEffect transition="in" filter="fade">
                                      <p:cBhvr>
                                        <p:cTn id="59" dur="500"/>
                                        <p:tgtEl>
                                          <p:spTgt spid="581640"/>
                                        </p:tgtEl>
                                      </p:cBhvr>
                                    </p:animEffect>
                                  </p:childTnLst>
                                </p:cTn>
                              </p:par>
                            </p:childTnLst>
                          </p:cTn>
                        </p:par>
                        <p:par>
                          <p:cTn id="60" fill="hold" nodeType="afterGroup">
                            <p:stCondLst>
                              <p:cond delay="1000"/>
                            </p:stCondLst>
                            <p:childTnLst>
                              <p:par>
                                <p:cTn id="61" presetID="10" presetClass="entr" presetSubtype="0" fill="hold" nodeType="afterEffect">
                                  <p:stCondLst>
                                    <p:cond delay="0"/>
                                  </p:stCondLst>
                                  <p:childTnLst>
                                    <p:set>
                                      <p:cBhvr>
                                        <p:cTn id="62" dur="1" fill="hold">
                                          <p:stCondLst>
                                            <p:cond delay="0"/>
                                          </p:stCondLst>
                                        </p:cTn>
                                        <p:tgtEl>
                                          <p:spTgt spid="581641"/>
                                        </p:tgtEl>
                                        <p:attrNameLst>
                                          <p:attrName>style.visibility</p:attrName>
                                        </p:attrNameLst>
                                      </p:cBhvr>
                                      <p:to>
                                        <p:strVal val="visible"/>
                                      </p:to>
                                    </p:set>
                                    <p:animEffect transition="in" filter="fade">
                                      <p:cBhvr>
                                        <p:cTn id="63" dur="500"/>
                                        <p:tgtEl>
                                          <p:spTgt spid="58164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581642"/>
                                        </p:tgtEl>
                                        <p:attrNameLst>
                                          <p:attrName>style.visibility</p:attrName>
                                        </p:attrNameLst>
                                      </p:cBhvr>
                                      <p:to>
                                        <p:strVal val="visible"/>
                                      </p:to>
                                    </p:set>
                                    <p:animEffect transition="in" filter="fade">
                                      <p:cBhvr>
                                        <p:cTn id="68" dur="500"/>
                                        <p:tgtEl>
                                          <p:spTgt spid="581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build="p"/>
      <p:bldP spid="5816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ctrTitle"/>
          </p:nvPr>
        </p:nvSpPr>
        <p:spPr/>
        <p:txBody>
          <a:bodyPr/>
          <a:lstStyle/>
          <a:p>
            <a:r>
              <a:rPr lang="en-US" smtClean="0"/>
              <a:t>Hashing for </a:t>
            </a:r>
            <a:br>
              <a:rPr lang="en-US" smtClean="0"/>
            </a:br>
            <a:r>
              <a:rPr lang="en-US" smtClean="0"/>
              <a:t>Integrity</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16"/>
          <p:cNvSpPr>
            <a:spLocks noGrp="1" noChangeArrowheads="1"/>
          </p:cNvSpPr>
          <p:nvPr>
            <p:ph type="body" sz="quarter" idx="10"/>
          </p:nvPr>
        </p:nvSpPr>
        <p:spPr/>
        <p:txBody>
          <a:bodyPr/>
          <a:lstStyle/>
          <a:p>
            <a:r>
              <a:rPr lang="en-US">
                <a:latin typeface="Arial" charset="0"/>
              </a:rPr>
              <a:t>Hash functions (MD5 and SHA-1) can ensure message integrity but not confidentiality. </a:t>
            </a:r>
          </a:p>
          <a:p>
            <a:pPr lvl="1"/>
            <a:r>
              <a:rPr lang="en-US">
                <a:latin typeface="Arial" charset="0"/>
              </a:rPr>
              <a:t>For instance, the sender wants to ensure that the message is not altered on its way to the receiver. </a:t>
            </a:r>
          </a:p>
        </p:txBody>
      </p:sp>
      <p:sp>
        <p:nvSpPr>
          <p:cNvPr id="65538" name="Rectangle 15"/>
          <p:cNvSpPr>
            <a:spLocks noGrp="1" noChangeArrowheads="1"/>
          </p:cNvSpPr>
          <p:nvPr>
            <p:ph type="title"/>
          </p:nvPr>
        </p:nvSpPr>
        <p:spPr/>
        <p:txBody>
          <a:bodyPr/>
          <a:lstStyle/>
          <a:p>
            <a:r>
              <a:rPr lang="en-US">
                <a:latin typeface="Arial" charset="0"/>
              </a:rPr>
              <a:t>Hash for Integrity</a:t>
            </a:r>
          </a:p>
        </p:txBody>
      </p:sp>
      <p:pic>
        <p:nvPicPr>
          <p:cNvPr id="54683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3124200"/>
            <a:ext cx="21177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3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124200"/>
            <a:ext cx="27908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6834"/>
                                        </p:tgtEl>
                                        <p:attrNameLst>
                                          <p:attrName>style.visibility</p:attrName>
                                        </p:attrNameLst>
                                      </p:cBhvr>
                                      <p:to>
                                        <p:strVal val="visible"/>
                                      </p:to>
                                    </p:set>
                                    <p:animEffect transition="in" filter="fade">
                                      <p:cBhvr>
                                        <p:cTn id="7" dur="500"/>
                                        <p:tgtEl>
                                          <p:spTgt spid="546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6836"/>
                                        </p:tgtEl>
                                        <p:attrNameLst>
                                          <p:attrName>style.visibility</p:attrName>
                                        </p:attrNameLst>
                                      </p:cBhvr>
                                      <p:to>
                                        <p:strVal val="visible"/>
                                      </p:to>
                                    </p:set>
                                    <p:animEffect transition="in" filter="fade">
                                      <p:cBhvr>
                                        <p:cTn id="12" dur="500"/>
                                        <p:tgtEl>
                                          <p:spTgt spid="54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atin typeface="Arial" charset="0"/>
              </a:rPr>
              <a:t>Hash for Integrity</a:t>
            </a:r>
          </a:p>
        </p:txBody>
      </p:sp>
      <p:pic>
        <p:nvPicPr>
          <p:cNvPr id="5795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61" y="1209030"/>
            <a:ext cx="1014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5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86" y="2466330"/>
            <a:ext cx="184467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59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61" y="3914130"/>
            <a:ext cx="148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600" name="Text Box 16"/>
          <p:cNvSpPr txBox="1">
            <a:spLocks noChangeArrowheads="1"/>
          </p:cNvSpPr>
          <p:nvPr/>
        </p:nvSpPr>
        <p:spPr bwMode="auto">
          <a:xfrm>
            <a:off x="902022" y="3120380"/>
            <a:ext cx="627592" cy="4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1200" dirty="0">
                <a:solidFill>
                  <a:srgbClr val="000000"/>
                </a:solidFill>
              </a:rPr>
              <a:t>MD5</a:t>
            </a:r>
          </a:p>
          <a:p>
            <a:pPr algn="ctr"/>
            <a:r>
              <a:rPr lang="en-US" sz="1200" dirty="0">
                <a:solidFill>
                  <a:srgbClr val="000000"/>
                </a:solidFill>
              </a:rPr>
              <a:t>SHA-1</a:t>
            </a:r>
          </a:p>
        </p:txBody>
      </p:sp>
      <p:pic>
        <p:nvPicPr>
          <p:cNvPr id="57960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86" y="4263380"/>
            <a:ext cx="1014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0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86" y="5406380"/>
            <a:ext cx="148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2222417" y="2092084"/>
            <a:ext cx="3613593" cy="3360811"/>
            <a:chOff x="1104" y="1056"/>
            <a:chExt cx="2640" cy="2476"/>
          </a:xfrm>
        </p:grpSpPr>
        <p:sp>
          <p:nvSpPr>
            <p:cNvPr id="66579" name="Line 21"/>
            <p:cNvSpPr>
              <a:spLocks noChangeShapeType="1"/>
            </p:cNvSpPr>
            <p:nvPr/>
          </p:nvSpPr>
          <p:spPr bwMode="auto">
            <a:xfrm flipV="1">
              <a:off x="1104" y="1056"/>
              <a:ext cx="2640" cy="2476"/>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pic>
          <p:nvPicPr>
            <p:cNvPr id="66580" name="Picture 22" descr="Network_Cloud_Standar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64" y="1920"/>
              <a:ext cx="1042"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960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675" y="1714500"/>
            <a:ext cx="1014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0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971800"/>
            <a:ext cx="184467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60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4419600"/>
            <a:ext cx="148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610" name="Text Box 26"/>
          <p:cNvSpPr txBox="1">
            <a:spLocks noChangeArrowheads="1"/>
          </p:cNvSpPr>
          <p:nvPr/>
        </p:nvSpPr>
        <p:spPr bwMode="auto">
          <a:xfrm>
            <a:off x="7099036" y="3625850"/>
            <a:ext cx="627592" cy="4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1200">
                <a:solidFill>
                  <a:srgbClr val="000000"/>
                </a:solidFill>
              </a:rPr>
              <a:t>MD5</a:t>
            </a:r>
          </a:p>
          <a:p>
            <a:pPr algn="ctr"/>
            <a:r>
              <a:rPr lang="en-US" sz="1200">
                <a:solidFill>
                  <a:srgbClr val="000000"/>
                </a:solidFill>
              </a:rPr>
              <a:t>SHA-1</a:t>
            </a:r>
          </a:p>
        </p:txBody>
      </p:sp>
      <p:sp>
        <p:nvSpPr>
          <p:cNvPr id="579612" name="Rectangle 28"/>
          <p:cNvSpPr>
            <a:spLocks noChangeArrowheads="1"/>
          </p:cNvSpPr>
          <p:nvPr/>
        </p:nvSpPr>
        <p:spPr bwMode="auto">
          <a:xfrm>
            <a:off x="1921555" y="1258537"/>
            <a:ext cx="2667000" cy="1160142"/>
          </a:xfrm>
          <a:prstGeom prst="rect">
            <a:avLst/>
          </a:prstGeom>
          <a:solidFill>
            <a:srgbClr val="FFFF99"/>
          </a:solidFill>
          <a:ln w="12700" cmpd="sng" algn="ctr">
            <a:solidFill>
              <a:schemeClr val="tx1"/>
            </a:solidFill>
            <a:miter lim="800000"/>
            <a:headEnd/>
            <a:tailEnd/>
          </a:ln>
          <a:effectLst/>
        </p:spPr>
        <p:txBody>
          <a:bodyPr lIns="82124" tIns="41061" rIns="82124" bIns="41061" anchor="ctr" anchorCtr="1">
            <a:spAutoFit/>
          </a:bodyPr>
          <a:lstStyle/>
          <a:p>
            <a:pPr defTabSz="814388">
              <a:lnSpc>
                <a:spcPct val="100000"/>
              </a:lnSpc>
              <a:spcBef>
                <a:spcPts val="300"/>
              </a:spcBef>
              <a:spcAft>
                <a:spcPts val="300"/>
              </a:spcAft>
              <a:buClr>
                <a:schemeClr val="tx2"/>
              </a:buClr>
              <a:buSzPct val="100000"/>
              <a:defRPr/>
            </a:pPr>
            <a:r>
              <a:rPr lang="en-US" sz="1400" b="0" dirty="0">
                <a:ea typeface="+mn-ea"/>
              </a:rPr>
              <a:t>The sending device inputs the message into a hashing algorithm and computes its fixed-length digest or fingerprint. </a:t>
            </a:r>
          </a:p>
        </p:txBody>
      </p:sp>
      <p:sp>
        <p:nvSpPr>
          <p:cNvPr id="579613" name="Rectangle 29"/>
          <p:cNvSpPr>
            <a:spLocks noChangeArrowheads="1"/>
          </p:cNvSpPr>
          <p:nvPr/>
        </p:nvSpPr>
        <p:spPr bwMode="auto">
          <a:xfrm>
            <a:off x="5726113" y="852770"/>
            <a:ext cx="2884487" cy="944698"/>
          </a:xfrm>
          <a:prstGeom prst="rect">
            <a:avLst/>
          </a:prstGeom>
          <a:solidFill>
            <a:srgbClr val="FFFF99"/>
          </a:solidFill>
          <a:ln w="12700" cmpd="sng" algn="ctr">
            <a:solidFill>
              <a:schemeClr val="tx1"/>
            </a:solidFill>
            <a:miter lim="800000"/>
            <a:headEnd/>
            <a:tailEnd/>
          </a:ln>
          <a:effectLst/>
        </p:spPr>
        <p:txBody>
          <a:bodyPr lIns="82124" tIns="41061" rIns="82124" bIns="41061" anchor="ctr" anchorCtr="1">
            <a:spAutoFit/>
          </a:bodyPr>
          <a:lstStyle/>
          <a:p>
            <a:pPr defTabSz="814388">
              <a:lnSpc>
                <a:spcPct val="100000"/>
              </a:lnSpc>
              <a:spcBef>
                <a:spcPts val="300"/>
              </a:spcBef>
              <a:spcAft>
                <a:spcPts val="300"/>
              </a:spcAft>
              <a:buClr>
                <a:schemeClr val="tx2"/>
              </a:buClr>
              <a:buSzPct val="100000"/>
              <a:defRPr/>
            </a:pPr>
            <a:r>
              <a:rPr lang="en-US" sz="1400" b="0" dirty="0">
                <a:ea typeface="+mn-ea"/>
              </a:rPr>
              <a:t>The receiving device removes the fingerprint from the message and inputs the message into the same hashing algorithm. </a:t>
            </a:r>
          </a:p>
        </p:txBody>
      </p:sp>
      <p:sp>
        <p:nvSpPr>
          <p:cNvPr id="579614" name="Rectangle 30"/>
          <p:cNvSpPr>
            <a:spLocks noChangeArrowheads="1"/>
          </p:cNvSpPr>
          <p:nvPr/>
        </p:nvSpPr>
        <p:spPr bwMode="auto">
          <a:xfrm>
            <a:off x="2074873" y="5470259"/>
            <a:ext cx="2667000" cy="729255"/>
          </a:xfrm>
          <a:prstGeom prst="rect">
            <a:avLst/>
          </a:prstGeom>
          <a:solidFill>
            <a:srgbClr val="FFFF99"/>
          </a:solidFill>
          <a:ln w="12700" cmpd="sng" algn="ctr">
            <a:solidFill>
              <a:schemeClr val="tx1"/>
            </a:solidFill>
            <a:miter lim="800000"/>
            <a:headEnd/>
            <a:tailEnd/>
          </a:ln>
          <a:effectLst/>
        </p:spPr>
        <p:txBody>
          <a:bodyPr lIns="82124" tIns="41061" rIns="82124" bIns="41061" anchor="ctr" anchorCtr="1">
            <a:spAutoFit/>
          </a:bodyPr>
          <a:lstStyle/>
          <a:p>
            <a:pPr defTabSz="814388">
              <a:lnSpc>
                <a:spcPct val="100000"/>
              </a:lnSpc>
              <a:spcBef>
                <a:spcPts val="300"/>
              </a:spcBef>
              <a:spcAft>
                <a:spcPts val="300"/>
              </a:spcAft>
              <a:buClr>
                <a:schemeClr val="tx2"/>
              </a:buClr>
              <a:buSzPct val="100000"/>
              <a:defRPr/>
            </a:pPr>
            <a:r>
              <a:rPr lang="en-US" sz="1400" b="0" dirty="0">
                <a:ea typeface="+mn-ea"/>
              </a:rPr>
              <a:t>The fingerprint is attached to the message and both are sent to the receiver in plaintext. </a:t>
            </a:r>
          </a:p>
        </p:txBody>
      </p:sp>
      <p:sp>
        <p:nvSpPr>
          <p:cNvPr id="579615" name="Rectangle 31"/>
          <p:cNvSpPr>
            <a:spLocks noChangeArrowheads="1"/>
          </p:cNvSpPr>
          <p:nvPr/>
        </p:nvSpPr>
        <p:spPr bwMode="auto">
          <a:xfrm>
            <a:off x="5726113" y="4783340"/>
            <a:ext cx="2884487" cy="944698"/>
          </a:xfrm>
          <a:prstGeom prst="rect">
            <a:avLst/>
          </a:prstGeom>
          <a:solidFill>
            <a:srgbClr val="FFFF99"/>
          </a:solidFill>
          <a:ln w="12700" cmpd="sng" algn="ctr">
            <a:solidFill>
              <a:schemeClr val="tx1"/>
            </a:solidFill>
            <a:miter lim="800000"/>
            <a:headEnd/>
            <a:tailEnd/>
          </a:ln>
          <a:effectLst/>
        </p:spPr>
        <p:txBody>
          <a:bodyPr lIns="82124" tIns="41061" rIns="82124" bIns="41061" anchor="ctr" anchorCtr="1">
            <a:spAutoFit/>
          </a:bodyPr>
          <a:lstStyle/>
          <a:p>
            <a:pPr defTabSz="814388">
              <a:lnSpc>
                <a:spcPct val="100000"/>
              </a:lnSpc>
              <a:spcBef>
                <a:spcPts val="300"/>
              </a:spcBef>
              <a:spcAft>
                <a:spcPts val="300"/>
              </a:spcAft>
              <a:buClr>
                <a:schemeClr val="tx2"/>
              </a:buClr>
              <a:buSzPct val="100000"/>
              <a:defRPr/>
            </a:pPr>
            <a:r>
              <a:rPr lang="en-US" sz="1400" b="0" dirty="0">
                <a:ea typeface="+mn-ea"/>
              </a:rPr>
              <a:t>If the resulting hash is equal to the one that is attached to the message, the message has not been altered during transit.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612"/>
                                        </p:tgtEl>
                                        <p:attrNameLst>
                                          <p:attrName>style.visibility</p:attrName>
                                        </p:attrNameLst>
                                      </p:cBhvr>
                                      <p:to>
                                        <p:strVal val="visible"/>
                                      </p:to>
                                    </p:set>
                                    <p:animEffect transition="in" filter="wipe(left)">
                                      <p:cBhvr>
                                        <p:cTn id="7" dur="500"/>
                                        <p:tgtEl>
                                          <p:spTgt spid="5796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79593"/>
                                        </p:tgtEl>
                                        <p:attrNameLst>
                                          <p:attrName>style.visibility</p:attrName>
                                        </p:attrNameLst>
                                      </p:cBhvr>
                                      <p:to>
                                        <p:strVal val="visible"/>
                                      </p:to>
                                    </p:set>
                                    <p:animEffect transition="in" filter="fade">
                                      <p:cBhvr>
                                        <p:cTn id="11" dur="500"/>
                                        <p:tgtEl>
                                          <p:spTgt spid="57959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9595"/>
                                        </p:tgtEl>
                                        <p:attrNameLst>
                                          <p:attrName>style.visibility</p:attrName>
                                        </p:attrNameLst>
                                      </p:cBhvr>
                                      <p:to>
                                        <p:strVal val="visible"/>
                                      </p:to>
                                    </p:set>
                                    <p:animEffect transition="in" filter="fade">
                                      <p:cBhvr>
                                        <p:cTn id="15" dur="500"/>
                                        <p:tgtEl>
                                          <p:spTgt spid="5795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9600"/>
                                        </p:tgtEl>
                                        <p:attrNameLst>
                                          <p:attrName>style.visibility</p:attrName>
                                        </p:attrNameLst>
                                      </p:cBhvr>
                                      <p:to>
                                        <p:strVal val="visible"/>
                                      </p:to>
                                    </p:set>
                                    <p:animEffect transition="in" filter="fade">
                                      <p:cBhvr>
                                        <p:cTn id="18" dur="1000"/>
                                        <p:tgtEl>
                                          <p:spTgt spid="579600"/>
                                        </p:tgtEl>
                                      </p:cBhvr>
                                    </p:animEffect>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579597"/>
                                        </p:tgtEl>
                                        <p:attrNameLst>
                                          <p:attrName>style.visibility</p:attrName>
                                        </p:attrNameLst>
                                      </p:cBhvr>
                                      <p:to>
                                        <p:strVal val="visible"/>
                                      </p:to>
                                    </p:set>
                                    <p:animEffect transition="in" filter="fade">
                                      <p:cBhvr>
                                        <p:cTn id="22" dur="500"/>
                                        <p:tgtEl>
                                          <p:spTgt spid="5795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9614"/>
                                        </p:tgtEl>
                                        <p:attrNameLst>
                                          <p:attrName>style.visibility</p:attrName>
                                        </p:attrNameLst>
                                      </p:cBhvr>
                                      <p:to>
                                        <p:strVal val="visible"/>
                                      </p:to>
                                    </p:set>
                                    <p:animEffect transition="in" filter="wipe(left)">
                                      <p:cBhvr>
                                        <p:cTn id="27" dur="500"/>
                                        <p:tgtEl>
                                          <p:spTgt spid="579614"/>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579602"/>
                                        </p:tgtEl>
                                        <p:attrNameLst>
                                          <p:attrName>style.visibility</p:attrName>
                                        </p:attrNameLst>
                                      </p:cBhvr>
                                      <p:to>
                                        <p:strVal val="visible"/>
                                      </p:to>
                                    </p:set>
                                    <p:animEffect transition="in" filter="fade">
                                      <p:cBhvr>
                                        <p:cTn id="31" dur="500"/>
                                        <p:tgtEl>
                                          <p:spTgt spid="579602"/>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579603"/>
                                        </p:tgtEl>
                                        <p:attrNameLst>
                                          <p:attrName>style.visibility</p:attrName>
                                        </p:attrNameLst>
                                      </p:cBhvr>
                                      <p:to>
                                        <p:strVal val="visible"/>
                                      </p:to>
                                    </p:set>
                                    <p:animEffect transition="in" filter="fade">
                                      <p:cBhvr>
                                        <p:cTn id="35" dur="500"/>
                                        <p:tgtEl>
                                          <p:spTgt spid="57960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79613"/>
                                        </p:tgtEl>
                                        <p:attrNameLst>
                                          <p:attrName>style.visibility</p:attrName>
                                        </p:attrNameLst>
                                      </p:cBhvr>
                                      <p:to>
                                        <p:strVal val="visible"/>
                                      </p:to>
                                    </p:set>
                                    <p:animEffect transition="in" filter="wipe(left)">
                                      <p:cBhvr>
                                        <p:cTn id="45" dur="500"/>
                                        <p:tgtEl>
                                          <p:spTgt spid="579613"/>
                                        </p:tgtEl>
                                      </p:cBhvr>
                                    </p:animEffect>
                                  </p:child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579607"/>
                                        </p:tgtEl>
                                        <p:attrNameLst>
                                          <p:attrName>style.visibility</p:attrName>
                                        </p:attrNameLst>
                                      </p:cBhvr>
                                      <p:to>
                                        <p:strVal val="visible"/>
                                      </p:to>
                                    </p:set>
                                    <p:animEffect transition="in" filter="fade">
                                      <p:cBhvr>
                                        <p:cTn id="49" dur="500"/>
                                        <p:tgtEl>
                                          <p:spTgt spid="579607"/>
                                        </p:tgtEl>
                                      </p:cBhvr>
                                    </p:animEffect>
                                  </p:child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579608"/>
                                        </p:tgtEl>
                                        <p:attrNameLst>
                                          <p:attrName>style.visibility</p:attrName>
                                        </p:attrNameLst>
                                      </p:cBhvr>
                                      <p:to>
                                        <p:strVal val="visible"/>
                                      </p:to>
                                    </p:set>
                                    <p:animEffect transition="in" filter="fade">
                                      <p:cBhvr>
                                        <p:cTn id="53" dur="500"/>
                                        <p:tgtEl>
                                          <p:spTgt spid="57960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79610"/>
                                        </p:tgtEl>
                                        <p:attrNameLst>
                                          <p:attrName>style.visibility</p:attrName>
                                        </p:attrNameLst>
                                      </p:cBhvr>
                                      <p:to>
                                        <p:strVal val="visible"/>
                                      </p:to>
                                    </p:set>
                                    <p:animEffect transition="in" filter="fade">
                                      <p:cBhvr>
                                        <p:cTn id="56" dur="1000"/>
                                        <p:tgtEl>
                                          <p:spTgt spid="579610"/>
                                        </p:tgtEl>
                                      </p:cBhvr>
                                    </p:animEffect>
                                  </p:childTnLst>
                                </p:cTn>
                              </p:par>
                            </p:childTnLst>
                          </p:cTn>
                        </p:par>
                        <p:par>
                          <p:cTn id="57" fill="hold" nodeType="afterGroup">
                            <p:stCondLst>
                              <p:cond delay="2000"/>
                            </p:stCondLst>
                            <p:childTnLst>
                              <p:par>
                                <p:cTn id="58" presetID="10" presetClass="entr" presetSubtype="0" fill="hold" nodeType="afterEffect">
                                  <p:stCondLst>
                                    <p:cond delay="0"/>
                                  </p:stCondLst>
                                  <p:childTnLst>
                                    <p:set>
                                      <p:cBhvr>
                                        <p:cTn id="59" dur="1" fill="hold">
                                          <p:stCondLst>
                                            <p:cond delay="0"/>
                                          </p:stCondLst>
                                        </p:cTn>
                                        <p:tgtEl>
                                          <p:spTgt spid="579609"/>
                                        </p:tgtEl>
                                        <p:attrNameLst>
                                          <p:attrName>style.visibility</p:attrName>
                                        </p:attrNameLst>
                                      </p:cBhvr>
                                      <p:to>
                                        <p:strVal val="visible"/>
                                      </p:to>
                                    </p:set>
                                    <p:animEffect transition="in" filter="fade">
                                      <p:cBhvr>
                                        <p:cTn id="60" dur="500"/>
                                        <p:tgtEl>
                                          <p:spTgt spid="57960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79615"/>
                                        </p:tgtEl>
                                        <p:attrNameLst>
                                          <p:attrName>style.visibility</p:attrName>
                                        </p:attrNameLst>
                                      </p:cBhvr>
                                      <p:to>
                                        <p:strVal val="visible"/>
                                      </p:to>
                                    </p:set>
                                    <p:animEffect transition="in" filter="wipe(left)">
                                      <p:cBhvr>
                                        <p:cTn id="65" dur="500"/>
                                        <p:tgtEl>
                                          <p:spTgt spid="579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0" grpId="0"/>
      <p:bldP spid="579610" grpId="0"/>
      <p:bldP spid="579612" grpId="0" animBg="1"/>
      <p:bldP spid="579613" grpId="0" animBg="1"/>
      <p:bldP spid="579614" grpId="0" animBg="1"/>
      <p:bldP spid="5796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9"/>
          <p:cNvSpPr>
            <a:spLocks noGrp="1" noChangeArrowheads="1"/>
          </p:cNvSpPr>
          <p:nvPr>
            <p:ph type="body" sz="quarter" idx="10"/>
          </p:nvPr>
        </p:nvSpPr>
        <p:spPr/>
        <p:txBody>
          <a:bodyPr/>
          <a:lstStyle/>
          <a:p>
            <a:r>
              <a:rPr lang="en-US" dirty="0">
                <a:latin typeface="Arial" charset="0"/>
              </a:rPr>
              <a:t>Hashing only prevents the message from being changed accidentally, such as by a communication error. </a:t>
            </a:r>
          </a:p>
          <a:p>
            <a:r>
              <a:rPr lang="en-US" dirty="0">
                <a:latin typeface="Arial" charset="0"/>
              </a:rPr>
              <a:t>It</a:t>
            </a:r>
            <a:r>
              <a:rPr lang="ja-JP" altLang="en-US" dirty="0">
                <a:latin typeface="Arial" charset="0"/>
              </a:rPr>
              <a:t>’</a:t>
            </a:r>
            <a:r>
              <a:rPr lang="en-US" dirty="0">
                <a:latin typeface="Arial" charset="0"/>
              </a:rPr>
              <a:t>s still susceptible to </a:t>
            </a:r>
            <a:r>
              <a:rPr lang="en-US" dirty="0" smtClean="0">
                <a:latin typeface="Arial" charset="0"/>
              </a:rPr>
              <a:t>man</a:t>
            </a:r>
            <a:r>
              <a:rPr lang="en-US" dirty="0">
                <a:latin typeface="Arial" charset="0"/>
              </a:rPr>
              <a:t>-in-the-middle attacks.</a:t>
            </a:r>
          </a:p>
          <a:p>
            <a:pPr lvl="1"/>
            <a:r>
              <a:rPr lang="en-US" dirty="0">
                <a:latin typeface="Arial" charset="0"/>
              </a:rPr>
              <a:t>A potential attacker could intercept the message, change it, recalculate the hash, and append it to the message. </a:t>
            </a:r>
          </a:p>
          <a:p>
            <a:pPr lvl="1"/>
            <a:r>
              <a:rPr lang="en-US" dirty="0">
                <a:latin typeface="Arial" charset="0"/>
              </a:rPr>
              <a:t>There is nothing unique to the sender in the hashing procedure, so anyone can compute a hash for any data, as long as they have the correct hash function</a:t>
            </a:r>
            <a:r>
              <a:rPr lang="en-US" dirty="0" smtClean="0">
                <a:latin typeface="Arial" charset="0"/>
              </a:rPr>
              <a:t>.</a:t>
            </a:r>
            <a:endParaRPr lang="en-US" dirty="0">
              <a:latin typeface="Arial" charset="0"/>
            </a:endParaRPr>
          </a:p>
          <a:p>
            <a:r>
              <a:rPr lang="en-US" dirty="0">
                <a:latin typeface="Arial" charset="0"/>
              </a:rPr>
              <a:t>These are two well-known hash functions:</a:t>
            </a:r>
          </a:p>
          <a:p>
            <a:pPr lvl="1"/>
            <a:r>
              <a:rPr lang="en-US" dirty="0">
                <a:latin typeface="Arial" charset="0"/>
              </a:rPr>
              <a:t>Message Digest 5 (MD5) with 128-bit digests</a:t>
            </a:r>
          </a:p>
          <a:p>
            <a:pPr lvl="1"/>
            <a:r>
              <a:rPr lang="en-US" dirty="0">
                <a:latin typeface="Arial" charset="0"/>
              </a:rPr>
              <a:t>Secure Hash Algorithm 1 (SHA-1) with 160-bit digests</a:t>
            </a:r>
          </a:p>
        </p:txBody>
      </p:sp>
      <p:sp>
        <p:nvSpPr>
          <p:cNvPr id="67586" name="Rectangle 8"/>
          <p:cNvSpPr>
            <a:spLocks noGrp="1" noChangeArrowheads="1"/>
          </p:cNvSpPr>
          <p:nvPr>
            <p:ph type="title"/>
          </p:nvPr>
        </p:nvSpPr>
        <p:spPr/>
        <p:txBody>
          <a:bodyPr/>
          <a:lstStyle/>
          <a:p>
            <a:r>
              <a:rPr lang="en-US">
                <a:latin typeface="Arial" charset="0"/>
              </a:rPr>
              <a:t>Hash for Integrity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quarter" idx="10"/>
          </p:nvPr>
        </p:nvSpPr>
        <p:spPr/>
        <p:txBody>
          <a:bodyPr/>
          <a:lstStyle/>
          <a:p>
            <a:r>
              <a:rPr lang="en-US" dirty="0">
                <a:latin typeface="Arial" charset="0"/>
              </a:rPr>
              <a:t>The MD5 algorithm was developed by Ron </a:t>
            </a:r>
            <a:r>
              <a:rPr lang="en-US" dirty="0" err="1">
                <a:latin typeface="Arial" charset="0"/>
              </a:rPr>
              <a:t>Rivest</a:t>
            </a:r>
            <a:r>
              <a:rPr lang="en-US" dirty="0">
                <a:latin typeface="Arial" charset="0"/>
              </a:rPr>
              <a:t> and is used in a variety of Internet applications today.</a:t>
            </a:r>
          </a:p>
          <a:p>
            <a:pPr lvl="1"/>
            <a:r>
              <a:rPr lang="en-US" dirty="0">
                <a:latin typeface="Arial" charset="0"/>
              </a:rPr>
              <a:t>It is a one-way function.</a:t>
            </a:r>
          </a:p>
          <a:p>
            <a:pPr lvl="1"/>
            <a:r>
              <a:rPr lang="en-US" dirty="0">
                <a:latin typeface="Arial" charset="0"/>
              </a:rPr>
              <a:t>It is also collision </a:t>
            </a:r>
            <a:r>
              <a:rPr lang="en-US" dirty="0" smtClean="0">
                <a:latin typeface="Arial" charset="0"/>
              </a:rPr>
              <a:t>resistant.</a:t>
            </a:r>
            <a:endParaRPr lang="en-US" dirty="0">
              <a:latin typeface="Arial" charset="0"/>
            </a:endParaRPr>
          </a:p>
          <a:p>
            <a:r>
              <a:rPr lang="en-US" dirty="0">
                <a:latin typeface="Arial" charset="0"/>
              </a:rPr>
              <a:t>MD5 is essentially a complex sequence of simple binary operations, such as exclusive OR (XORs) and rotations, that are performed on input data and produce a 128-bit digest.</a:t>
            </a:r>
          </a:p>
          <a:p>
            <a:endParaRPr lang="en-US" dirty="0">
              <a:latin typeface="Arial" charset="0"/>
            </a:endParaRPr>
          </a:p>
        </p:txBody>
      </p:sp>
      <p:sp>
        <p:nvSpPr>
          <p:cNvPr id="68610" name="Rectangle 2"/>
          <p:cNvSpPr>
            <a:spLocks noGrp="1" noChangeArrowheads="1"/>
          </p:cNvSpPr>
          <p:nvPr>
            <p:ph type="title"/>
          </p:nvPr>
        </p:nvSpPr>
        <p:spPr/>
        <p:txBody>
          <a:bodyPr/>
          <a:lstStyle/>
          <a:p>
            <a:r>
              <a:rPr lang="en-US">
                <a:latin typeface="Arial" charset="0"/>
              </a:rPr>
              <a:t>Message Digest 5 (MD5)</a:t>
            </a:r>
          </a:p>
        </p:txBody>
      </p:sp>
      <p:pic>
        <p:nvPicPr>
          <p:cNvPr id="686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877" y="626404"/>
            <a:ext cx="2035175"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4001" y="3317137"/>
            <a:ext cx="2592387"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sz="quarter" idx="10"/>
          </p:nvPr>
        </p:nvSpPr>
        <p:spPr/>
        <p:txBody>
          <a:bodyPr/>
          <a:lstStyle/>
          <a:p>
            <a:r>
              <a:rPr lang="en-US" dirty="0">
                <a:latin typeface="Arial" charset="0"/>
              </a:rPr>
              <a:t>The U.S. National Institute of Standards and Technology (NIST) developed the Secure Hash Algorithm (SHA</a:t>
            </a:r>
            <a:r>
              <a:rPr lang="en-US" dirty="0" smtClean="0">
                <a:latin typeface="Arial" charset="0"/>
              </a:rPr>
              <a:t>).</a:t>
            </a:r>
            <a:endParaRPr lang="en-US" dirty="0">
              <a:latin typeface="Arial" charset="0"/>
            </a:endParaRPr>
          </a:p>
          <a:p>
            <a:pPr lvl="1"/>
            <a:r>
              <a:rPr lang="en-US" dirty="0">
                <a:latin typeface="Arial" charset="0"/>
              </a:rPr>
              <a:t>SHA-1, published in 1994, corrected an unpublished flaw in SHA. </a:t>
            </a:r>
          </a:p>
          <a:p>
            <a:pPr lvl="1"/>
            <a:r>
              <a:rPr lang="en-US" dirty="0">
                <a:latin typeface="Arial" charset="0"/>
              </a:rPr>
              <a:t>It</a:t>
            </a:r>
            <a:r>
              <a:rPr lang="ja-JP" altLang="en-US" dirty="0">
                <a:latin typeface="Arial" charset="0"/>
              </a:rPr>
              <a:t>’</a:t>
            </a:r>
            <a:r>
              <a:rPr lang="en-US" dirty="0">
                <a:latin typeface="Arial" charset="0"/>
              </a:rPr>
              <a:t>s very similar to the MD4 and MD5 hash functions</a:t>
            </a:r>
            <a:r>
              <a:rPr lang="en-US" dirty="0" smtClean="0">
                <a:latin typeface="Arial" charset="0"/>
              </a:rPr>
              <a:t>.</a:t>
            </a:r>
            <a:endParaRPr lang="en-US" dirty="0">
              <a:latin typeface="Arial" charset="0"/>
            </a:endParaRPr>
          </a:p>
          <a:p>
            <a:r>
              <a:rPr lang="en-US" dirty="0">
                <a:latin typeface="Arial" charset="0"/>
              </a:rPr>
              <a:t>The SHA-1 algorithm takes a message of less than 2</a:t>
            </a:r>
            <a:r>
              <a:rPr lang="en-US" baseline="30000" dirty="0">
                <a:latin typeface="Arial" charset="0"/>
              </a:rPr>
              <a:t>64</a:t>
            </a:r>
            <a:r>
              <a:rPr lang="en-US" dirty="0">
                <a:latin typeface="Arial" charset="0"/>
              </a:rPr>
              <a:t> bits in length and produces a 160-bit message digest. </a:t>
            </a:r>
          </a:p>
          <a:p>
            <a:r>
              <a:rPr lang="en-US" dirty="0">
                <a:latin typeface="Arial" charset="0"/>
              </a:rPr>
              <a:t>This makes SHA-1 slightly slower than MD5, but the larger message digest makes it more secure against brute-force collision and inversion attacks.</a:t>
            </a:r>
          </a:p>
        </p:txBody>
      </p:sp>
      <p:sp>
        <p:nvSpPr>
          <p:cNvPr id="69634" name="Rectangle 2"/>
          <p:cNvSpPr>
            <a:spLocks noGrp="1" noChangeArrowheads="1"/>
          </p:cNvSpPr>
          <p:nvPr>
            <p:ph type="title"/>
          </p:nvPr>
        </p:nvSpPr>
        <p:spPr/>
        <p:txBody>
          <a:bodyPr/>
          <a:lstStyle/>
          <a:p>
            <a:r>
              <a:rPr lang="en-US">
                <a:latin typeface="Arial" charset="0"/>
              </a:rPr>
              <a:t>Secure Hash Algorithm (SHA)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t>MD5 versus SHA-1 </a:t>
            </a:r>
            <a:endParaRPr lang="en-US"/>
          </a:p>
        </p:txBody>
      </p:sp>
      <p:sp>
        <p:nvSpPr>
          <p:cNvPr id="552998" name="Rectangle 38"/>
          <p:cNvSpPr>
            <a:spLocks noChangeArrowheads="1"/>
          </p:cNvSpPr>
          <p:nvPr/>
        </p:nvSpPr>
        <p:spPr bwMode="auto">
          <a:xfrm>
            <a:off x="4572000" y="54356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More secure</a:t>
            </a:r>
          </a:p>
        </p:txBody>
      </p:sp>
      <p:sp>
        <p:nvSpPr>
          <p:cNvPr id="552996" name="Rectangle 36"/>
          <p:cNvSpPr>
            <a:spLocks noChangeArrowheads="1"/>
          </p:cNvSpPr>
          <p:nvPr/>
        </p:nvSpPr>
        <p:spPr bwMode="auto">
          <a:xfrm>
            <a:off x="1028700" y="5435600"/>
            <a:ext cx="3543300" cy="79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Less Secure</a:t>
            </a:r>
          </a:p>
        </p:txBody>
      </p:sp>
      <p:sp>
        <p:nvSpPr>
          <p:cNvPr id="552976" name="Rectangle 16"/>
          <p:cNvSpPr>
            <a:spLocks noChangeArrowheads="1"/>
          </p:cNvSpPr>
          <p:nvPr/>
        </p:nvSpPr>
        <p:spPr bwMode="auto">
          <a:xfrm>
            <a:off x="4572000" y="44958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Slower</a:t>
            </a:r>
          </a:p>
        </p:txBody>
      </p:sp>
      <p:sp>
        <p:nvSpPr>
          <p:cNvPr id="552975" name="Rectangle 15"/>
          <p:cNvSpPr>
            <a:spLocks noChangeArrowheads="1"/>
          </p:cNvSpPr>
          <p:nvPr/>
        </p:nvSpPr>
        <p:spPr bwMode="auto">
          <a:xfrm>
            <a:off x="1028700" y="44958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Faster</a:t>
            </a:r>
          </a:p>
        </p:txBody>
      </p:sp>
      <p:sp>
        <p:nvSpPr>
          <p:cNvPr id="552974" name="Rectangle 14"/>
          <p:cNvSpPr>
            <a:spLocks noChangeArrowheads="1"/>
          </p:cNvSpPr>
          <p:nvPr/>
        </p:nvSpPr>
        <p:spPr bwMode="auto">
          <a:xfrm>
            <a:off x="4572000" y="35560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Algorithm must process a 160-bit buffer</a:t>
            </a:r>
          </a:p>
        </p:txBody>
      </p:sp>
      <p:sp>
        <p:nvSpPr>
          <p:cNvPr id="552973" name="Rectangle 13"/>
          <p:cNvSpPr>
            <a:spLocks noChangeArrowheads="1"/>
          </p:cNvSpPr>
          <p:nvPr/>
        </p:nvSpPr>
        <p:spPr bwMode="auto">
          <a:xfrm>
            <a:off x="1028700" y="35560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Algorithm must process a 128-bit buffer</a:t>
            </a:r>
          </a:p>
        </p:txBody>
      </p:sp>
      <p:sp>
        <p:nvSpPr>
          <p:cNvPr id="552972" name="Rectangle 12"/>
          <p:cNvSpPr>
            <a:spLocks noChangeArrowheads="1"/>
          </p:cNvSpPr>
          <p:nvPr/>
        </p:nvSpPr>
        <p:spPr bwMode="auto">
          <a:xfrm>
            <a:off x="4572000" y="26162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Computation involves 80 steps</a:t>
            </a:r>
          </a:p>
        </p:txBody>
      </p:sp>
      <p:sp>
        <p:nvSpPr>
          <p:cNvPr id="552971" name="Rectangle 11"/>
          <p:cNvSpPr>
            <a:spLocks noChangeArrowheads="1"/>
          </p:cNvSpPr>
          <p:nvPr/>
        </p:nvSpPr>
        <p:spPr bwMode="auto">
          <a:xfrm>
            <a:off x="1028700" y="26162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Computation involves 64 steps</a:t>
            </a:r>
          </a:p>
        </p:txBody>
      </p:sp>
      <p:sp>
        <p:nvSpPr>
          <p:cNvPr id="552968" name="Rectangle 8"/>
          <p:cNvSpPr>
            <a:spLocks noChangeArrowheads="1"/>
          </p:cNvSpPr>
          <p:nvPr/>
        </p:nvSpPr>
        <p:spPr bwMode="auto">
          <a:xfrm>
            <a:off x="4572000" y="16764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Based on MD4</a:t>
            </a:r>
          </a:p>
        </p:txBody>
      </p:sp>
      <p:sp>
        <p:nvSpPr>
          <p:cNvPr id="552967" name="Rectangle 7"/>
          <p:cNvSpPr>
            <a:spLocks noChangeArrowheads="1"/>
          </p:cNvSpPr>
          <p:nvPr/>
        </p:nvSpPr>
        <p:spPr bwMode="auto">
          <a:xfrm>
            <a:off x="1028700" y="1676400"/>
            <a:ext cx="3543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Based on MD4</a:t>
            </a:r>
          </a:p>
        </p:txBody>
      </p:sp>
      <p:sp>
        <p:nvSpPr>
          <p:cNvPr id="70669" name="Rectangle 6"/>
          <p:cNvSpPr>
            <a:spLocks noChangeArrowheads="1"/>
          </p:cNvSpPr>
          <p:nvPr/>
        </p:nvSpPr>
        <p:spPr bwMode="auto">
          <a:xfrm>
            <a:off x="4572000" y="990600"/>
            <a:ext cx="3543300" cy="685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SHA-1</a:t>
            </a:r>
          </a:p>
        </p:txBody>
      </p:sp>
      <p:sp>
        <p:nvSpPr>
          <p:cNvPr id="70670" name="Rectangle 5"/>
          <p:cNvSpPr>
            <a:spLocks noChangeArrowheads="1"/>
          </p:cNvSpPr>
          <p:nvPr/>
        </p:nvSpPr>
        <p:spPr bwMode="auto">
          <a:xfrm>
            <a:off x="1028700" y="990600"/>
            <a:ext cx="3543300" cy="685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pPr algn="ctr" defTabSz="814388">
              <a:lnSpc>
                <a:spcPct val="100000"/>
              </a:lnSpc>
              <a:spcBef>
                <a:spcPts val="300"/>
              </a:spcBef>
              <a:spcAft>
                <a:spcPts val="300"/>
              </a:spcAft>
              <a:buClr>
                <a:schemeClr val="tx2"/>
              </a:buClr>
              <a:buSzPct val="100000"/>
              <a:buFont typeface="Wingdings" charset="0"/>
              <a:buNone/>
            </a:pPr>
            <a:r>
              <a:rPr lang="en-US" sz="1600"/>
              <a:t>MD5</a:t>
            </a:r>
          </a:p>
        </p:txBody>
      </p:sp>
      <p:sp>
        <p:nvSpPr>
          <p:cNvPr id="70671" name="Line 17"/>
          <p:cNvSpPr>
            <a:spLocks noChangeShapeType="1"/>
          </p:cNvSpPr>
          <p:nvPr/>
        </p:nvSpPr>
        <p:spPr bwMode="auto">
          <a:xfrm>
            <a:off x="1028700" y="990600"/>
            <a:ext cx="7086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600"/>
          </a:p>
        </p:txBody>
      </p:sp>
      <p:sp>
        <p:nvSpPr>
          <p:cNvPr id="70672" name="Line 18"/>
          <p:cNvSpPr>
            <a:spLocks noChangeShapeType="1"/>
          </p:cNvSpPr>
          <p:nvPr/>
        </p:nvSpPr>
        <p:spPr bwMode="auto">
          <a:xfrm>
            <a:off x="1028700" y="1676400"/>
            <a:ext cx="708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600"/>
          </a:p>
        </p:txBody>
      </p:sp>
      <p:sp>
        <p:nvSpPr>
          <p:cNvPr id="70673" name="Line 19"/>
          <p:cNvSpPr>
            <a:spLocks noChangeShapeType="1"/>
          </p:cNvSpPr>
          <p:nvPr/>
        </p:nvSpPr>
        <p:spPr bwMode="auto">
          <a:xfrm>
            <a:off x="1028700" y="2616200"/>
            <a:ext cx="708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600"/>
          </a:p>
        </p:txBody>
      </p:sp>
      <p:sp>
        <p:nvSpPr>
          <p:cNvPr id="70674" name="Line 21"/>
          <p:cNvSpPr>
            <a:spLocks noChangeShapeType="1"/>
          </p:cNvSpPr>
          <p:nvPr/>
        </p:nvSpPr>
        <p:spPr bwMode="auto">
          <a:xfrm>
            <a:off x="1028700" y="3556000"/>
            <a:ext cx="708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600"/>
          </a:p>
        </p:txBody>
      </p:sp>
      <p:sp>
        <p:nvSpPr>
          <p:cNvPr id="70675" name="Line 22"/>
          <p:cNvSpPr>
            <a:spLocks noChangeShapeType="1"/>
          </p:cNvSpPr>
          <p:nvPr/>
        </p:nvSpPr>
        <p:spPr bwMode="auto">
          <a:xfrm>
            <a:off x="1028700" y="4495800"/>
            <a:ext cx="708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600"/>
          </a:p>
        </p:txBody>
      </p:sp>
      <p:sp>
        <p:nvSpPr>
          <p:cNvPr id="70676" name="Line 23"/>
          <p:cNvSpPr>
            <a:spLocks noChangeShapeType="1"/>
          </p:cNvSpPr>
          <p:nvPr/>
        </p:nvSpPr>
        <p:spPr bwMode="auto">
          <a:xfrm flipV="1">
            <a:off x="1042406" y="6158802"/>
            <a:ext cx="7047257" cy="734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chor="ctr">
            <a:spAutoFit/>
          </a:bodyPr>
          <a:lstStyle/>
          <a:p>
            <a:endParaRPr lang="en-US" sz="1600"/>
          </a:p>
        </p:txBody>
      </p:sp>
      <p:sp>
        <p:nvSpPr>
          <p:cNvPr id="70677" name="Line 24"/>
          <p:cNvSpPr>
            <a:spLocks noChangeShapeType="1"/>
          </p:cNvSpPr>
          <p:nvPr/>
        </p:nvSpPr>
        <p:spPr bwMode="auto">
          <a:xfrm flipH="1">
            <a:off x="1027725" y="990600"/>
            <a:ext cx="975" cy="517554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chor="ctr">
            <a:spAutoFit/>
          </a:bodyPr>
          <a:lstStyle/>
          <a:p>
            <a:endParaRPr lang="en-US" sz="1600"/>
          </a:p>
        </p:txBody>
      </p:sp>
      <p:sp>
        <p:nvSpPr>
          <p:cNvPr id="70678" name="Line 25"/>
          <p:cNvSpPr>
            <a:spLocks noChangeShapeType="1"/>
          </p:cNvSpPr>
          <p:nvPr/>
        </p:nvSpPr>
        <p:spPr bwMode="auto">
          <a:xfrm>
            <a:off x="4572000" y="990600"/>
            <a:ext cx="0" cy="538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600"/>
          </a:p>
        </p:txBody>
      </p:sp>
      <p:sp>
        <p:nvSpPr>
          <p:cNvPr id="70679" name="Line 26"/>
          <p:cNvSpPr>
            <a:spLocks noChangeShapeType="1"/>
          </p:cNvSpPr>
          <p:nvPr/>
        </p:nvSpPr>
        <p:spPr bwMode="auto">
          <a:xfrm>
            <a:off x="8119028" y="990987"/>
            <a:ext cx="0" cy="516781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chor="ctr">
            <a:spAutoFit/>
          </a:bodyPr>
          <a:lstStyle/>
          <a:p>
            <a:endParaRPr lang="en-US" sz="1600"/>
          </a:p>
        </p:txBody>
      </p:sp>
      <p:sp>
        <p:nvSpPr>
          <p:cNvPr id="70680" name="Line 37"/>
          <p:cNvSpPr>
            <a:spLocks noChangeShapeType="1"/>
          </p:cNvSpPr>
          <p:nvPr/>
        </p:nvSpPr>
        <p:spPr bwMode="auto">
          <a:xfrm>
            <a:off x="1028700" y="5435600"/>
            <a:ext cx="708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sz="16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sz="quarter" idx="10"/>
          </p:nvPr>
        </p:nvSpPr>
        <p:spPr/>
        <p:txBody>
          <a:bodyPr/>
          <a:lstStyle/>
          <a:p>
            <a:r>
              <a:rPr lang="en-US" dirty="0" smtClean="0"/>
              <a:t>Data integrity ensures that messages are not altered in transit. </a:t>
            </a:r>
          </a:p>
          <a:p>
            <a:pPr lvl="1"/>
            <a:r>
              <a:rPr lang="en-US" dirty="0" smtClean="0"/>
              <a:t>The receiver can verify that the received message is identical to the sent message and that no manipulation occurred.</a:t>
            </a:r>
          </a:p>
          <a:p>
            <a:r>
              <a:rPr lang="en-US" dirty="0" smtClean="0"/>
              <a:t>European nobility ensured the data integrity by creating a wax seal to close an envelope. </a:t>
            </a:r>
          </a:p>
          <a:p>
            <a:pPr lvl="1"/>
            <a:r>
              <a:rPr lang="en-US" dirty="0" smtClean="0"/>
              <a:t>The seal was often created using a signet ring. </a:t>
            </a:r>
          </a:p>
          <a:p>
            <a:pPr lvl="1"/>
            <a:r>
              <a:rPr lang="en-US" dirty="0" smtClean="0"/>
              <a:t>An unbroken seal on an envelope guaranteed the integrity of its contents. </a:t>
            </a:r>
          </a:p>
          <a:p>
            <a:pPr lvl="1"/>
            <a:r>
              <a:rPr lang="en-US" dirty="0" smtClean="0"/>
              <a:t>It also guaranteed authenticity based on the unique signet ring impression.</a:t>
            </a:r>
          </a:p>
          <a:p>
            <a:pPr lvl="1"/>
            <a:endParaRPr lang="en-US" dirty="0" smtClean="0"/>
          </a:p>
          <a:p>
            <a:pPr lvl="1"/>
            <a:endParaRPr lang="en-US" dirty="0" smtClean="0"/>
          </a:p>
          <a:p>
            <a:endParaRPr lang="en-US" dirty="0"/>
          </a:p>
        </p:txBody>
      </p:sp>
      <p:sp>
        <p:nvSpPr>
          <p:cNvPr id="10242" name="Rectangle 2"/>
          <p:cNvSpPr>
            <a:spLocks noGrp="1" noChangeArrowheads="1"/>
          </p:cNvSpPr>
          <p:nvPr>
            <p:ph type="title"/>
          </p:nvPr>
        </p:nvSpPr>
        <p:spPr/>
        <p:txBody>
          <a:bodyPr/>
          <a:lstStyle/>
          <a:p>
            <a:r>
              <a:rPr lang="en-US" smtClean="0"/>
              <a:t>Integrity</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Grp="1" noChangeArrowheads="1"/>
          </p:cNvSpPr>
          <p:nvPr>
            <p:ph type="body" sz="quarter" idx="10"/>
          </p:nvPr>
        </p:nvSpPr>
        <p:spPr/>
        <p:txBody>
          <a:bodyPr/>
          <a:lstStyle/>
          <a:p>
            <a:r>
              <a:rPr lang="en-US" dirty="0">
                <a:latin typeface="Arial" charset="0"/>
              </a:rPr>
              <a:t>NIST published four additional hash functions collectively known as SHA-2 with longer digests:</a:t>
            </a:r>
          </a:p>
          <a:p>
            <a:pPr lvl="1"/>
            <a:r>
              <a:rPr lang="en-US" dirty="0">
                <a:latin typeface="Arial" charset="0"/>
              </a:rPr>
              <a:t>SHA-224 (224 bit)</a:t>
            </a:r>
          </a:p>
          <a:p>
            <a:pPr lvl="1"/>
            <a:r>
              <a:rPr lang="en-US" dirty="0">
                <a:latin typeface="Arial" charset="0"/>
              </a:rPr>
              <a:t>SHA-256 (256 bit)</a:t>
            </a:r>
          </a:p>
          <a:p>
            <a:pPr lvl="1"/>
            <a:r>
              <a:rPr lang="en-US" dirty="0">
                <a:latin typeface="Arial" charset="0"/>
              </a:rPr>
              <a:t>SHA-384 (384 bit)</a:t>
            </a:r>
          </a:p>
          <a:p>
            <a:pPr lvl="1"/>
            <a:r>
              <a:rPr lang="en-US" dirty="0">
                <a:latin typeface="Arial" charset="0"/>
              </a:rPr>
              <a:t>SHA-512 (512 bit</a:t>
            </a:r>
            <a:r>
              <a:rPr lang="en-US" dirty="0" smtClean="0">
                <a:latin typeface="Arial" charset="0"/>
              </a:rPr>
              <a:t>)</a:t>
            </a:r>
            <a:endParaRPr lang="en-US" dirty="0">
              <a:latin typeface="Arial" charset="0"/>
            </a:endParaRPr>
          </a:p>
          <a:p>
            <a:r>
              <a:rPr lang="en-US" dirty="0">
                <a:latin typeface="Arial" charset="0"/>
              </a:rPr>
              <a:t>In response to a SHA-1 vulnerability announced in 2005, NIST recommends a transition from SHA-1 to the approved SHA-2 family</a:t>
            </a:r>
            <a:r>
              <a:rPr lang="en-US" dirty="0" smtClean="0">
                <a:latin typeface="Arial" charset="0"/>
              </a:rPr>
              <a:t>.</a:t>
            </a:r>
          </a:p>
          <a:p>
            <a:r>
              <a:rPr lang="en-US" dirty="0">
                <a:latin typeface="Arial" charset="0"/>
              </a:rPr>
              <a:t>A newer more secure cryptographic hashing algorithm called SHA-3 has been developed by NIST. SHA-3 will eventually replace SHA-1 and SHA-2 and it should be used if available</a:t>
            </a:r>
            <a:r>
              <a:rPr lang="en-US" dirty="0" smtClean="0">
                <a:latin typeface="Arial" charset="0"/>
              </a:rPr>
              <a:t>.</a:t>
            </a:r>
            <a:endParaRPr lang="en-US" dirty="0">
              <a:latin typeface="Arial" charset="0"/>
            </a:endParaRPr>
          </a:p>
        </p:txBody>
      </p:sp>
      <p:sp>
        <p:nvSpPr>
          <p:cNvPr id="71682" name="Rectangle 4"/>
          <p:cNvSpPr>
            <a:spLocks noGrp="1" noChangeArrowheads="1"/>
          </p:cNvSpPr>
          <p:nvPr>
            <p:ph type="title"/>
          </p:nvPr>
        </p:nvSpPr>
        <p:spPr/>
        <p:txBody>
          <a:bodyPr/>
          <a:lstStyle/>
          <a:p>
            <a:r>
              <a:rPr lang="en-US">
                <a:latin typeface="Arial" charset="0"/>
              </a:rPr>
              <a:t>Secure Hash Algorithm (SHA)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sz="quarter" idx="10"/>
          </p:nvPr>
        </p:nvSpPr>
        <p:spPr/>
        <p:txBody>
          <a:bodyPr/>
          <a:lstStyle/>
          <a:p>
            <a:r>
              <a:rPr lang="en-US" dirty="0">
                <a:latin typeface="Arial" charset="0"/>
              </a:rPr>
              <a:t>SHA-1 and SHA-2 are more resistant to brute-force attacks because their digest is at least 32 bits longer than the MD5 digest</a:t>
            </a:r>
            <a:r>
              <a:rPr lang="en-US" dirty="0" smtClean="0">
                <a:latin typeface="Arial" charset="0"/>
              </a:rPr>
              <a:t>.</a:t>
            </a:r>
          </a:p>
        </p:txBody>
      </p:sp>
      <p:sp>
        <p:nvSpPr>
          <p:cNvPr id="72706" name="Rectangle 2"/>
          <p:cNvSpPr>
            <a:spLocks noGrp="1" noChangeArrowheads="1"/>
          </p:cNvSpPr>
          <p:nvPr>
            <p:ph type="title"/>
          </p:nvPr>
        </p:nvSpPr>
        <p:spPr/>
        <p:txBody>
          <a:bodyPr/>
          <a:lstStyle/>
          <a:p>
            <a:r>
              <a:rPr lang="en-US">
                <a:latin typeface="Arial" charset="0"/>
              </a:rPr>
              <a:t>Secure Hash Algorithm (SHA)</a:t>
            </a:r>
          </a:p>
        </p:txBody>
      </p:sp>
      <p:pic>
        <p:nvPicPr>
          <p:cNvPr id="7270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2499" y="2155965"/>
            <a:ext cx="8248101"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82661" name="Rectangle 5"/>
          <p:cNvSpPr>
            <a:spLocks noChangeArrowheads="1"/>
          </p:cNvSpPr>
          <p:nvPr/>
        </p:nvSpPr>
        <p:spPr bwMode="auto">
          <a:xfrm>
            <a:off x="1141971" y="3273565"/>
            <a:ext cx="634469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nchor="ctr">
            <a:spAutoFit/>
          </a:bodyPr>
          <a:lstStyle/>
          <a:p>
            <a:endParaRPr lang="en-US"/>
          </a:p>
        </p:txBody>
      </p:sp>
      <p:sp>
        <p:nvSpPr>
          <p:cNvPr id="582662" name="Rectangle 6"/>
          <p:cNvSpPr>
            <a:spLocks noChangeArrowheads="1"/>
          </p:cNvSpPr>
          <p:nvPr/>
        </p:nvSpPr>
        <p:spPr bwMode="auto">
          <a:xfrm>
            <a:off x="1141971" y="3552965"/>
            <a:ext cx="634469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nchor="ctr">
            <a:spAutoFit/>
          </a:bodyPr>
          <a:lstStyle/>
          <a:p>
            <a:endParaRPr lang="en-US"/>
          </a:p>
        </p:txBody>
      </p:sp>
      <p:sp>
        <p:nvSpPr>
          <p:cNvPr id="582663" name="Rectangle 7"/>
          <p:cNvSpPr>
            <a:spLocks noChangeArrowheads="1"/>
          </p:cNvSpPr>
          <p:nvPr/>
        </p:nvSpPr>
        <p:spPr bwMode="auto">
          <a:xfrm>
            <a:off x="1141971" y="3806965"/>
            <a:ext cx="634469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nchor="ctr">
            <a:spAutoFit/>
          </a:bodyPr>
          <a:lstStyle/>
          <a:p>
            <a:endParaRPr lang="en-US"/>
          </a:p>
        </p:txBody>
      </p:sp>
      <p:sp>
        <p:nvSpPr>
          <p:cNvPr id="582664" name="Rectangle 8"/>
          <p:cNvSpPr>
            <a:spLocks noChangeArrowheads="1"/>
          </p:cNvSpPr>
          <p:nvPr/>
        </p:nvSpPr>
        <p:spPr bwMode="auto">
          <a:xfrm>
            <a:off x="1141971" y="4086365"/>
            <a:ext cx="634469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nchor="ctr">
            <a:spAutoFit/>
          </a:bodyPr>
          <a:lstStyle/>
          <a:p>
            <a:endParaRPr lang="en-US"/>
          </a:p>
        </p:txBody>
      </p:sp>
      <p:sp>
        <p:nvSpPr>
          <p:cNvPr id="72713" name="Rectangle 9"/>
          <p:cNvSpPr>
            <a:spLocks noChangeArrowheads="1"/>
          </p:cNvSpPr>
          <p:nvPr/>
        </p:nvSpPr>
        <p:spPr bwMode="auto">
          <a:xfrm>
            <a:off x="381000" y="5486400"/>
            <a:ext cx="1651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82661"/>
                                        </p:tgtEl>
                                      </p:cBhvr>
                                    </p:animEffect>
                                    <p:set>
                                      <p:cBhvr>
                                        <p:cTn id="7" dur="1" fill="hold">
                                          <p:stCondLst>
                                            <p:cond delay="499"/>
                                          </p:stCondLst>
                                        </p:cTn>
                                        <p:tgtEl>
                                          <p:spTgt spid="58266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82662"/>
                                        </p:tgtEl>
                                      </p:cBhvr>
                                    </p:animEffect>
                                    <p:set>
                                      <p:cBhvr>
                                        <p:cTn id="12" dur="1" fill="hold">
                                          <p:stCondLst>
                                            <p:cond delay="499"/>
                                          </p:stCondLst>
                                        </p:cTn>
                                        <p:tgtEl>
                                          <p:spTgt spid="58266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82663"/>
                                        </p:tgtEl>
                                      </p:cBhvr>
                                    </p:animEffect>
                                    <p:set>
                                      <p:cBhvr>
                                        <p:cTn id="17" dur="1" fill="hold">
                                          <p:stCondLst>
                                            <p:cond delay="499"/>
                                          </p:stCondLst>
                                        </p:cTn>
                                        <p:tgtEl>
                                          <p:spTgt spid="58266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82664"/>
                                        </p:tgtEl>
                                      </p:cBhvr>
                                    </p:animEffect>
                                    <p:set>
                                      <p:cBhvr>
                                        <p:cTn id="22" dur="1" fill="hold">
                                          <p:stCondLst>
                                            <p:cond delay="499"/>
                                          </p:stCondLst>
                                        </p:cTn>
                                        <p:tgtEl>
                                          <p:spTgt spid="5826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animBg="1"/>
      <p:bldP spid="582662" grpId="0" animBg="1"/>
      <p:bldP spid="582663" grpId="0" animBg="1"/>
      <p:bldP spid="58266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r>
              <a:rPr lang="en-US"/>
              <a:t>Hashing for </a:t>
            </a:r>
            <a:br>
              <a:rPr lang="en-US"/>
            </a:br>
            <a:r>
              <a:rPr lang="en-US"/>
              <a:t>Authenticity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quarter" idx="10"/>
          </p:nvPr>
        </p:nvSpPr>
        <p:spPr/>
        <p:txBody>
          <a:bodyPr/>
          <a:lstStyle/>
          <a:p>
            <a:r>
              <a:rPr lang="en-US" dirty="0">
                <a:latin typeface="Arial" charset="0"/>
              </a:rPr>
              <a:t>HMAC (or KHMAC) is a message authentication code (MAC) that is calculated using a hash function and a secret key. </a:t>
            </a:r>
          </a:p>
          <a:p>
            <a:pPr lvl="1"/>
            <a:r>
              <a:rPr lang="en-US" dirty="0">
                <a:latin typeface="Arial" charset="0"/>
              </a:rPr>
              <a:t>Hash functions are the basis of the protection mechanism of HMACs. </a:t>
            </a:r>
          </a:p>
          <a:p>
            <a:pPr lvl="1"/>
            <a:r>
              <a:rPr lang="en-US" dirty="0">
                <a:latin typeface="Arial" charset="0"/>
              </a:rPr>
              <a:t>The output of the hash function now depends on the input data and the secret key. </a:t>
            </a:r>
          </a:p>
          <a:p>
            <a:r>
              <a:rPr lang="en-US" dirty="0">
                <a:latin typeface="Arial" charset="0"/>
              </a:rPr>
              <a:t>Authenticity is guaranteed because only the sender and the receiver know the secret key.</a:t>
            </a:r>
          </a:p>
          <a:p>
            <a:pPr lvl="1"/>
            <a:r>
              <a:rPr lang="en-US" dirty="0">
                <a:latin typeface="Arial" charset="0"/>
              </a:rPr>
              <a:t>Only they can compute the digest of an HMAC function. </a:t>
            </a:r>
          </a:p>
          <a:p>
            <a:pPr lvl="1"/>
            <a:r>
              <a:rPr lang="en-US" dirty="0">
                <a:latin typeface="Arial" charset="0"/>
              </a:rPr>
              <a:t>This characteristic defeats man-in-the-middle attacks and provides authentication of the data origin. </a:t>
            </a:r>
          </a:p>
        </p:txBody>
      </p:sp>
      <p:sp>
        <p:nvSpPr>
          <p:cNvPr id="74754" name="Rectangle 2"/>
          <p:cNvSpPr>
            <a:spLocks noGrp="1" noChangeArrowheads="1"/>
          </p:cNvSpPr>
          <p:nvPr>
            <p:ph type="title"/>
          </p:nvPr>
        </p:nvSpPr>
        <p:spPr/>
        <p:txBody>
          <a:bodyPr/>
          <a:lstStyle/>
          <a:p>
            <a:r>
              <a:rPr lang="en-US">
                <a:latin typeface="Arial" charset="0"/>
              </a:rPr>
              <a:t>Keyed-Hash Message Authentication Code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sz="quarter" idx="10"/>
          </p:nvPr>
        </p:nvSpPr>
        <p:spPr/>
        <p:txBody>
          <a:bodyPr/>
          <a:lstStyle/>
          <a:p>
            <a:r>
              <a:rPr lang="en-US" dirty="0" smtClean="0"/>
              <a:t>The cryptographic strength of the HMAC depends on the:</a:t>
            </a:r>
          </a:p>
          <a:p>
            <a:pPr lvl="1"/>
            <a:r>
              <a:rPr lang="en-US" dirty="0" smtClean="0"/>
              <a:t>Cryptographic strength of the underlying hash function.</a:t>
            </a:r>
          </a:p>
          <a:p>
            <a:pPr lvl="1"/>
            <a:r>
              <a:rPr lang="en-US" dirty="0" smtClean="0"/>
              <a:t>Size and quality of the key.</a:t>
            </a:r>
          </a:p>
          <a:p>
            <a:pPr lvl="1"/>
            <a:r>
              <a:rPr lang="en-US" dirty="0" smtClean="0"/>
              <a:t>Size of the hash output length in bits.</a:t>
            </a:r>
          </a:p>
          <a:p>
            <a:r>
              <a:rPr lang="en-US" dirty="0" smtClean="0"/>
              <a:t>Cisco technologies use two well-known HMAC functions:</a:t>
            </a:r>
          </a:p>
          <a:p>
            <a:pPr lvl="1"/>
            <a:r>
              <a:rPr lang="en-US" dirty="0" smtClean="0"/>
              <a:t>Keyed MD5 or HMAC-MD5 is based on the MD5 hashing algorithm.</a:t>
            </a:r>
          </a:p>
          <a:p>
            <a:pPr lvl="1"/>
            <a:r>
              <a:rPr lang="en-US" dirty="0" smtClean="0"/>
              <a:t>Keyed SHA-1 or HMAC-SHA-1 is based on the SHA-1 hashing algorithm.</a:t>
            </a:r>
          </a:p>
          <a:p>
            <a:endParaRPr lang="en-US" dirty="0"/>
          </a:p>
        </p:txBody>
      </p:sp>
      <p:sp>
        <p:nvSpPr>
          <p:cNvPr id="75778" name="Rectangle 2"/>
          <p:cNvSpPr>
            <a:spLocks noGrp="1" noChangeArrowheads="1"/>
          </p:cNvSpPr>
          <p:nvPr>
            <p:ph type="title"/>
          </p:nvPr>
        </p:nvSpPr>
        <p:spPr/>
        <p:txBody>
          <a:bodyPr/>
          <a:lstStyle/>
          <a:p>
            <a:r>
              <a:rPr lang="en-US" smtClean="0"/>
              <a:t>Keyed-Hash Message Authentication Code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3812223" y="1849781"/>
            <a:ext cx="1522729" cy="3259309"/>
            <a:chOff x="2112" y="1008"/>
            <a:chExt cx="1272" cy="2544"/>
          </a:xfrm>
        </p:grpSpPr>
        <p:sp>
          <p:nvSpPr>
            <p:cNvPr id="76846" name="Line 9"/>
            <p:cNvSpPr>
              <a:spLocks noChangeShapeType="1"/>
            </p:cNvSpPr>
            <p:nvPr/>
          </p:nvSpPr>
          <p:spPr bwMode="auto">
            <a:xfrm flipV="1">
              <a:off x="2112" y="1008"/>
              <a:ext cx="1200" cy="2544"/>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pic>
          <p:nvPicPr>
            <p:cNvPr id="76847" name="Picture 27" descr="Network_Cloud_Standa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28" y="1920"/>
              <a:ext cx="105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3" name="Rectangle 2"/>
          <p:cNvSpPr>
            <a:spLocks noGrp="1" noChangeArrowheads="1"/>
          </p:cNvSpPr>
          <p:nvPr>
            <p:ph type="title"/>
          </p:nvPr>
        </p:nvSpPr>
        <p:spPr/>
        <p:txBody>
          <a:bodyPr/>
          <a:lstStyle/>
          <a:p>
            <a:r>
              <a:rPr lang="en-US">
                <a:latin typeface="Arial" charset="0"/>
              </a:rPr>
              <a:t>HMAC in Action</a:t>
            </a:r>
          </a:p>
        </p:txBody>
      </p:sp>
      <p:pic>
        <p:nvPicPr>
          <p:cNvPr id="560135" name="Picture 7" descr="000G_118"/>
          <p:cNvPicPr>
            <a:picLocks noChangeAspect="1" noChangeArrowheads="1"/>
          </p:cNvPicPr>
          <p:nvPr/>
        </p:nvPicPr>
        <p:blipFill>
          <a:blip r:embed="rId3" cstate="email">
            <a:extLst>
              <a:ext uri="{28A0092B-C50C-407E-A947-70E740481C1C}">
                <a14:useLocalDpi xmlns:a14="http://schemas.microsoft.com/office/drawing/2010/main" val="0"/>
              </a:ext>
            </a:extLst>
          </a:blip>
          <a:srcRect l="36107" t="38983" b="16949"/>
          <a:stretch>
            <a:fillRect/>
          </a:stretch>
        </p:blipFill>
        <p:spPr bwMode="auto">
          <a:xfrm>
            <a:off x="1601961" y="2362200"/>
            <a:ext cx="1958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4" name="Text Box 12"/>
          <p:cNvSpPr txBox="1">
            <a:spLocks noChangeArrowheads="1"/>
          </p:cNvSpPr>
          <p:nvPr/>
        </p:nvSpPr>
        <p:spPr bwMode="auto">
          <a:xfrm>
            <a:off x="3195372" y="1400531"/>
            <a:ext cx="717285" cy="47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1400" dirty="0"/>
              <a:t>Secret</a:t>
            </a:r>
          </a:p>
          <a:p>
            <a:pPr algn="ctr"/>
            <a:r>
              <a:rPr lang="en-US" sz="1400" dirty="0"/>
              <a:t>Key</a:t>
            </a:r>
          </a:p>
        </p:txBody>
      </p:sp>
      <p:pic>
        <p:nvPicPr>
          <p:cNvPr id="76845" name="Picture 13" descr="Ke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02139" y="1217613"/>
            <a:ext cx="2841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4"/>
          <p:cNvGrpSpPr>
            <a:grpSpLocks/>
          </p:cNvGrpSpPr>
          <p:nvPr/>
        </p:nvGrpSpPr>
        <p:grpSpPr bwMode="auto">
          <a:xfrm>
            <a:off x="1754361" y="1690688"/>
            <a:ext cx="1295400" cy="609600"/>
            <a:chOff x="1008" y="1065"/>
            <a:chExt cx="816" cy="384"/>
          </a:xfrm>
        </p:grpSpPr>
        <p:sp>
          <p:nvSpPr>
            <p:cNvPr id="76842" name="Line 8"/>
            <p:cNvSpPr>
              <a:spLocks noChangeShapeType="1"/>
            </p:cNvSpPr>
            <p:nvPr/>
          </p:nvSpPr>
          <p:spPr bwMode="auto">
            <a:xfrm>
              <a:off x="1008" y="1065"/>
              <a:ext cx="418" cy="384"/>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76843" name="Line 24"/>
            <p:cNvSpPr>
              <a:spLocks noChangeShapeType="1"/>
            </p:cNvSpPr>
            <p:nvPr/>
          </p:nvSpPr>
          <p:spPr bwMode="auto">
            <a:xfrm flipH="1">
              <a:off x="1666" y="1257"/>
              <a:ext cx="158" cy="192"/>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sp>
        <p:nvSpPr>
          <p:cNvPr id="76839" name="Line 6"/>
          <p:cNvSpPr>
            <a:spLocks noChangeShapeType="1"/>
          </p:cNvSpPr>
          <p:nvPr/>
        </p:nvSpPr>
        <p:spPr bwMode="auto">
          <a:xfrm>
            <a:off x="2562995" y="4430485"/>
            <a:ext cx="0" cy="45720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76840" name="Text Box 19"/>
          <p:cNvSpPr txBox="1">
            <a:spLocks noChangeArrowheads="1"/>
          </p:cNvSpPr>
          <p:nvPr/>
        </p:nvSpPr>
        <p:spPr bwMode="auto">
          <a:xfrm>
            <a:off x="1381530" y="5002213"/>
            <a:ext cx="2414325" cy="471924"/>
          </a:xfrm>
          <a:prstGeom prst="rect">
            <a:avLst/>
          </a:prstGeom>
          <a:solidFill>
            <a:schemeClr val="bg1">
              <a:lumMod val="85000"/>
            </a:schemeClr>
          </a:solidFill>
          <a:ln>
            <a:solidFill>
              <a:srgbClr val="0183B7"/>
            </a:solidFill>
          </a:ln>
        </p:spPr>
        <p:txBody>
          <a:bodyPr wrap="square">
            <a:spAutoFit/>
          </a:bodyPr>
          <a:lstStyle>
            <a:lvl1pPr defTabSz="400050">
              <a:defRPr sz="2400" b="1">
                <a:solidFill>
                  <a:schemeClr val="tx1"/>
                </a:solidFill>
                <a:latin typeface="Arial" charset="0"/>
                <a:ea typeface="ＭＳ Ｐゴシック" charset="0"/>
              </a:defRPr>
            </a:lvl1pPr>
            <a:lvl2pPr marL="742950" indent="-285750" defTabSz="400050">
              <a:defRPr sz="2400" b="1">
                <a:solidFill>
                  <a:schemeClr val="tx1"/>
                </a:solidFill>
                <a:latin typeface="Arial" charset="0"/>
                <a:ea typeface="ＭＳ Ｐゴシック" charset="0"/>
              </a:defRPr>
            </a:lvl2pPr>
            <a:lvl3pPr marL="1143000" indent="-228600" defTabSz="400050">
              <a:defRPr sz="2400" b="1">
                <a:solidFill>
                  <a:schemeClr val="tx1"/>
                </a:solidFill>
                <a:latin typeface="Arial" charset="0"/>
                <a:ea typeface="ＭＳ Ｐゴシック" charset="0"/>
              </a:defRPr>
            </a:lvl3pPr>
            <a:lvl4pPr marL="1600200" indent="-228600" defTabSz="400050">
              <a:defRPr sz="2400" b="1">
                <a:solidFill>
                  <a:schemeClr val="tx1"/>
                </a:solidFill>
                <a:latin typeface="Arial" charset="0"/>
                <a:ea typeface="ＭＳ Ｐゴシック" charset="0"/>
              </a:defRPr>
            </a:lvl4pPr>
            <a:lvl5pPr marL="2057400" indent="-228600" defTabSz="400050">
              <a:defRPr sz="2400" b="1">
                <a:solidFill>
                  <a:schemeClr val="tx1"/>
                </a:solidFill>
                <a:latin typeface="Arial" charset="0"/>
                <a:ea typeface="ＭＳ Ｐゴシック" charset="0"/>
              </a:defRPr>
            </a:lvl5pPr>
            <a:lvl6pPr marL="25146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80000"/>
              </a:lnSpc>
            </a:pPr>
            <a:r>
              <a:rPr lang="en-US" sz="1000">
                <a:latin typeface="Helvetica" charset="0"/>
              </a:rPr>
              <a:t>Pay to Terry Smith              $100.00</a:t>
            </a:r>
          </a:p>
          <a:p>
            <a:pPr>
              <a:lnSpc>
                <a:spcPct val="100000"/>
              </a:lnSpc>
            </a:pPr>
            <a:endParaRPr lang="en-US" sz="1000">
              <a:latin typeface="Helvetica" charset="0"/>
            </a:endParaRPr>
          </a:p>
          <a:p>
            <a:pPr>
              <a:lnSpc>
                <a:spcPct val="60000"/>
              </a:lnSpc>
            </a:pPr>
            <a:r>
              <a:rPr lang="en-US" sz="1000">
                <a:latin typeface="Helvetica" charset="0"/>
              </a:rPr>
              <a:t>One Hundred and xx/100    Dollars</a:t>
            </a:r>
          </a:p>
        </p:txBody>
      </p:sp>
      <p:sp>
        <p:nvSpPr>
          <p:cNvPr id="560154" name="Text Box 26"/>
          <p:cNvSpPr txBox="1">
            <a:spLocks noChangeArrowheads="1"/>
          </p:cNvSpPr>
          <p:nvPr/>
        </p:nvSpPr>
        <p:spPr bwMode="auto">
          <a:xfrm>
            <a:off x="1803968" y="5508066"/>
            <a:ext cx="1585277" cy="307777"/>
          </a:xfrm>
          <a:prstGeom prst="rect">
            <a:avLst/>
          </a:prstGeom>
          <a:solidFill>
            <a:srgbClr val="FFFF99"/>
          </a:solidFill>
          <a:ln w="9525">
            <a:solidFill>
              <a:srgbClr val="0183B7"/>
            </a:solidFill>
            <a:miter lim="800000"/>
            <a:headEnd/>
            <a:tailEnd/>
          </a:ln>
          <a:effectLst/>
        </p:spPr>
        <p:txBody>
          <a:bodyPr wrap="none" tIns="45720">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pPr>
            <a:r>
              <a:rPr lang="en-US" sz="1400">
                <a:latin typeface="Courier New" charset="0"/>
              </a:rPr>
              <a:t>4ehIDx67NMop9</a:t>
            </a:r>
          </a:p>
        </p:txBody>
      </p:sp>
      <p:pic>
        <p:nvPicPr>
          <p:cNvPr id="560157" name="Picture 29" descr="000G_118"/>
          <p:cNvPicPr>
            <a:picLocks noChangeAspect="1" noChangeArrowheads="1"/>
          </p:cNvPicPr>
          <p:nvPr/>
        </p:nvPicPr>
        <p:blipFill>
          <a:blip r:embed="rId3" cstate="email">
            <a:extLst>
              <a:ext uri="{28A0092B-C50C-407E-A947-70E740481C1C}">
                <a14:useLocalDpi xmlns:a14="http://schemas.microsoft.com/office/drawing/2010/main" val="0"/>
              </a:ext>
            </a:extLst>
          </a:blip>
          <a:srcRect l="36107" t="38983" b="16949"/>
          <a:stretch>
            <a:fillRect/>
          </a:stretch>
        </p:blipFill>
        <p:spPr bwMode="auto">
          <a:xfrm>
            <a:off x="6576252" y="2424113"/>
            <a:ext cx="19589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35" name="Text Box 33"/>
          <p:cNvSpPr txBox="1">
            <a:spLocks noChangeArrowheads="1"/>
          </p:cNvSpPr>
          <p:nvPr/>
        </p:nvSpPr>
        <p:spPr bwMode="auto">
          <a:xfrm>
            <a:off x="8056762" y="1484466"/>
            <a:ext cx="717285" cy="47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1400" dirty="0"/>
              <a:t>Secret</a:t>
            </a:r>
          </a:p>
          <a:p>
            <a:pPr algn="ctr"/>
            <a:r>
              <a:rPr lang="en-US" sz="1400" dirty="0"/>
              <a:t>Key</a:t>
            </a:r>
          </a:p>
        </p:txBody>
      </p:sp>
      <p:pic>
        <p:nvPicPr>
          <p:cNvPr id="76836" name="Picture 34" descr="Key"/>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00235" y="1279525"/>
            <a:ext cx="2841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33" name="Text Box 32"/>
          <p:cNvSpPr txBox="1">
            <a:spLocks noChangeArrowheads="1"/>
          </p:cNvSpPr>
          <p:nvPr/>
        </p:nvSpPr>
        <p:spPr bwMode="auto">
          <a:xfrm>
            <a:off x="5417356" y="3849091"/>
            <a:ext cx="12747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1200" dirty="0"/>
              <a:t>HMAC</a:t>
            </a:r>
            <a:br>
              <a:rPr lang="en-US" sz="1200" dirty="0"/>
            </a:br>
            <a:r>
              <a:rPr lang="en-US" sz="1200" dirty="0"/>
              <a:t>(Authenticated </a:t>
            </a:r>
            <a:br>
              <a:rPr lang="en-US" sz="1200" dirty="0"/>
            </a:br>
            <a:r>
              <a:rPr lang="en-US" sz="1200" dirty="0"/>
              <a:t>Fingerprint)</a:t>
            </a:r>
          </a:p>
        </p:txBody>
      </p:sp>
      <p:sp>
        <p:nvSpPr>
          <p:cNvPr id="560164" name="Text Box 36"/>
          <p:cNvSpPr txBox="1">
            <a:spLocks noChangeArrowheads="1"/>
          </p:cNvSpPr>
          <p:nvPr/>
        </p:nvSpPr>
        <p:spPr bwMode="auto">
          <a:xfrm>
            <a:off x="6706427" y="4038600"/>
            <a:ext cx="1585277" cy="307777"/>
          </a:xfrm>
          <a:prstGeom prst="rect">
            <a:avLst/>
          </a:prstGeom>
          <a:solidFill>
            <a:srgbClr val="FFFF99"/>
          </a:solidFill>
          <a:ln w="9525">
            <a:solidFill>
              <a:srgbClr val="0183B7"/>
            </a:solidFill>
            <a:miter lim="800000"/>
            <a:headEnd/>
            <a:tailEnd/>
          </a:ln>
          <a:effectLst/>
        </p:spPr>
        <p:txBody>
          <a:bodyPr wrap="none" tIns="45720">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pPr>
            <a:r>
              <a:rPr lang="en-US" sz="1400">
                <a:latin typeface="Courier New" charset="0"/>
              </a:rPr>
              <a:t>4ehIDx67NMop9</a:t>
            </a:r>
          </a:p>
        </p:txBody>
      </p:sp>
      <p:grpSp>
        <p:nvGrpSpPr>
          <p:cNvPr id="9" name="Group 50"/>
          <p:cNvGrpSpPr>
            <a:grpSpLocks/>
          </p:cNvGrpSpPr>
          <p:nvPr/>
        </p:nvGrpSpPr>
        <p:grpSpPr bwMode="auto">
          <a:xfrm>
            <a:off x="6652452" y="1752600"/>
            <a:ext cx="1295400" cy="609600"/>
            <a:chOff x="4320" y="1104"/>
            <a:chExt cx="816" cy="384"/>
          </a:xfrm>
        </p:grpSpPr>
        <p:sp>
          <p:nvSpPr>
            <p:cNvPr id="76829" name="Line 30"/>
            <p:cNvSpPr>
              <a:spLocks noChangeShapeType="1"/>
            </p:cNvSpPr>
            <p:nvPr/>
          </p:nvSpPr>
          <p:spPr bwMode="auto">
            <a:xfrm>
              <a:off x="4320" y="1104"/>
              <a:ext cx="418" cy="384"/>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76830" name="Line 40"/>
            <p:cNvSpPr>
              <a:spLocks noChangeShapeType="1"/>
            </p:cNvSpPr>
            <p:nvPr/>
          </p:nvSpPr>
          <p:spPr bwMode="auto">
            <a:xfrm flipH="1">
              <a:off x="4978" y="1296"/>
              <a:ext cx="158" cy="192"/>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sp>
        <p:nvSpPr>
          <p:cNvPr id="76827" name="Line 28"/>
          <p:cNvSpPr>
            <a:spLocks noChangeShapeType="1"/>
          </p:cNvSpPr>
          <p:nvPr/>
        </p:nvSpPr>
        <p:spPr bwMode="auto">
          <a:xfrm>
            <a:off x="7377511" y="4422563"/>
            <a:ext cx="0" cy="45720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76828" name="Text Box 41"/>
          <p:cNvSpPr txBox="1">
            <a:spLocks noChangeArrowheads="1"/>
          </p:cNvSpPr>
          <p:nvPr/>
        </p:nvSpPr>
        <p:spPr bwMode="auto">
          <a:xfrm>
            <a:off x="5890452" y="4965704"/>
            <a:ext cx="2895600" cy="1106488"/>
          </a:xfrm>
          <a:prstGeom prst="rect">
            <a:avLst/>
          </a:prstGeom>
          <a:solidFill>
            <a:srgbClr val="DDDDDD"/>
          </a:solidFill>
          <a:ln w="9525">
            <a:solidFill>
              <a:schemeClr val="tx1"/>
            </a:solidFill>
            <a:miter lim="800000"/>
            <a:headEnd/>
            <a:tailEnd/>
          </a:ln>
        </p:spPr>
        <p:txBody>
          <a:bodyPr>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spcBef>
                <a:spcPct val="50000"/>
              </a:spcBef>
            </a:pPr>
            <a:r>
              <a:rPr lang="en-US" sz="1200" dirty="0"/>
              <a:t>If the generated HMAC matches the sent HMAC, then integrity and authenticity have been verified.</a:t>
            </a:r>
          </a:p>
          <a:p>
            <a:pPr eaLnBrk="1" hangingPunct="1">
              <a:lnSpc>
                <a:spcPct val="100000"/>
              </a:lnSpc>
              <a:spcBef>
                <a:spcPct val="50000"/>
              </a:spcBef>
            </a:pPr>
            <a:r>
              <a:rPr lang="en-US" sz="1200" dirty="0"/>
              <a:t>If they don</a:t>
            </a:r>
            <a:r>
              <a:rPr lang="ja-JP" altLang="en-US" sz="1200" dirty="0"/>
              <a:t>’</a:t>
            </a:r>
            <a:r>
              <a:rPr lang="en-US" sz="1200" dirty="0"/>
              <a:t>t match, discard the message.</a:t>
            </a:r>
          </a:p>
        </p:txBody>
      </p:sp>
      <p:sp>
        <p:nvSpPr>
          <p:cNvPr id="76824" name="Text Box 10"/>
          <p:cNvSpPr txBox="1">
            <a:spLocks noChangeArrowheads="1"/>
          </p:cNvSpPr>
          <p:nvPr/>
        </p:nvSpPr>
        <p:spPr bwMode="auto">
          <a:xfrm>
            <a:off x="363711" y="895350"/>
            <a:ext cx="614693" cy="30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600" dirty="0"/>
              <a:t>Data</a:t>
            </a:r>
          </a:p>
        </p:txBody>
      </p:sp>
      <p:sp>
        <p:nvSpPr>
          <p:cNvPr id="76826" name="Text Box 23"/>
          <p:cNvSpPr txBox="1">
            <a:spLocks noChangeArrowheads="1"/>
          </p:cNvSpPr>
          <p:nvPr/>
        </p:nvSpPr>
        <p:spPr bwMode="auto">
          <a:xfrm>
            <a:off x="360535" y="1349375"/>
            <a:ext cx="2414325" cy="471924"/>
          </a:xfrm>
          <a:prstGeom prst="rect">
            <a:avLst/>
          </a:prstGeom>
          <a:solidFill>
            <a:schemeClr val="bg1">
              <a:lumMod val="85000"/>
            </a:schemeClr>
          </a:solidFill>
          <a:ln>
            <a:solidFill>
              <a:srgbClr val="0183B7"/>
            </a:solidFill>
          </a:ln>
        </p:spPr>
        <p:txBody>
          <a:bodyPr wrap="square">
            <a:spAutoFit/>
          </a:bodyPr>
          <a:lstStyle>
            <a:lvl1pPr defTabSz="400050">
              <a:defRPr sz="2400" b="1">
                <a:solidFill>
                  <a:schemeClr val="tx1"/>
                </a:solidFill>
                <a:latin typeface="Arial" charset="0"/>
                <a:ea typeface="ＭＳ Ｐゴシック" charset="0"/>
              </a:defRPr>
            </a:lvl1pPr>
            <a:lvl2pPr marL="742950" indent="-285750" defTabSz="400050">
              <a:defRPr sz="2400" b="1">
                <a:solidFill>
                  <a:schemeClr val="tx1"/>
                </a:solidFill>
                <a:latin typeface="Arial" charset="0"/>
                <a:ea typeface="ＭＳ Ｐゴシック" charset="0"/>
              </a:defRPr>
            </a:lvl2pPr>
            <a:lvl3pPr marL="1143000" indent="-228600" defTabSz="400050">
              <a:defRPr sz="2400" b="1">
                <a:solidFill>
                  <a:schemeClr val="tx1"/>
                </a:solidFill>
                <a:latin typeface="Arial" charset="0"/>
                <a:ea typeface="ＭＳ Ｐゴシック" charset="0"/>
              </a:defRPr>
            </a:lvl3pPr>
            <a:lvl4pPr marL="1600200" indent="-228600" defTabSz="400050">
              <a:defRPr sz="2400" b="1">
                <a:solidFill>
                  <a:schemeClr val="tx1"/>
                </a:solidFill>
                <a:latin typeface="Arial" charset="0"/>
                <a:ea typeface="ＭＳ Ｐゴシック" charset="0"/>
              </a:defRPr>
            </a:lvl4pPr>
            <a:lvl5pPr marL="2057400" indent="-228600" defTabSz="400050">
              <a:defRPr sz="2400" b="1">
                <a:solidFill>
                  <a:schemeClr val="tx1"/>
                </a:solidFill>
                <a:latin typeface="Arial" charset="0"/>
                <a:ea typeface="ＭＳ Ｐゴシック" charset="0"/>
              </a:defRPr>
            </a:lvl5pPr>
            <a:lvl6pPr marL="25146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80000"/>
              </a:lnSpc>
            </a:pPr>
            <a:r>
              <a:rPr lang="en-US" sz="1000" dirty="0">
                <a:latin typeface="Helvetica" charset="0"/>
              </a:rPr>
              <a:t>Pay to Terry Smith              $100.00</a:t>
            </a:r>
          </a:p>
          <a:p>
            <a:pPr>
              <a:lnSpc>
                <a:spcPct val="100000"/>
              </a:lnSpc>
            </a:pPr>
            <a:endParaRPr lang="en-US" sz="1000" dirty="0">
              <a:latin typeface="Helvetica" charset="0"/>
            </a:endParaRPr>
          </a:p>
          <a:p>
            <a:pPr>
              <a:lnSpc>
                <a:spcPct val="60000"/>
              </a:lnSpc>
            </a:pPr>
            <a:r>
              <a:rPr lang="en-US" sz="1000" dirty="0">
                <a:latin typeface="Helvetica" charset="0"/>
              </a:rPr>
              <a:t>One Hundred and xx/100    Dollars</a:t>
            </a:r>
          </a:p>
        </p:txBody>
      </p:sp>
      <p:sp>
        <p:nvSpPr>
          <p:cNvPr id="76821" name="Text Box 31"/>
          <p:cNvSpPr txBox="1">
            <a:spLocks noChangeArrowheads="1"/>
          </p:cNvSpPr>
          <p:nvPr/>
        </p:nvSpPr>
        <p:spPr bwMode="auto">
          <a:xfrm>
            <a:off x="5261802" y="957263"/>
            <a:ext cx="1568680" cy="30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r>
              <a:rPr lang="en-US" sz="1600"/>
              <a:t>Received Data</a:t>
            </a:r>
          </a:p>
        </p:txBody>
      </p:sp>
      <p:sp>
        <p:nvSpPr>
          <p:cNvPr id="76823" name="Text Box 39"/>
          <p:cNvSpPr txBox="1">
            <a:spLocks noChangeArrowheads="1"/>
          </p:cNvSpPr>
          <p:nvPr/>
        </p:nvSpPr>
        <p:spPr bwMode="auto">
          <a:xfrm>
            <a:off x="5258626" y="1411288"/>
            <a:ext cx="2414325" cy="471924"/>
          </a:xfrm>
          <a:prstGeom prst="rect">
            <a:avLst/>
          </a:prstGeom>
          <a:solidFill>
            <a:schemeClr val="bg1">
              <a:lumMod val="85000"/>
            </a:schemeClr>
          </a:solidFill>
          <a:ln>
            <a:solidFill>
              <a:srgbClr val="0183B7"/>
            </a:solidFill>
          </a:ln>
        </p:spPr>
        <p:txBody>
          <a:bodyPr wrap="square">
            <a:spAutoFit/>
          </a:bodyPr>
          <a:lstStyle>
            <a:lvl1pPr defTabSz="400050">
              <a:defRPr sz="2400" b="1">
                <a:solidFill>
                  <a:schemeClr val="tx1"/>
                </a:solidFill>
                <a:latin typeface="Arial" charset="0"/>
                <a:ea typeface="ＭＳ Ｐゴシック" charset="0"/>
              </a:defRPr>
            </a:lvl1pPr>
            <a:lvl2pPr marL="742950" indent="-285750" defTabSz="400050">
              <a:defRPr sz="2400" b="1">
                <a:solidFill>
                  <a:schemeClr val="tx1"/>
                </a:solidFill>
                <a:latin typeface="Arial" charset="0"/>
                <a:ea typeface="ＭＳ Ｐゴシック" charset="0"/>
              </a:defRPr>
            </a:lvl2pPr>
            <a:lvl3pPr marL="1143000" indent="-228600" defTabSz="400050">
              <a:defRPr sz="2400" b="1">
                <a:solidFill>
                  <a:schemeClr val="tx1"/>
                </a:solidFill>
                <a:latin typeface="Arial" charset="0"/>
                <a:ea typeface="ＭＳ Ｐゴシック" charset="0"/>
              </a:defRPr>
            </a:lvl3pPr>
            <a:lvl4pPr marL="1600200" indent="-228600" defTabSz="400050">
              <a:defRPr sz="2400" b="1">
                <a:solidFill>
                  <a:schemeClr val="tx1"/>
                </a:solidFill>
                <a:latin typeface="Arial" charset="0"/>
                <a:ea typeface="ＭＳ Ｐゴシック" charset="0"/>
              </a:defRPr>
            </a:lvl4pPr>
            <a:lvl5pPr marL="2057400" indent="-228600" defTabSz="400050">
              <a:defRPr sz="2400" b="1">
                <a:solidFill>
                  <a:schemeClr val="tx1"/>
                </a:solidFill>
                <a:latin typeface="Arial" charset="0"/>
                <a:ea typeface="ＭＳ Ｐゴシック" charset="0"/>
              </a:defRPr>
            </a:lvl5pPr>
            <a:lvl6pPr marL="25146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40005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80000"/>
              </a:lnSpc>
            </a:pPr>
            <a:r>
              <a:rPr lang="en-US" sz="1000">
                <a:latin typeface="Helvetica" charset="0"/>
              </a:rPr>
              <a:t>Pay to Terry Smith              $100.00</a:t>
            </a:r>
          </a:p>
          <a:p>
            <a:pPr>
              <a:lnSpc>
                <a:spcPct val="100000"/>
              </a:lnSpc>
            </a:pPr>
            <a:endParaRPr lang="en-US" sz="1000">
              <a:latin typeface="Helvetica" charset="0"/>
            </a:endParaRPr>
          </a:p>
          <a:p>
            <a:pPr>
              <a:lnSpc>
                <a:spcPct val="60000"/>
              </a:lnSpc>
            </a:pPr>
            <a:r>
              <a:rPr lang="en-US" sz="1000">
                <a:latin typeface="Helvetica" charset="0"/>
              </a:rPr>
              <a:t>One Hundred and xx/100    Dollars</a:t>
            </a:r>
          </a:p>
        </p:txBody>
      </p:sp>
      <p:sp>
        <p:nvSpPr>
          <p:cNvPr id="76819" name="Text Box 11"/>
          <p:cNvSpPr txBox="1">
            <a:spLocks noChangeArrowheads="1"/>
          </p:cNvSpPr>
          <p:nvPr/>
        </p:nvSpPr>
        <p:spPr bwMode="auto">
          <a:xfrm>
            <a:off x="541288" y="3823882"/>
            <a:ext cx="12747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ea typeface="ＭＳ Ｐゴシック" charset="0"/>
              </a:defRPr>
            </a:lvl1pPr>
            <a:lvl2pPr marL="742950" indent="-285750" defTabSz="814388">
              <a:defRPr sz="2400" b="1">
                <a:solidFill>
                  <a:schemeClr val="tx1"/>
                </a:solidFill>
                <a:latin typeface="Arial" charset="0"/>
                <a:ea typeface="ＭＳ Ｐゴシック" charset="0"/>
              </a:defRPr>
            </a:lvl2pPr>
            <a:lvl3pPr marL="1143000" indent="-228600" defTabSz="814388">
              <a:defRPr sz="2400" b="1">
                <a:solidFill>
                  <a:schemeClr val="tx1"/>
                </a:solidFill>
                <a:latin typeface="Arial" charset="0"/>
                <a:ea typeface="ＭＳ Ｐゴシック" charset="0"/>
              </a:defRPr>
            </a:lvl3pPr>
            <a:lvl4pPr marL="1600200" indent="-228600" defTabSz="814388">
              <a:defRPr sz="2400" b="1">
                <a:solidFill>
                  <a:schemeClr val="tx1"/>
                </a:solidFill>
                <a:latin typeface="Arial" charset="0"/>
                <a:ea typeface="ＭＳ Ｐゴシック" charset="0"/>
              </a:defRPr>
            </a:lvl4pPr>
            <a:lvl5pPr marL="2057400" indent="-228600" defTabSz="814388">
              <a:defRPr sz="2400" b="1">
                <a:solidFill>
                  <a:schemeClr val="tx1"/>
                </a:solidFill>
                <a:latin typeface="Arial" charset="0"/>
                <a:ea typeface="ＭＳ Ｐゴシック" charset="0"/>
              </a:defRPr>
            </a:lvl5pPr>
            <a:lvl6pPr marL="25146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defTabSz="814388"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gn="ctr"/>
            <a:r>
              <a:rPr lang="en-US" sz="1200" dirty="0"/>
              <a:t>HMAC</a:t>
            </a:r>
            <a:br>
              <a:rPr lang="en-US" sz="1200" dirty="0"/>
            </a:br>
            <a:r>
              <a:rPr lang="en-US" sz="1200" dirty="0"/>
              <a:t>(Authenticated </a:t>
            </a:r>
            <a:br>
              <a:rPr lang="en-US" sz="1200" dirty="0"/>
            </a:br>
            <a:r>
              <a:rPr lang="en-US" sz="1200" dirty="0"/>
              <a:t>Fingerprint)</a:t>
            </a:r>
          </a:p>
        </p:txBody>
      </p:sp>
      <p:sp>
        <p:nvSpPr>
          <p:cNvPr id="560148" name="Text Box 20"/>
          <p:cNvSpPr txBox="1">
            <a:spLocks noChangeArrowheads="1"/>
          </p:cNvSpPr>
          <p:nvPr/>
        </p:nvSpPr>
        <p:spPr bwMode="auto">
          <a:xfrm>
            <a:off x="1808336" y="3976688"/>
            <a:ext cx="1585277" cy="307777"/>
          </a:xfrm>
          <a:prstGeom prst="rect">
            <a:avLst/>
          </a:prstGeom>
          <a:solidFill>
            <a:srgbClr val="FFFF99"/>
          </a:solidFill>
          <a:ln w="9525">
            <a:solidFill>
              <a:srgbClr val="0183B7"/>
            </a:solidFill>
            <a:miter lim="800000"/>
            <a:headEnd/>
            <a:tailEnd/>
          </a:ln>
          <a:effectLst/>
        </p:spPr>
        <p:txBody>
          <a:bodyPr wrap="none" tIns="45720">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lnSpc>
                <a:spcPct val="100000"/>
              </a:lnSpc>
            </a:pPr>
            <a:r>
              <a:rPr lang="en-US" sz="1400" dirty="0">
                <a:latin typeface="Courier New" charset="0"/>
              </a:rPr>
              <a:t>4ehIDx67NMop9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0135"/>
                                        </p:tgtEl>
                                        <p:attrNameLst>
                                          <p:attrName>style.visibility</p:attrName>
                                        </p:attrNameLst>
                                      </p:cBhvr>
                                      <p:to>
                                        <p:strVal val="visible"/>
                                      </p:to>
                                    </p:set>
                                    <p:animEffect transition="in" filter="fade">
                                      <p:cBhvr>
                                        <p:cTn id="12" dur="500"/>
                                        <p:tgtEl>
                                          <p:spTgt spid="5601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60157"/>
                                        </p:tgtEl>
                                        <p:attrNameLst>
                                          <p:attrName>style.visibility</p:attrName>
                                        </p:attrNameLst>
                                      </p:cBhvr>
                                      <p:to>
                                        <p:strVal val="visible"/>
                                      </p:to>
                                    </p:set>
                                    <p:animEffect transition="in" filter="fade">
                                      <p:cBhvr>
                                        <p:cTn id="27" dur="500"/>
                                        <p:tgtEl>
                                          <p:spTgt spid="560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sz="quarter" idx="10"/>
          </p:nvPr>
        </p:nvSpPr>
        <p:spPr/>
        <p:txBody>
          <a:bodyPr/>
          <a:lstStyle/>
          <a:p>
            <a:r>
              <a:rPr lang="en-US" dirty="0">
                <a:latin typeface="Arial" charset="0"/>
              </a:rPr>
              <a:t>Cisco products use hashing for entity authentication, data integrity, and data authenticity purposes</a:t>
            </a:r>
            <a:r>
              <a:rPr lang="en-US" dirty="0" smtClean="0">
                <a:latin typeface="Arial" charset="0"/>
              </a:rPr>
              <a:t>.</a:t>
            </a:r>
            <a:endParaRPr lang="en-US" dirty="0">
              <a:latin typeface="Arial" charset="0"/>
            </a:endParaRPr>
          </a:p>
          <a:p>
            <a:r>
              <a:rPr lang="en-US" dirty="0">
                <a:latin typeface="Arial" charset="0"/>
              </a:rPr>
              <a:t>For example:</a:t>
            </a:r>
          </a:p>
          <a:p>
            <a:pPr lvl="1"/>
            <a:r>
              <a:rPr lang="en-US" dirty="0">
                <a:latin typeface="Arial" charset="0"/>
              </a:rPr>
              <a:t>Authenticating routing protocol updates.</a:t>
            </a:r>
          </a:p>
          <a:p>
            <a:pPr lvl="1"/>
            <a:r>
              <a:rPr lang="en-US" dirty="0" err="1">
                <a:latin typeface="Arial" charset="0"/>
              </a:rPr>
              <a:t>IPsec</a:t>
            </a:r>
            <a:r>
              <a:rPr lang="en-US" dirty="0">
                <a:latin typeface="Arial" charset="0"/>
              </a:rPr>
              <a:t> VPNs use MD5 and SHA-1 in HMAC mode, to provide packet integrity and authenticity.</a:t>
            </a:r>
          </a:p>
          <a:p>
            <a:pPr lvl="1"/>
            <a:r>
              <a:rPr lang="en-US" dirty="0">
                <a:latin typeface="Arial" charset="0"/>
              </a:rPr>
              <a:t>IOS images downloaded from </a:t>
            </a:r>
            <a:r>
              <a:rPr lang="en-US" dirty="0" err="1">
                <a:latin typeface="Arial" charset="0"/>
              </a:rPr>
              <a:t>Cisco.com</a:t>
            </a:r>
            <a:r>
              <a:rPr lang="en-US" dirty="0">
                <a:latin typeface="Arial" charset="0"/>
              </a:rPr>
              <a:t> have an MD5-based checksum to check the integrity of downloaded images.</a:t>
            </a:r>
          </a:p>
          <a:p>
            <a:pPr lvl="1"/>
            <a:r>
              <a:rPr lang="en-US" dirty="0">
                <a:latin typeface="Arial" charset="0"/>
              </a:rPr>
              <a:t>TACACS+ uses an MD5 hash as the key to encrypt the session.</a:t>
            </a:r>
          </a:p>
        </p:txBody>
      </p:sp>
      <p:sp>
        <p:nvSpPr>
          <p:cNvPr id="77826" name="Rectangle 2"/>
          <p:cNvSpPr>
            <a:spLocks noGrp="1" noChangeArrowheads="1"/>
          </p:cNvSpPr>
          <p:nvPr>
            <p:ph type="title"/>
          </p:nvPr>
        </p:nvSpPr>
        <p:spPr/>
        <p:txBody>
          <a:bodyPr/>
          <a:lstStyle/>
          <a:p>
            <a:r>
              <a:rPr lang="en-US">
                <a:latin typeface="Arial" charset="0"/>
              </a:rPr>
              <a:t>HMAC and Cisco Products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ctrTitle"/>
          </p:nvPr>
        </p:nvSpPr>
        <p:spPr/>
        <p:txBody>
          <a:bodyPr/>
          <a:lstStyle/>
          <a:p>
            <a:r>
              <a:rPr lang="en-US"/>
              <a:t>Key Management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sz="quarter" idx="10"/>
          </p:nvPr>
        </p:nvSpPr>
        <p:spPr/>
        <p:txBody>
          <a:bodyPr/>
          <a:lstStyle/>
          <a:p>
            <a:r>
              <a:rPr lang="en-US" dirty="0">
                <a:latin typeface="Arial" charset="0"/>
              </a:rPr>
              <a:t>Often considered the most difficult part of designing a cryptosystem. </a:t>
            </a:r>
          </a:p>
          <a:p>
            <a:r>
              <a:rPr lang="en-US" dirty="0">
                <a:latin typeface="Arial" charset="0"/>
              </a:rPr>
              <a:t>There are several essential characteristics of key management to consider:</a:t>
            </a:r>
          </a:p>
          <a:p>
            <a:pPr lvl="1"/>
            <a:r>
              <a:rPr lang="en-US" dirty="0">
                <a:latin typeface="Arial" charset="0"/>
              </a:rPr>
              <a:t>Key Generation </a:t>
            </a:r>
          </a:p>
          <a:p>
            <a:pPr lvl="1"/>
            <a:r>
              <a:rPr lang="en-US" dirty="0">
                <a:latin typeface="Arial" charset="0"/>
              </a:rPr>
              <a:t>Key Verification</a:t>
            </a:r>
          </a:p>
          <a:p>
            <a:pPr lvl="1"/>
            <a:r>
              <a:rPr lang="en-US" dirty="0">
                <a:latin typeface="Arial" charset="0"/>
              </a:rPr>
              <a:t>Key Storage</a:t>
            </a:r>
          </a:p>
          <a:p>
            <a:pPr lvl="1"/>
            <a:r>
              <a:rPr lang="en-US" dirty="0">
                <a:latin typeface="Arial" charset="0"/>
              </a:rPr>
              <a:t>Key Exchange</a:t>
            </a:r>
          </a:p>
          <a:p>
            <a:pPr lvl="1"/>
            <a:r>
              <a:rPr lang="en-US" dirty="0">
                <a:latin typeface="Arial" charset="0"/>
              </a:rPr>
              <a:t>Key Revocation and destruction</a:t>
            </a:r>
          </a:p>
        </p:txBody>
      </p:sp>
      <p:sp>
        <p:nvSpPr>
          <p:cNvPr id="79874" name="Rectangle 2"/>
          <p:cNvSpPr>
            <a:spLocks noGrp="1" noChangeArrowheads="1"/>
          </p:cNvSpPr>
          <p:nvPr>
            <p:ph type="title"/>
          </p:nvPr>
        </p:nvSpPr>
        <p:spPr/>
        <p:txBody>
          <a:bodyPr/>
          <a:lstStyle/>
          <a:p>
            <a:r>
              <a:rPr lang="en-US">
                <a:latin typeface="Arial" charset="0"/>
              </a:rPr>
              <a:t>Key Management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5" name="Rectangle 3"/>
          <p:cNvSpPr>
            <a:spLocks noGrp="1" noChangeArrowheads="1"/>
          </p:cNvSpPr>
          <p:nvPr>
            <p:ph type="body" sz="quarter" idx="10"/>
          </p:nvPr>
        </p:nvSpPr>
        <p:spPr/>
        <p:txBody>
          <a:bodyPr/>
          <a:lstStyle/>
          <a:p>
            <a:r>
              <a:rPr lang="en-US" dirty="0" smtClean="0"/>
              <a:t>Key Generation:</a:t>
            </a:r>
          </a:p>
          <a:p>
            <a:pPr lvl="1"/>
            <a:r>
              <a:rPr lang="en-US" dirty="0" smtClean="0"/>
              <a:t>Caesar to choose the key of his cipher and the Sender/Receiver chose a shared secret key for the </a:t>
            </a:r>
            <a:r>
              <a:rPr lang="en-US" dirty="0" err="1" smtClean="0"/>
              <a:t>Vigenère</a:t>
            </a:r>
            <a:r>
              <a:rPr lang="en-US" dirty="0" smtClean="0"/>
              <a:t> cipher. </a:t>
            </a:r>
          </a:p>
          <a:p>
            <a:pPr lvl="1"/>
            <a:r>
              <a:rPr lang="en-US" dirty="0" smtClean="0"/>
              <a:t>Modern cryptographic system key generation is usually automated. </a:t>
            </a:r>
          </a:p>
          <a:p>
            <a:r>
              <a:rPr lang="en-US" dirty="0" smtClean="0"/>
              <a:t>Key Verification:</a:t>
            </a:r>
          </a:p>
          <a:p>
            <a:pPr lvl="1"/>
            <a:r>
              <a:rPr lang="en-US" dirty="0" smtClean="0"/>
              <a:t>Almost all cryptographic algorithms have some weak keys that should not be used (e.g., Caesar cipher ROT 0 or ROT 25). </a:t>
            </a:r>
          </a:p>
          <a:p>
            <a:pPr lvl="1"/>
            <a:r>
              <a:rPr lang="en-US" dirty="0" smtClean="0"/>
              <a:t>With the help of key verification procedures, these keys can be regenerated if they occur. </a:t>
            </a:r>
          </a:p>
          <a:p>
            <a:r>
              <a:rPr lang="en-US" dirty="0" smtClean="0"/>
              <a:t>Key Storage:</a:t>
            </a:r>
          </a:p>
          <a:p>
            <a:pPr lvl="1"/>
            <a:r>
              <a:rPr lang="en-US" dirty="0" smtClean="0"/>
              <a:t>Modern cryptographic system store keys in memory. </a:t>
            </a:r>
            <a:endParaRPr lang="en-US" dirty="0"/>
          </a:p>
        </p:txBody>
      </p:sp>
      <p:sp>
        <p:nvSpPr>
          <p:cNvPr id="80898" name="Rectangle 2"/>
          <p:cNvSpPr>
            <a:spLocks noGrp="1" noChangeArrowheads="1"/>
          </p:cNvSpPr>
          <p:nvPr>
            <p:ph type="title"/>
          </p:nvPr>
        </p:nvSpPr>
        <p:spPr/>
        <p:txBody>
          <a:bodyPr/>
          <a:lstStyle/>
          <a:p>
            <a:r>
              <a:rPr lang="en-US" smtClean="0"/>
              <a:t>Key Management</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r>
              <a:rPr lang="en-US" dirty="0">
                <a:latin typeface="Arial" charset="0"/>
              </a:rPr>
              <a:t>Data confidentiality ensures privacy so that only the receiver can read the message. </a:t>
            </a:r>
          </a:p>
          <a:p>
            <a:r>
              <a:rPr lang="en-US" dirty="0">
                <a:latin typeface="Arial" charset="0"/>
              </a:rPr>
              <a:t>Encryption is the process of scrambling data so that it cannot be read by unauthorized parties. </a:t>
            </a:r>
          </a:p>
          <a:p>
            <a:pPr lvl="1"/>
            <a:r>
              <a:rPr lang="en-US" dirty="0">
                <a:latin typeface="Arial" charset="0"/>
              </a:rPr>
              <a:t>Readable data is called plaintext, or </a:t>
            </a:r>
            <a:r>
              <a:rPr lang="en-US" dirty="0" err="1" smtClean="0">
                <a:latin typeface="Arial" charset="0"/>
              </a:rPr>
              <a:t>cleartext</a:t>
            </a:r>
            <a:r>
              <a:rPr lang="en-US" dirty="0" smtClean="0">
                <a:latin typeface="Arial" charset="0"/>
              </a:rPr>
              <a:t>.</a:t>
            </a:r>
            <a:endParaRPr lang="en-US" dirty="0">
              <a:latin typeface="Arial" charset="0"/>
            </a:endParaRPr>
          </a:p>
          <a:p>
            <a:pPr lvl="1"/>
            <a:r>
              <a:rPr lang="en-US" dirty="0">
                <a:latin typeface="Arial" charset="0"/>
              </a:rPr>
              <a:t>Encrypted data is called ciphertext. </a:t>
            </a:r>
          </a:p>
          <a:p>
            <a:r>
              <a:rPr lang="en-US" dirty="0">
                <a:latin typeface="Arial" charset="0"/>
              </a:rPr>
              <a:t>A key is required to encrypt and decrypt a message. </a:t>
            </a:r>
          </a:p>
          <a:p>
            <a:pPr lvl="1"/>
            <a:r>
              <a:rPr lang="en-US" dirty="0">
                <a:latin typeface="Arial" charset="0"/>
              </a:rPr>
              <a:t>The key is the link between the plaintext and ciphertext. </a:t>
            </a:r>
          </a:p>
        </p:txBody>
      </p:sp>
      <p:sp>
        <p:nvSpPr>
          <p:cNvPr id="11266" name="Rectangle 2"/>
          <p:cNvSpPr>
            <a:spLocks noGrp="1" noChangeArrowheads="1"/>
          </p:cNvSpPr>
          <p:nvPr>
            <p:ph type="title"/>
          </p:nvPr>
        </p:nvSpPr>
        <p:spPr/>
        <p:txBody>
          <a:bodyPr/>
          <a:lstStyle/>
          <a:p>
            <a:r>
              <a:rPr lang="en-US">
                <a:latin typeface="Arial" charset="0"/>
              </a:rPr>
              <a:t>Confidentiality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9" name="Rectangle 3"/>
          <p:cNvSpPr>
            <a:spLocks noGrp="1" noChangeArrowheads="1"/>
          </p:cNvSpPr>
          <p:nvPr>
            <p:ph type="body" sz="quarter" idx="10"/>
          </p:nvPr>
        </p:nvSpPr>
        <p:spPr/>
        <p:txBody>
          <a:bodyPr/>
          <a:lstStyle/>
          <a:p>
            <a:r>
              <a:rPr lang="en-US" dirty="0" smtClean="0"/>
              <a:t>Key Exchange:</a:t>
            </a:r>
          </a:p>
          <a:p>
            <a:pPr lvl="1"/>
            <a:r>
              <a:rPr lang="en-US" dirty="0" smtClean="0"/>
              <a:t>Key management procedures should provide a secure key exchange mechanism over an untrusted medium.  </a:t>
            </a:r>
          </a:p>
          <a:p>
            <a:r>
              <a:rPr lang="en-US" dirty="0" smtClean="0"/>
              <a:t>Key Revocation and Destruction:</a:t>
            </a:r>
          </a:p>
          <a:p>
            <a:pPr lvl="1"/>
            <a:r>
              <a:rPr lang="en-US" dirty="0" smtClean="0"/>
              <a:t>Revocation notifies all interested parties that a certain key has been compromised and should no longer be used. </a:t>
            </a:r>
          </a:p>
          <a:p>
            <a:pPr lvl="1"/>
            <a:r>
              <a:rPr lang="en-US" dirty="0" smtClean="0"/>
              <a:t>Destruction erases old keys in a manner that prevents malicious attackers from recovering them.</a:t>
            </a:r>
          </a:p>
        </p:txBody>
      </p:sp>
      <p:sp>
        <p:nvSpPr>
          <p:cNvPr id="81922" name="Rectangle 2"/>
          <p:cNvSpPr>
            <a:spLocks noGrp="1" noChangeArrowheads="1"/>
          </p:cNvSpPr>
          <p:nvPr>
            <p:ph type="title"/>
          </p:nvPr>
        </p:nvSpPr>
        <p:spPr/>
        <p:txBody>
          <a:bodyPr/>
          <a:lstStyle/>
          <a:p>
            <a:r>
              <a:rPr lang="en-US" smtClean="0"/>
              <a:t>Key Management</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Rectangle 3"/>
          <p:cNvSpPr>
            <a:spLocks noGrp="1" noChangeArrowheads="1"/>
          </p:cNvSpPr>
          <p:nvPr>
            <p:ph type="body" sz="quarter" idx="10"/>
          </p:nvPr>
        </p:nvSpPr>
        <p:spPr/>
        <p:txBody>
          <a:bodyPr/>
          <a:lstStyle/>
          <a:p>
            <a:r>
              <a:rPr lang="en-US" dirty="0" smtClean="0"/>
              <a:t>The key length is the measure in bits and the keyspace is the number of possibilities that can be generated by a specific key length. </a:t>
            </a:r>
          </a:p>
          <a:p>
            <a:r>
              <a:rPr lang="en-US" dirty="0" smtClean="0"/>
              <a:t>As key lengths increase, keyspace increases exponentially:</a:t>
            </a:r>
          </a:p>
          <a:p>
            <a:pPr lvl="1"/>
            <a:r>
              <a:rPr lang="en-US" dirty="0" smtClean="0"/>
              <a:t>22 key	= a keyspace of 4</a:t>
            </a:r>
          </a:p>
          <a:p>
            <a:pPr lvl="1"/>
            <a:r>
              <a:rPr lang="en-US" dirty="0" smtClean="0"/>
              <a:t>23 key	= a keyspace of 8 </a:t>
            </a:r>
          </a:p>
          <a:p>
            <a:pPr lvl="1"/>
            <a:r>
              <a:rPr lang="en-US" dirty="0" smtClean="0"/>
              <a:t>24 key	= a keyspace of 16 </a:t>
            </a:r>
          </a:p>
          <a:p>
            <a:pPr lvl="1"/>
            <a:r>
              <a:rPr lang="en-US" dirty="0" smtClean="0"/>
              <a:t>240 key	= a keyspace of </a:t>
            </a:r>
            <a:r>
              <a:rPr lang="en-US" b="1" dirty="0" smtClean="0"/>
              <a:t>1,099,511,627,776</a:t>
            </a:r>
            <a:endParaRPr lang="en-US" b="1" dirty="0"/>
          </a:p>
        </p:txBody>
      </p:sp>
      <p:sp>
        <p:nvSpPr>
          <p:cNvPr id="82946" name="Rectangle 2"/>
          <p:cNvSpPr>
            <a:spLocks noGrp="1" noChangeArrowheads="1"/>
          </p:cNvSpPr>
          <p:nvPr>
            <p:ph type="title"/>
          </p:nvPr>
        </p:nvSpPr>
        <p:spPr/>
        <p:txBody>
          <a:bodyPr/>
          <a:lstStyle/>
          <a:p>
            <a:r>
              <a:rPr lang="en-US" dirty="0" smtClean="0"/>
              <a:t>Key Length and Keyspace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5"/>
          <p:cNvSpPr>
            <a:spLocks noGrp="1" noChangeArrowheads="1"/>
          </p:cNvSpPr>
          <p:nvPr>
            <p:ph type="body" sz="quarter" idx="10"/>
          </p:nvPr>
        </p:nvSpPr>
        <p:spPr/>
        <p:txBody>
          <a:bodyPr/>
          <a:lstStyle/>
          <a:p>
            <a:r>
              <a:rPr lang="en-US" dirty="0">
                <a:latin typeface="Arial" charset="0"/>
              </a:rPr>
              <a:t>Adding one bit to a key doubles the </a:t>
            </a:r>
            <a:r>
              <a:rPr lang="en-US" dirty="0" smtClean="0">
                <a:latin typeface="Arial" charset="0"/>
              </a:rPr>
              <a:t>keyspace.</a:t>
            </a:r>
          </a:p>
          <a:p>
            <a:r>
              <a:rPr lang="en-US" dirty="0" smtClean="0"/>
              <a:t>For </a:t>
            </a:r>
            <a:r>
              <a:rPr lang="en-US" dirty="0"/>
              <a:t>each bit added to the DES key, the attacker would require twice the amount of time to search the </a:t>
            </a:r>
            <a:r>
              <a:rPr lang="en-US" dirty="0" smtClean="0"/>
              <a:t>keyspace.</a:t>
            </a:r>
          </a:p>
          <a:p>
            <a:r>
              <a:rPr lang="en-US" dirty="0" smtClean="0"/>
              <a:t>Longer </a:t>
            </a:r>
            <a:r>
              <a:rPr lang="en-US" dirty="0"/>
              <a:t>keys are more secure but are also more resource intensive and can affect throughput. </a:t>
            </a:r>
            <a:endParaRPr lang="en-US" dirty="0" smtClean="0"/>
          </a:p>
          <a:p>
            <a:endParaRPr lang="en-US" dirty="0"/>
          </a:p>
        </p:txBody>
      </p:sp>
      <p:sp>
        <p:nvSpPr>
          <p:cNvPr id="83970" name="Rectangle 4"/>
          <p:cNvSpPr>
            <a:spLocks noGrp="1" noChangeArrowheads="1"/>
          </p:cNvSpPr>
          <p:nvPr>
            <p:ph type="title"/>
          </p:nvPr>
        </p:nvSpPr>
        <p:spPr/>
        <p:txBody>
          <a:bodyPr/>
          <a:lstStyle/>
          <a:p>
            <a:r>
              <a:rPr lang="en-US" dirty="0" smtClean="0"/>
              <a:t>Keyspace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70786776"/>
              </p:ext>
            </p:extLst>
          </p:nvPr>
        </p:nvGraphicFramePr>
        <p:xfrm>
          <a:off x="565150" y="3254183"/>
          <a:ext cx="7079529" cy="1854200"/>
        </p:xfrm>
        <a:graphic>
          <a:graphicData uri="http://schemas.openxmlformats.org/drawingml/2006/table">
            <a:tbl>
              <a:tblPr firstRow="1" bandRow="1">
                <a:tableStyleId>{5C22544A-7EE6-4342-B048-85BDC9FD1C3A}</a:tableStyleId>
              </a:tblPr>
              <a:tblGrid>
                <a:gridCol w="2359843"/>
                <a:gridCol w="1505480"/>
                <a:gridCol w="3214206"/>
              </a:tblGrid>
              <a:tr h="370840">
                <a:tc>
                  <a:txBody>
                    <a:bodyPr/>
                    <a:lstStyle/>
                    <a:p>
                      <a:r>
                        <a:rPr lang="en-US" dirty="0" smtClean="0"/>
                        <a:t>DES Key Length</a:t>
                      </a:r>
                      <a:endParaRPr lang="en-US" dirty="0"/>
                    </a:p>
                  </a:txBody>
                  <a:tcPr/>
                </a:tc>
                <a:tc>
                  <a:txBody>
                    <a:bodyPr/>
                    <a:lstStyle/>
                    <a:p>
                      <a:r>
                        <a:rPr lang="en-US" dirty="0" smtClean="0"/>
                        <a:t>Keyspace</a:t>
                      </a:r>
                      <a:endParaRPr lang="en-US" dirty="0"/>
                    </a:p>
                  </a:txBody>
                  <a:tcPr/>
                </a:tc>
                <a:tc>
                  <a:txBody>
                    <a:bodyPr/>
                    <a:lstStyle/>
                    <a:p>
                      <a:r>
                        <a:rPr lang="en-US" dirty="0" smtClean="0"/>
                        <a:t># of Possible Keys</a:t>
                      </a:r>
                      <a:endParaRPr lang="en-US" dirty="0"/>
                    </a:p>
                  </a:txBody>
                  <a:tcPr/>
                </a:tc>
              </a:tr>
              <a:tr h="370840">
                <a:tc>
                  <a:txBody>
                    <a:bodyPr/>
                    <a:lstStyle/>
                    <a:p>
                      <a:r>
                        <a:rPr lang="en-US" dirty="0" smtClean="0"/>
                        <a:t>56 bit</a:t>
                      </a:r>
                      <a:endParaRPr lang="en-US" dirty="0"/>
                    </a:p>
                  </a:txBody>
                  <a:tcPr/>
                </a:tc>
                <a:tc>
                  <a:txBody>
                    <a:bodyPr/>
                    <a:lstStyle/>
                    <a:p>
                      <a:r>
                        <a:rPr lang="en-US" dirty="0" smtClean="0"/>
                        <a:t>2</a:t>
                      </a:r>
                      <a:r>
                        <a:rPr lang="en-US" baseline="50000" dirty="0" smtClean="0"/>
                        <a:t>56</a:t>
                      </a:r>
                      <a:endParaRPr lang="en-US" baseline="50000" dirty="0"/>
                    </a:p>
                  </a:txBody>
                  <a:tcPr/>
                </a:tc>
                <a:tc>
                  <a:txBody>
                    <a:bodyPr/>
                    <a:lstStyle/>
                    <a:p>
                      <a:r>
                        <a:rPr lang="en-US" dirty="0" smtClean="0"/>
                        <a:t>72,000,000,000,000,000</a:t>
                      </a:r>
                      <a:endParaRPr lang="en-US" dirty="0"/>
                    </a:p>
                  </a:txBody>
                  <a:tcPr/>
                </a:tc>
              </a:tr>
              <a:tr h="370840">
                <a:tc>
                  <a:txBody>
                    <a:bodyPr/>
                    <a:lstStyle/>
                    <a:p>
                      <a:r>
                        <a:rPr lang="en-US" dirty="0" smtClean="0"/>
                        <a:t>57 bit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50000" dirty="0" smtClean="0"/>
                        <a:t>57</a:t>
                      </a:r>
                    </a:p>
                  </a:txBody>
                  <a:tcPr/>
                </a:tc>
                <a:tc>
                  <a:txBody>
                    <a:bodyPr/>
                    <a:lstStyle/>
                    <a:p>
                      <a:r>
                        <a:rPr lang="en-US" dirty="0" smtClean="0"/>
                        <a:t>144,000,000,000,000,000</a:t>
                      </a:r>
                      <a:endParaRPr lang="en-US" dirty="0"/>
                    </a:p>
                  </a:txBody>
                  <a:tcPr/>
                </a:tc>
              </a:tr>
              <a:tr h="370840">
                <a:tc>
                  <a:txBody>
                    <a:bodyPr/>
                    <a:lstStyle/>
                    <a:p>
                      <a:r>
                        <a:rPr lang="en-US" dirty="0" smtClean="0"/>
                        <a:t>58 bit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50000" dirty="0" smtClean="0"/>
                        <a:t>58</a:t>
                      </a:r>
                    </a:p>
                  </a:txBody>
                  <a:tcPr/>
                </a:tc>
                <a:tc>
                  <a:txBody>
                    <a:bodyPr/>
                    <a:lstStyle/>
                    <a:p>
                      <a:r>
                        <a:rPr lang="en-US" dirty="0" smtClean="0"/>
                        <a:t>288,000,000,000,000,000</a:t>
                      </a:r>
                      <a:endParaRPr lang="en-US" dirty="0"/>
                    </a:p>
                  </a:txBody>
                  <a:tcPr/>
                </a:tc>
              </a:tr>
              <a:tr h="370840">
                <a:tc>
                  <a:txBody>
                    <a:bodyPr/>
                    <a:lstStyle/>
                    <a:p>
                      <a:r>
                        <a:rPr lang="en-US" dirty="0" smtClean="0"/>
                        <a:t>59 bit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50000" dirty="0" smtClean="0"/>
                        <a:t>59</a:t>
                      </a:r>
                    </a:p>
                  </a:txBody>
                  <a:tcPr/>
                </a:tc>
                <a:tc>
                  <a:txBody>
                    <a:bodyPr/>
                    <a:lstStyle/>
                    <a:p>
                      <a:r>
                        <a:rPr lang="en-US" dirty="0" smtClean="0"/>
                        <a:t>576,000,000,000,000,000</a:t>
                      </a:r>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quarter" idx="10"/>
          </p:nvPr>
        </p:nvSpPr>
        <p:spPr/>
        <p:txBody>
          <a:bodyPr/>
          <a:lstStyle/>
          <a:p>
            <a:r>
              <a:rPr lang="en-US" dirty="0" smtClean="0"/>
              <a:t>Symmetric keys which can be exchanged between two routers supporting a VPN.</a:t>
            </a:r>
          </a:p>
          <a:p>
            <a:r>
              <a:rPr lang="en-US" dirty="0" smtClean="0"/>
              <a:t>Asymmetric keys which are used in secure HTTPS applications.</a:t>
            </a:r>
          </a:p>
          <a:p>
            <a:r>
              <a:rPr lang="en-US" dirty="0" smtClean="0"/>
              <a:t>Digital signatures which are used when connecting to a secure website.</a:t>
            </a:r>
          </a:p>
          <a:p>
            <a:r>
              <a:rPr lang="en-US" dirty="0" smtClean="0"/>
              <a:t>Hash keys which are used in symmetric and asymmetric key generation, digital signatures, and other types of applications.</a:t>
            </a:r>
            <a:endParaRPr lang="en-US" dirty="0"/>
          </a:p>
        </p:txBody>
      </p:sp>
      <p:sp>
        <p:nvSpPr>
          <p:cNvPr id="84994" name="Rectangle 2"/>
          <p:cNvSpPr>
            <a:spLocks noGrp="1" noChangeArrowheads="1"/>
          </p:cNvSpPr>
          <p:nvPr>
            <p:ph type="title"/>
          </p:nvPr>
        </p:nvSpPr>
        <p:spPr/>
        <p:txBody>
          <a:bodyPr/>
          <a:lstStyle/>
          <a:p>
            <a:r>
              <a:rPr lang="en-US" smtClean="0"/>
              <a:t>Types of Cryptographic Keys</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atin typeface="Arial" charset="0"/>
              </a:rPr>
              <a:t>Protection Provided by Key Type</a:t>
            </a:r>
          </a:p>
        </p:txBody>
      </p:sp>
      <p:sp>
        <p:nvSpPr>
          <p:cNvPr id="572420" name="Rectangle 4"/>
          <p:cNvSpPr>
            <a:spLocks noChangeArrowheads="1"/>
          </p:cNvSpPr>
          <p:nvPr/>
        </p:nvSpPr>
        <p:spPr bwMode="auto">
          <a:xfrm>
            <a:off x="6923088" y="3476625"/>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224</a:t>
            </a:r>
          </a:p>
        </p:txBody>
      </p:sp>
      <p:sp>
        <p:nvSpPr>
          <p:cNvPr id="572421" name="Rectangle 5"/>
          <p:cNvSpPr>
            <a:spLocks noChangeArrowheads="1"/>
          </p:cNvSpPr>
          <p:nvPr/>
        </p:nvSpPr>
        <p:spPr bwMode="auto">
          <a:xfrm>
            <a:off x="5384800" y="3476625"/>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224</a:t>
            </a:r>
          </a:p>
        </p:txBody>
      </p:sp>
      <p:sp>
        <p:nvSpPr>
          <p:cNvPr id="572422" name="Rectangle 6"/>
          <p:cNvSpPr>
            <a:spLocks noChangeArrowheads="1"/>
          </p:cNvSpPr>
          <p:nvPr/>
        </p:nvSpPr>
        <p:spPr bwMode="auto">
          <a:xfrm>
            <a:off x="3849688" y="3476625"/>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2432</a:t>
            </a:r>
          </a:p>
        </p:txBody>
      </p:sp>
      <p:sp>
        <p:nvSpPr>
          <p:cNvPr id="572423" name="Rectangle 7"/>
          <p:cNvSpPr>
            <a:spLocks noChangeArrowheads="1"/>
          </p:cNvSpPr>
          <p:nvPr/>
        </p:nvSpPr>
        <p:spPr bwMode="auto">
          <a:xfrm>
            <a:off x="2311400" y="3476625"/>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112</a:t>
            </a:r>
          </a:p>
        </p:txBody>
      </p:sp>
      <p:sp>
        <p:nvSpPr>
          <p:cNvPr id="86023" name="Rectangle 8"/>
          <p:cNvSpPr>
            <a:spLocks noChangeArrowheads="1"/>
          </p:cNvSpPr>
          <p:nvPr/>
        </p:nvSpPr>
        <p:spPr bwMode="auto">
          <a:xfrm>
            <a:off x="559053" y="3476625"/>
            <a:ext cx="169237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a:t>Protection up to 20 years</a:t>
            </a:r>
          </a:p>
        </p:txBody>
      </p:sp>
      <p:sp>
        <p:nvSpPr>
          <p:cNvPr id="572425" name="Rectangle 9"/>
          <p:cNvSpPr>
            <a:spLocks noChangeArrowheads="1"/>
          </p:cNvSpPr>
          <p:nvPr/>
        </p:nvSpPr>
        <p:spPr bwMode="auto">
          <a:xfrm>
            <a:off x="6923088" y="2714625"/>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192</a:t>
            </a:r>
            <a:endParaRPr lang="en-US" sz="1400" baseline="30000"/>
          </a:p>
        </p:txBody>
      </p:sp>
      <p:sp>
        <p:nvSpPr>
          <p:cNvPr id="572426" name="Rectangle 10"/>
          <p:cNvSpPr>
            <a:spLocks noChangeArrowheads="1"/>
          </p:cNvSpPr>
          <p:nvPr/>
        </p:nvSpPr>
        <p:spPr bwMode="auto">
          <a:xfrm>
            <a:off x="5384800" y="2714625"/>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192</a:t>
            </a:r>
          </a:p>
        </p:txBody>
      </p:sp>
      <p:sp>
        <p:nvSpPr>
          <p:cNvPr id="572427" name="Rectangle 11"/>
          <p:cNvSpPr>
            <a:spLocks noChangeArrowheads="1"/>
          </p:cNvSpPr>
          <p:nvPr/>
        </p:nvSpPr>
        <p:spPr bwMode="auto">
          <a:xfrm>
            <a:off x="3849688" y="2714625"/>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1776</a:t>
            </a:r>
          </a:p>
        </p:txBody>
      </p:sp>
      <p:sp>
        <p:nvSpPr>
          <p:cNvPr id="572428" name="Rectangle 12"/>
          <p:cNvSpPr>
            <a:spLocks noChangeArrowheads="1"/>
          </p:cNvSpPr>
          <p:nvPr/>
        </p:nvSpPr>
        <p:spPr bwMode="auto">
          <a:xfrm>
            <a:off x="2311400" y="2714625"/>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96</a:t>
            </a:r>
          </a:p>
        </p:txBody>
      </p:sp>
      <p:sp>
        <p:nvSpPr>
          <p:cNvPr id="86028" name="Rectangle 13"/>
          <p:cNvSpPr>
            <a:spLocks noChangeArrowheads="1"/>
          </p:cNvSpPr>
          <p:nvPr/>
        </p:nvSpPr>
        <p:spPr bwMode="auto">
          <a:xfrm>
            <a:off x="559053" y="2714625"/>
            <a:ext cx="169237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a:t>Protection up to 10 years</a:t>
            </a:r>
          </a:p>
        </p:txBody>
      </p:sp>
      <p:sp>
        <p:nvSpPr>
          <p:cNvPr id="572430" name="Rectangle 14"/>
          <p:cNvSpPr>
            <a:spLocks noChangeArrowheads="1"/>
          </p:cNvSpPr>
          <p:nvPr/>
        </p:nvSpPr>
        <p:spPr bwMode="auto">
          <a:xfrm>
            <a:off x="6923088" y="1952625"/>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160</a:t>
            </a:r>
          </a:p>
        </p:txBody>
      </p:sp>
      <p:sp>
        <p:nvSpPr>
          <p:cNvPr id="572431" name="Rectangle 15"/>
          <p:cNvSpPr>
            <a:spLocks noChangeArrowheads="1"/>
          </p:cNvSpPr>
          <p:nvPr/>
        </p:nvSpPr>
        <p:spPr bwMode="auto">
          <a:xfrm>
            <a:off x="5384800" y="1952625"/>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160</a:t>
            </a:r>
          </a:p>
        </p:txBody>
      </p:sp>
      <p:sp>
        <p:nvSpPr>
          <p:cNvPr id="572432" name="Rectangle 16"/>
          <p:cNvSpPr>
            <a:spLocks noChangeArrowheads="1"/>
          </p:cNvSpPr>
          <p:nvPr/>
        </p:nvSpPr>
        <p:spPr bwMode="auto">
          <a:xfrm>
            <a:off x="3849688" y="1952625"/>
            <a:ext cx="1535112"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1248</a:t>
            </a:r>
          </a:p>
        </p:txBody>
      </p:sp>
      <p:sp>
        <p:nvSpPr>
          <p:cNvPr id="572433" name="Rectangle 17"/>
          <p:cNvSpPr>
            <a:spLocks noChangeArrowheads="1"/>
          </p:cNvSpPr>
          <p:nvPr/>
        </p:nvSpPr>
        <p:spPr bwMode="auto">
          <a:xfrm>
            <a:off x="2311400" y="1952625"/>
            <a:ext cx="1538288" cy="762000"/>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80</a:t>
            </a:r>
          </a:p>
        </p:txBody>
      </p:sp>
      <p:sp>
        <p:nvSpPr>
          <p:cNvPr id="86033" name="Rectangle 18"/>
          <p:cNvSpPr>
            <a:spLocks noChangeArrowheads="1"/>
          </p:cNvSpPr>
          <p:nvPr/>
        </p:nvSpPr>
        <p:spPr bwMode="auto">
          <a:xfrm>
            <a:off x="559053" y="1952625"/>
            <a:ext cx="169237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dirty="0"/>
              <a:t>Protection up to 3 years</a:t>
            </a:r>
          </a:p>
        </p:txBody>
      </p:sp>
      <p:sp>
        <p:nvSpPr>
          <p:cNvPr id="86034" name="Rectangle 19"/>
          <p:cNvSpPr>
            <a:spLocks noChangeArrowheads="1"/>
          </p:cNvSpPr>
          <p:nvPr/>
        </p:nvSpPr>
        <p:spPr bwMode="auto">
          <a:xfrm>
            <a:off x="6923088" y="1219200"/>
            <a:ext cx="1535112" cy="733425"/>
          </a:xfrm>
          <a:prstGeom prst="rect">
            <a:avLst/>
          </a:prstGeom>
          <a:solidFill>
            <a:srgbClr val="DDDDDD"/>
          </a:solidFill>
          <a:ln w="28575">
            <a:solidFill>
              <a:schemeClr val="tx1"/>
            </a:solidFill>
            <a:miter lim="800000"/>
            <a:headEnd/>
            <a:tailEnd/>
          </a:ln>
        </p:spPr>
        <p:txBody>
          <a:bodyPr lIns="82296" tIns="36576" rIns="82296" bIns="36576" anchor="ctr" anchorCtr="1"/>
          <a:lstStyle/>
          <a:p>
            <a:pPr algn="ctr" defTabSz="814388">
              <a:lnSpc>
                <a:spcPct val="100000"/>
              </a:lnSpc>
              <a:spcAft>
                <a:spcPts val="300"/>
              </a:spcAft>
              <a:buClr>
                <a:schemeClr val="bg1"/>
              </a:buClr>
              <a:buSzPct val="100000"/>
              <a:buFont typeface="Wingdings" charset="0"/>
              <a:buNone/>
            </a:pPr>
            <a:r>
              <a:rPr lang="en-US" sz="1400"/>
              <a:t>Hash</a:t>
            </a:r>
          </a:p>
        </p:txBody>
      </p:sp>
      <p:sp>
        <p:nvSpPr>
          <p:cNvPr id="86035" name="Rectangle 20"/>
          <p:cNvSpPr>
            <a:spLocks noChangeArrowheads="1"/>
          </p:cNvSpPr>
          <p:nvPr/>
        </p:nvSpPr>
        <p:spPr bwMode="auto">
          <a:xfrm>
            <a:off x="5384800" y="1219200"/>
            <a:ext cx="1538288" cy="733425"/>
          </a:xfrm>
          <a:prstGeom prst="rect">
            <a:avLst/>
          </a:prstGeom>
          <a:solidFill>
            <a:srgbClr val="DDDDDD"/>
          </a:solidFill>
          <a:ln w="28575">
            <a:solidFill>
              <a:schemeClr val="tx1"/>
            </a:solidFill>
            <a:miter lim="800000"/>
            <a:headEnd/>
            <a:tailEnd/>
          </a:ln>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a:t>Digital Signature</a:t>
            </a:r>
          </a:p>
        </p:txBody>
      </p:sp>
      <p:sp>
        <p:nvSpPr>
          <p:cNvPr id="86036" name="Rectangle 21"/>
          <p:cNvSpPr>
            <a:spLocks noChangeArrowheads="1"/>
          </p:cNvSpPr>
          <p:nvPr/>
        </p:nvSpPr>
        <p:spPr bwMode="auto">
          <a:xfrm>
            <a:off x="3849688" y="1219200"/>
            <a:ext cx="1535112" cy="733425"/>
          </a:xfrm>
          <a:prstGeom prst="rect">
            <a:avLst/>
          </a:prstGeom>
          <a:solidFill>
            <a:srgbClr val="DDDDDD"/>
          </a:solidFill>
          <a:ln w="28575">
            <a:solidFill>
              <a:schemeClr val="tx1"/>
            </a:solidFill>
            <a:miter lim="800000"/>
            <a:headEnd/>
            <a:tailEnd/>
          </a:ln>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a:t>Asymmetric Key</a:t>
            </a:r>
          </a:p>
        </p:txBody>
      </p:sp>
      <p:sp>
        <p:nvSpPr>
          <p:cNvPr id="86037" name="Rectangle 22"/>
          <p:cNvSpPr>
            <a:spLocks noChangeArrowheads="1"/>
          </p:cNvSpPr>
          <p:nvPr/>
        </p:nvSpPr>
        <p:spPr bwMode="auto">
          <a:xfrm>
            <a:off x="2311400" y="1219200"/>
            <a:ext cx="1538288" cy="733425"/>
          </a:xfrm>
          <a:prstGeom prst="rect">
            <a:avLst/>
          </a:prstGeom>
          <a:solidFill>
            <a:srgbClr val="DDDDDD"/>
          </a:solidFill>
          <a:ln w="28575">
            <a:solidFill>
              <a:schemeClr val="tx1"/>
            </a:solidFill>
            <a:miter lim="800000"/>
            <a:headEnd/>
            <a:tailEnd/>
          </a:ln>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a:t>Symmetric Key</a:t>
            </a:r>
          </a:p>
        </p:txBody>
      </p:sp>
      <p:sp>
        <p:nvSpPr>
          <p:cNvPr id="86038" name="Rectangle 23"/>
          <p:cNvSpPr>
            <a:spLocks noChangeArrowheads="1"/>
          </p:cNvSpPr>
          <p:nvPr/>
        </p:nvSpPr>
        <p:spPr bwMode="auto">
          <a:xfrm>
            <a:off x="776288" y="1219200"/>
            <a:ext cx="15351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Char char="§"/>
            </a:pPr>
            <a:endParaRPr lang="en-US" sz="1600"/>
          </a:p>
        </p:txBody>
      </p:sp>
      <p:sp>
        <p:nvSpPr>
          <p:cNvPr id="86039" name="Line 24"/>
          <p:cNvSpPr>
            <a:spLocks noChangeShapeType="1"/>
          </p:cNvSpPr>
          <p:nvPr/>
        </p:nvSpPr>
        <p:spPr bwMode="auto">
          <a:xfrm>
            <a:off x="776288" y="1219200"/>
            <a:ext cx="15351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296" tIns="36576" rIns="82296" bIns="36576" anchor="ctr" anchorCtr="1"/>
          <a:lstStyle/>
          <a:p>
            <a:endParaRPr lang="en-US"/>
          </a:p>
        </p:txBody>
      </p:sp>
      <p:sp>
        <p:nvSpPr>
          <p:cNvPr id="86040" name="Line 25"/>
          <p:cNvSpPr>
            <a:spLocks noChangeShapeType="1"/>
          </p:cNvSpPr>
          <p:nvPr/>
        </p:nvSpPr>
        <p:spPr bwMode="auto">
          <a:xfrm>
            <a:off x="776288" y="1952625"/>
            <a:ext cx="1535112"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86041" name="Line 26"/>
          <p:cNvSpPr>
            <a:spLocks noChangeShapeType="1"/>
          </p:cNvSpPr>
          <p:nvPr/>
        </p:nvSpPr>
        <p:spPr bwMode="auto">
          <a:xfrm>
            <a:off x="776288" y="4267200"/>
            <a:ext cx="1535112"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86042" name="Line 27"/>
          <p:cNvSpPr>
            <a:spLocks noChangeShapeType="1"/>
          </p:cNvSpPr>
          <p:nvPr/>
        </p:nvSpPr>
        <p:spPr bwMode="auto">
          <a:xfrm>
            <a:off x="776288" y="1219200"/>
            <a:ext cx="0" cy="733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82296" tIns="36576" rIns="82296" bIns="36576" anchor="ctr" anchorCtr="1"/>
          <a:lstStyle/>
          <a:p>
            <a:endParaRPr lang="en-US"/>
          </a:p>
        </p:txBody>
      </p:sp>
      <p:sp>
        <p:nvSpPr>
          <p:cNvPr id="86043" name="Line 28"/>
          <p:cNvSpPr>
            <a:spLocks noChangeShapeType="1"/>
          </p:cNvSpPr>
          <p:nvPr/>
        </p:nvSpPr>
        <p:spPr bwMode="auto">
          <a:xfrm>
            <a:off x="3849688" y="1219200"/>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44" name="Line 29"/>
          <p:cNvSpPr>
            <a:spLocks noChangeShapeType="1"/>
          </p:cNvSpPr>
          <p:nvPr/>
        </p:nvSpPr>
        <p:spPr bwMode="auto">
          <a:xfrm>
            <a:off x="5384800" y="1219200"/>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45" name="Line 30"/>
          <p:cNvSpPr>
            <a:spLocks noChangeShapeType="1"/>
          </p:cNvSpPr>
          <p:nvPr/>
        </p:nvSpPr>
        <p:spPr bwMode="auto">
          <a:xfrm>
            <a:off x="6923088" y="1219200"/>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46" name="Line 31"/>
          <p:cNvSpPr>
            <a:spLocks noChangeShapeType="1"/>
          </p:cNvSpPr>
          <p:nvPr/>
        </p:nvSpPr>
        <p:spPr bwMode="auto">
          <a:xfrm>
            <a:off x="8458200" y="1219200"/>
            <a:ext cx="0" cy="73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47" name="Line 32"/>
          <p:cNvSpPr>
            <a:spLocks noChangeShapeType="1"/>
          </p:cNvSpPr>
          <p:nvPr/>
        </p:nvSpPr>
        <p:spPr bwMode="auto">
          <a:xfrm>
            <a:off x="3849688" y="1219200"/>
            <a:ext cx="15351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48" name="Line 33"/>
          <p:cNvSpPr>
            <a:spLocks noChangeShapeType="1"/>
          </p:cNvSpPr>
          <p:nvPr/>
        </p:nvSpPr>
        <p:spPr bwMode="auto">
          <a:xfrm>
            <a:off x="2311400" y="1219200"/>
            <a:ext cx="15382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49" name="Line 34"/>
          <p:cNvSpPr>
            <a:spLocks noChangeShapeType="1"/>
          </p:cNvSpPr>
          <p:nvPr/>
        </p:nvSpPr>
        <p:spPr bwMode="auto">
          <a:xfrm>
            <a:off x="5384800" y="1219200"/>
            <a:ext cx="15382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50" name="Line 35"/>
          <p:cNvSpPr>
            <a:spLocks noChangeShapeType="1"/>
          </p:cNvSpPr>
          <p:nvPr/>
        </p:nvSpPr>
        <p:spPr bwMode="auto">
          <a:xfrm>
            <a:off x="6923088" y="1219200"/>
            <a:ext cx="15351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51" name="Line 36"/>
          <p:cNvSpPr>
            <a:spLocks noChangeShapeType="1"/>
          </p:cNvSpPr>
          <p:nvPr/>
        </p:nvSpPr>
        <p:spPr bwMode="auto">
          <a:xfrm>
            <a:off x="2286000" y="1905000"/>
            <a:ext cx="25400" cy="388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86052" name="Line 37"/>
          <p:cNvSpPr>
            <a:spLocks noChangeShapeType="1"/>
          </p:cNvSpPr>
          <p:nvPr/>
        </p:nvSpPr>
        <p:spPr bwMode="auto">
          <a:xfrm>
            <a:off x="776288" y="2714625"/>
            <a:ext cx="7681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53" name="Line 38"/>
          <p:cNvSpPr>
            <a:spLocks noChangeShapeType="1"/>
          </p:cNvSpPr>
          <p:nvPr/>
        </p:nvSpPr>
        <p:spPr bwMode="auto">
          <a:xfrm>
            <a:off x="776288" y="3476625"/>
            <a:ext cx="1535112"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82296" tIns="36576" rIns="82296" bIns="36576" anchor="ctr" anchorCtr="1"/>
          <a:lstStyle/>
          <a:p>
            <a:endParaRPr lang="en-US"/>
          </a:p>
        </p:txBody>
      </p:sp>
      <p:sp>
        <p:nvSpPr>
          <p:cNvPr id="86054" name="Line 39"/>
          <p:cNvSpPr>
            <a:spLocks noChangeShapeType="1"/>
          </p:cNvSpPr>
          <p:nvPr/>
        </p:nvSpPr>
        <p:spPr bwMode="auto">
          <a:xfrm>
            <a:off x="2311400" y="3476625"/>
            <a:ext cx="614680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55" name="Line 40"/>
          <p:cNvSpPr>
            <a:spLocks noChangeShapeType="1"/>
          </p:cNvSpPr>
          <p:nvPr/>
        </p:nvSpPr>
        <p:spPr bwMode="auto">
          <a:xfrm>
            <a:off x="2311400" y="4267200"/>
            <a:ext cx="614680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56" name="Line 41"/>
          <p:cNvSpPr>
            <a:spLocks noChangeShapeType="1"/>
          </p:cNvSpPr>
          <p:nvPr/>
        </p:nvSpPr>
        <p:spPr bwMode="auto">
          <a:xfrm>
            <a:off x="2311400" y="1952625"/>
            <a:ext cx="1538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86057" name="Line 42"/>
          <p:cNvSpPr>
            <a:spLocks noChangeShapeType="1"/>
          </p:cNvSpPr>
          <p:nvPr/>
        </p:nvSpPr>
        <p:spPr bwMode="auto">
          <a:xfrm>
            <a:off x="3849688" y="1952625"/>
            <a:ext cx="4608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572459" name="Rectangle 43"/>
          <p:cNvSpPr>
            <a:spLocks noChangeArrowheads="1"/>
          </p:cNvSpPr>
          <p:nvPr/>
        </p:nvSpPr>
        <p:spPr bwMode="auto">
          <a:xfrm>
            <a:off x="6923088" y="4267200"/>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256</a:t>
            </a:r>
          </a:p>
        </p:txBody>
      </p:sp>
      <p:sp>
        <p:nvSpPr>
          <p:cNvPr id="572460" name="Rectangle 44"/>
          <p:cNvSpPr>
            <a:spLocks noChangeArrowheads="1"/>
          </p:cNvSpPr>
          <p:nvPr/>
        </p:nvSpPr>
        <p:spPr bwMode="auto">
          <a:xfrm>
            <a:off x="5384800" y="4267200"/>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256</a:t>
            </a:r>
          </a:p>
        </p:txBody>
      </p:sp>
      <p:sp>
        <p:nvSpPr>
          <p:cNvPr id="572461" name="Rectangle 45"/>
          <p:cNvSpPr>
            <a:spLocks noChangeArrowheads="1"/>
          </p:cNvSpPr>
          <p:nvPr/>
        </p:nvSpPr>
        <p:spPr bwMode="auto">
          <a:xfrm>
            <a:off x="3849688" y="4267200"/>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3248</a:t>
            </a:r>
          </a:p>
        </p:txBody>
      </p:sp>
      <p:sp>
        <p:nvSpPr>
          <p:cNvPr id="572462" name="Rectangle 46"/>
          <p:cNvSpPr>
            <a:spLocks noChangeArrowheads="1"/>
          </p:cNvSpPr>
          <p:nvPr/>
        </p:nvSpPr>
        <p:spPr bwMode="auto">
          <a:xfrm>
            <a:off x="2311400" y="4267200"/>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128</a:t>
            </a:r>
          </a:p>
        </p:txBody>
      </p:sp>
      <p:sp>
        <p:nvSpPr>
          <p:cNvPr id="86062" name="Rectangle 47"/>
          <p:cNvSpPr>
            <a:spLocks noChangeArrowheads="1"/>
          </p:cNvSpPr>
          <p:nvPr/>
        </p:nvSpPr>
        <p:spPr bwMode="auto">
          <a:xfrm>
            <a:off x="559053" y="4267200"/>
            <a:ext cx="169237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dirty="0"/>
              <a:t>Protection up to 30 years</a:t>
            </a:r>
          </a:p>
        </p:txBody>
      </p:sp>
      <p:sp>
        <p:nvSpPr>
          <p:cNvPr id="572465" name="Rectangle 49"/>
          <p:cNvSpPr>
            <a:spLocks noChangeArrowheads="1"/>
          </p:cNvSpPr>
          <p:nvPr/>
        </p:nvSpPr>
        <p:spPr bwMode="auto">
          <a:xfrm>
            <a:off x="6923088" y="5048250"/>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512</a:t>
            </a:r>
          </a:p>
        </p:txBody>
      </p:sp>
      <p:sp>
        <p:nvSpPr>
          <p:cNvPr id="572466" name="Rectangle 50"/>
          <p:cNvSpPr>
            <a:spLocks noChangeArrowheads="1"/>
          </p:cNvSpPr>
          <p:nvPr/>
        </p:nvSpPr>
        <p:spPr bwMode="auto">
          <a:xfrm>
            <a:off x="5384800" y="5048250"/>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512</a:t>
            </a:r>
          </a:p>
        </p:txBody>
      </p:sp>
      <p:sp>
        <p:nvSpPr>
          <p:cNvPr id="572467" name="Rectangle 51"/>
          <p:cNvSpPr>
            <a:spLocks noChangeArrowheads="1"/>
          </p:cNvSpPr>
          <p:nvPr/>
        </p:nvSpPr>
        <p:spPr bwMode="auto">
          <a:xfrm>
            <a:off x="3849688" y="5048250"/>
            <a:ext cx="1535112"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15424</a:t>
            </a:r>
          </a:p>
        </p:txBody>
      </p:sp>
      <p:sp>
        <p:nvSpPr>
          <p:cNvPr id="572468" name="Rectangle 52"/>
          <p:cNvSpPr>
            <a:spLocks noChangeArrowheads="1"/>
          </p:cNvSpPr>
          <p:nvPr/>
        </p:nvSpPr>
        <p:spPr bwMode="auto">
          <a:xfrm>
            <a:off x="2311400" y="5048250"/>
            <a:ext cx="1538288" cy="790575"/>
          </a:xfrm>
          <a:prstGeom prst="rect">
            <a:avLst/>
          </a:prstGeom>
          <a:solidFill>
            <a:schemeClr val="bg1"/>
          </a:solidFill>
          <a:ln w="28575">
            <a:solidFill>
              <a:schemeClr val="tx1"/>
            </a:solidFill>
            <a:miter lim="800000"/>
            <a:headEnd/>
            <a:tailEnd/>
          </a:ln>
        </p:spPr>
        <p:txBody>
          <a:bodyPr lIns="82296" tIns="36576" rIns="82296" bIns="36576" anchor="ctr" anchorCtr="1"/>
          <a:lstStyle/>
          <a:p>
            <a:pPr defTabSz="814388">
              <a:lnSpc>
                <a:spcPct val="100000"/>
              </a:lnSpc>
              <a:spcBef>
                <a:spcPts val="300"/>
              </a:spcBef>
              <a:spcAft>
                <a:spcPts val="300"/>
              </a:spcAft>
              <a:buClr>
                <a:schemeClr val="tx2"/>
              </a:buClr>
              <a:buSzPct val="100000"/>
              <a:buFont typeface="Wingdings" charset="0"/>
              <a:buNone/>
            </a:pPr>
            <a:r>
              <a:rPr lang="en-US" sz="1400"/>
              <a:t>256</a:t>
            </a:r>
          </a:p>
        </p:txBody>
      </p:sp>
      <p:sp>
        <p:nvSpPr>
          <p:cNvPr id="86067" name="Rectangle 53"/>
          <p:cNvSpPr>
            <a:spLocks noChangeArrowheads="1"/>
          </p:cNvSpPr>
          <p:nvPr/>
        </p:nvSpPr>
        <p:spPr bwMode="auto">
          <a:xfrm>
            <a:off x="565150" y="5048250"/>
            <a:ext cx="172521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2296" tIns="36576" rIns="82296" bIns="36576" anchor="ctr" anchorCtr="1"/>
          <a:lstStyle/>
          <a:p>
            <a:pPr algn="ctr" defTabSz="814388">
              <a:lnSpc>
                <a:spcPct val="100000"/>
              </a:lnSpc>
              <a:spcBef>
                <a:spcPts val="300"/>
              </a:spcBef>
              <a:spcAft>
                <a:spcPts val="300"/>
              </a:spcAft>
              <a:buClr>
                <a:schemeClr val="tx2"/>
              </a:buClr>
              <a:buSzPct val="100000"/>
              <a:buFont typeface="Wingdings" charset="0"/>
              <a:buNone/>
            </a:pPr>
            <a:r>
              <a:rPr lang="en-US" sz="1400" dirty="0"/>
              <a:t>Protection against quantum computers</a:t>
            </a:r>
          </a:p>
        </p:txBody>
      </p:sp>
      <p:sp>
        <p:nvSpPr>
          <p:cNvPr id="86068" name="Line 54"/>
          <p:cNvSpPr>
            <a:spLocks noChangeShapeType="1"/>
          </p:cNvSpPr>
          <p:nvPr/>
        </p:nvSpPr>
        <p:spPr bwMode="auto">
          <a:xfrm>
            <a:off x="3849688" y="1952625"/>
            <a:ext cx="0" cy="3838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69" name="Line 55"/>
          <p:cNvSpPr>
            <a:spLocks noChangeShapeType="1"/>
          </p:cNvSpPr>
          <p:nvPr/>
        </p:nvSpPr>
        <p:spPr bwMode="auto">
          <a:xfrm>
            <a:off x="5384800" y="1952625"/>
            <a:ext cx="0" cy="3838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70" name="Line 56"/>
          <p:cNvSpPr>
            <a:spLocks noChangeShapeType="1"/>
          </p:cNvSpPr>
          <p:nvPr/>
        </p:nvSpPr>
        <p:spPr bwMode="auto">
          <a:xfrm>
            <a:off x="6923088" y="1952625"/>
            <a:ext cx="0" cy="3838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71" name="Line 57"/>
          <p:cNvSpPr>
            <a:spLocks noChangeShapeType="1"/>
          </p:cNvSpPr>
          <p:nvPr/>
        </p:nvSpPr>
        <p:spPr bwMode="auto">
          <a:xfrm>
            <a:off x="2300288" y="4267200"/>
            <a:ext cx="6146800"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72" name="Line 58"/>
          <p:cNvSpPr>
            <a:spLocks noChangeShapeType="1"/>
          </p:cNvSpPr>
          <p:nvPr/>
        </p:nvSpPr>
        <p:spPr bwMode="auto">
          <a:xfrm>
            <a:off x="776288" y="1943100"/>
            <a:ext cx="7681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73" name="Line 59"/>
          <p:cNvSpPr>
            <a:spLocks noChangeShapeType="1"/>
          </p:cNvSpPr>
          <p:nvPr/>
        </p:nvSpPr>
        <p:spPr bwMode="auto">
          <a:xfrm>
            <a:off x="776288" y="3476625"/>
            <a:ext cx="7681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74" name="Line 60"/>
          <p:cNvSpPr>
            <a:spLocks noChangeShapeType="1"/>
          </p:cNvSpPr>
          <p:nvPr/>
        </p:nvSpPr>
        <p:spPr bwMode="auto">
          <a:xfrm>
            <a:off x="776288" y="4267200"/>
            <a:ext cx="7681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75" name="Line 61"/>
          <p:cNvSpPr>
            <a:spLocks noChangeShapeType="1"/>
          </p:cNvSpPr>
          <p:nvPr/>
        </p:nvSpPr>
        <p:spPr bwMode="auto">
          <a:xfrm>
            <a:off x="776288" y="5048250"/>
            <a:ext cx="7681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
        <p:nvSpPr>
          <p:cNvPr id="86076" name="Line 62"/>
          <p:cNvSpPr>
            <a:spLocks noChangeShapeType="1"/>
          </p:cNvSpPr>
          <p:nvPr/>
        </p:nvSpPr>
        <p:spPr bwMode="auto">
          <a:xfrm>
            <a:off x="776288" y="5838825"/>
            <a:ext cx="76819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82296" tIns="36576" rIns="82296" bIns="36576" anchor="ctr" anchorCtr="1"/>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p:nvPr>
        </p:nvSpPr>
        <p:spPr/>
        <p:txBody>
          <a:bodyPr/>
          <a:lstStyle/>
          <a:p>
            <a:r>
              <a:rPr lang="en-US"/>
              <a:t>Encryption = Confidentiality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sz="quarter" idx="10"/>
          </p:nvPr>
        </p:nvSpPr>
        <p:spPr/>
        <p:txBody>
          <a:bodyPr/>
          <a:lstStyle/>
          <a:p>
            <a:r>
              <a:rPr lang="en-US" dirty="0">
                <a:latin typeface="Arial" charset="0"/>
              </a:rPr>
              <a:t>Symmetric encryption algorithms, also called shared secret-key algorithms, use the same pre-shared secret key to encrypt and decrypt data. </a:t>
            </a:r>
          </a:p>
          <a:p>
            <a:pPr lvl="1"/>
            <a:r>
              <a:rPr lang="en-US" dirty="0">
                <a:latin typeface="Arial" charset="0"/>
              </a:rPr>
              <a:t>The pre-shared key is known by the sender and receiver before any encrypted communications begins. </a:t>
            </a:r>
          </a:p>
          <a:p>
            <a:r>
              <a:rPr lang="en-US" dirty="0">
                <a:latin typeface="Arial" charset="0"/>
              </a:rPr>
              <a:t>Because both parties are guarding a shared secret, the encryption algorithms used can have shorter key lengths. </a:t>
            </a:r>
          </a:p>
          <a:p>
            <a:pPr lvl="1"/>
            <a:r>
              <a:rPr lang="en-US" dirty="0">
                <a:latin typeface="Arial" charset="0"/>
              </a:rPr>
              <a:t>Shorter key lengths mean faster execution. </a:t>
            </a:r>
          </a:p>
          <a:p>
            <a:r>
              <a:rPr lang="en-US" dirty="0">
                <a:latin typeface="Arial" charset="0"/>
              </a:rPr>
              <a:t>For this reason symmetric algorithms are generally much less computationally intensive than asymmetric algorithms.</a:t>
            </a:r>
          </a:p>
        </p:txBody>
      </p:sp>
      <p:sp>
        <p:nvSpPr>
          <p:cNvPr id="88066" name="Rectangle 2"/>
          <p:cNvSpPr>
            <a:spLocks noGrp="1" noChangeArrowheads="1"/>
          </p:cNvSpPr>
          <p:nvPr>
            <p:ph type="title"/>
          </p:nvPr>
        </p:nvSpPr>
        <p:spPr/>
        <p:txBody>
          <a:bodyPr/>
          <a:lstStyle/>
          <a:p>
            <a:r>
              <a:rPr lang="en-US" dirty="0">
                <a:latin typeface="Arial" charset="0"/>
              </a:rPr>
              <a:t>Symmetric </a:t>
            </a:r>
            <a:r>
              <a:rPr lang="en-US" dirty="0" smtClean="0">
                <a:latin typeface="Arial" charset="0"/>
              </a:rPr>
              <a:t>Encryption</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latin typeface="Arial" charset="0"/>
              </a:rPr>
              <a:t>Symmetric </a:t>
            </a:r>
            <a:r>
              <a:rPr lang="en-US" dirty="0" smtClean="0">
                <a:latin typeface="Arial" charset="0"/>
              </a:rPr>
              <a:t>Encryption</a:t>
            </a:r>
            <a:endParaRPr lang="en-US" dirty="0">
              <a:latin typeface="Arial" charset="0"/>
            </a:endParaRPr>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1124487"/>
            <a:ext cx="8132716" cy="433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686" name="Rectangle 6"/>
          <p:cNvSpPr>
            <a:spLocks noChangeArrowheads="1"/>
          </p:cNvSpPr>
          <p:nvPr/>
        </p:nvSpPr>
        <p:spPr bwMode="auto">
          <a:xfrm>
            <a:off x="1154066" y="1124486"/>
            <a:ext cx="6705600" cy="990600"/>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sz="quarter" idx="10"/>
          </p:nvPr>
        </p:nvSpPr>
        <p:spPr/>
        <p:txBody>
          <a:bodyPr/>
          <a:lstStyle/>
          <a:p>
            <a:r>
              <a:rPr lang="en-US" dirty="0">
                <a:latin typeface="Arial" charset="0"/>
              </a:rPr>
              <a:t>Asymmetric encryption algorithms, also called public key </a:t>
            </a:r>
            <a:r>
              <a:rPr lang="en-US" dirty="0" smtClean="0">
                <a:latin typeface="Arial" charset="0"/>
              </a:rPr>
              <a:t>algorithms, </a:t>
            </a:r>
            <a:r>
              <a:rPr lang="en-US" dirty="0">
                <a:latin typeface="Arial" charset="0"/>
              </a:rPr>
              <a:t>use different keys to encrypt and decrypt data. </a:t>
            </a:r>
          </a:p>
          <a:p>
            <a:r>
              <a:rPr lang="en-US" dirty="0">
                <a:latin typeface="Arial" charset="0"/>
              </a:rPr>
              <a:t>Secure messages can be exchanged without having to have a pre-shared key. </a:t>
            </a:r>
          </a:p>
          <a:p>
            <a:r>
              <a:rPr lang="en-US" dirty="0">
                <a:latin typeface="Arial" charset="0"/>
              </a:rPr>
              <a:t>Because both parties do not have a shared secret, very long key lengths must be used to thwart attackers. </a:t>
            </a:r>
          </a:p>
          <a:p>
            <a:pPr lvl="1"/>
            <a:r>
              <a:rPr lang="en-US" dirty="0">
                <a:latin typeface="Arial" charset="0"/>
              </a:rPr>
              <a:t>These algorithms are resource intensive and slower to execute. </a:t>
            </a:r>
          </a:p>
          <a:p>
            <a:r>
              <a:rPr lang="en-US" dirty="0">
                <a:latin typeface="Arial" charset="0"/>
              </a:rPr>
              <a:t>In practice, asymmetric algorithms are typically 100 to 1,000 times slower than symmetric algorithms.</a:t>
            </a:r>
          </a:p>
        </p:txBody>
      </p:sp>
      <p:sp>
        <p:nvSpPr>
          <p:cNvPr id="90114" name="Rectangle 2"/>
          <p:cNvSpPr>
            <a:spLocks noGrp="1" noChangeArrowheads="1"/>
          </p:cNvSpPr>
          <p:nvPr>
            <p:ph type="title"/>
          </p:nvPr>
        </p:nvSpPr>
        <p:spPr/>
        <p:txBody>
          <a:bodyPr/>
          <a:lstStyle/>
          <a:p>
            <a:r>
              <a:rPr lang="en-US" dirty="0">
                <a:latin typeface="Arial" charset="0"/>
              </a:rPr>
              <a:t>Asymmetric </a:t>
            </a:r>
            <a:r>
              <a:rPr lang="en-US" dirty="0" smtClean="0">
                <a:latin typeface="Arial" charset="0"/>
              </a:rPr>
              <a:t>Encryption</a:t>
            </a:r>
            <a:endParaRPr lang="en-US"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latin typeface="Arial" charset="0"/>
              </a:rPr>
              <a:t>Asymmetric </a:t>
            </a:r>
            <a:r>
              <a:rPr lang="en-US" dirty="0" smtClean="0">
                <a:latin typeface="Arial" charset="0"/>
              </a:rPr>
              <a:t>Encryption</a:t>
            </a:r>
            <a:endParaRPr lang="en-US" dirty="0">
              <a:latin typeface="Arial" charset="0"/>
            </a:endParaRPr>
          </a:p>
        </p:txBody>
      </p:sp>
      <p:pic>
        <p:nvPicPr>
          <p:cNvPr id="91139"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67922" y="1084993"/>
            <a:ext cx="8336502" cy="4311724"/>
          </a:xfrm>
          <a:noFill/>
        </p:spPr>
      </p:pic>
      <p:sp>
        <p:nvSpPr>
          <p:cNvPr id="584709" name="Rectangle 5"/>
          <p:cNvSpPr>
            <a:spLocks noChangeArrowheads="1"/>
          </p:cNvSpPr>
          <p:nvPr/>
        </p:nvSpPr>
        <p:spPr bwMode="auto">
          <a:xfrm>
            <a:off x="565150" y="1153851"/>
            <a:ext cx="8117001" cy="886852"/>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lIns="82124" tIns="41061" rIns="82124" bIns="41061"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quarter" idx="10"/>
          </p:nvPr>
        </p:nvSpPr>
        <p:spPr/>
        <p:txBody>
          <a:bodyPr/>
          <a:lstStyle/>
          <a:p>
            <a:r>
              <a:rPr lang="en-US" dirty="0">
                <a:latin typeface="Arial" charset="0"/>
              </a:rPr>
              <a:t>Authentication, integrity, and confidentiality are components of cryptography. </a:t>
            </a:r>
          </a:p>
          <a:p>
            <a:r>
              <a:rPr lang="en-US" dirty="0">
                <a:latin typeface="Arial" charset="0"/>
              </a:rPr>
              <a:t>Cryptography is both the practice and the study of hiding information</a:t>
            </a:r>
            <a:r>
              <a:rPr lang="en-US" dirty="0" smtClean="0">
                <a:latin typeface="Arial" charset="0"/>
              </a:rPr>
              <a:t>.</a:t>
            </a:r>
            <a:endParaRPr lang="en-US" dirty="0">
              <a:latin typeface="Arial" charset="0"/>
            </a:endParaRPr>
          </a:p>
          <a:p>
            <a:r>
              <a:rPr lang="en-US" dirty="0">
                <a:latin typeface="Arial" charset="0"/>
              </a:rPr>
              <a:t>It has been used for centuries to protect secret documents. </a:t>
            </a:r>
          </a:p>
          <a:p>
            <a:pPr lvl="1"/>
            <a:r>
              <a:rPr lang="en-US" dirty="0">
                <a:latin typeface="Arial" charset="0"/>
              </a:rPr>
              <a:t>Today, modern day cryptographic methods are used in multiple ways to ensure secure communications. </a:t>
            </a:r>
          </a:p>
        </p:txBody>
      </p:sp>
      <p:sp>
        <p:nvSpPr>
          <p:cNvPr id="12290" name="Rectangle 2"/>
          <p:cNvSpPr>
            <a:spLocks noGrp="1" noChangeArrowheads="1"/>
          </p:cNvSpPr>
          <p:nvPr>
            <p:ph type="title"/>
          </p:nvPr>
        </p:nvSpPr>
        <p:spPr/>
        <p:txBody>
          <a:bodyPr/>
          <a:lstStyle/>
          <a:p>
            <a:pPr eaLnBrk="1" hangingPunct="1"/>
            <a:r>
              <a:rPr lang="en-US">
                <a:latin typeface="Arial" charset="0"/>
              </a:rPr>
              <a:t>Managing Administrative Access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ctrTitle"/>
          </p:nvPr>
        </p:nvSpPr>
        <p:spPr/>
        <p:txBody>
          <a:bodyPr/>
          <a:lstStyle/>
          <a:p>
            <a:r>
              <a:rPr lang="en-US"/>
              <a:t>Symmetric Algorithms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sz="quarter" idx="10"/>
          </p:nvPr>
        </p:nvSpPr>
        <p:spPr/>
        <p:txBody>
          <a:bodyPr/>
          <a:lstStyle/>
          <a:p>
            <a:r>
              <a:rPr lang="en-US">
                <a:latin typeface="Arial" charset="0"/>
              </a:rPr>
              <a:t>Symmetric, or secret key, encryption is the most commonly used form of cryptography, because the shorter key length increases the speed of execution. </a:t>
            </a:r>
          </a:p>
          <a:p>
            <a:pPr lvl="1"/>
            <a:r>
              <a:rPr lang="en-US">
                <a:latin typeface="Arial" charset="0"/>
              </a:rPr>
              <a:t>Symmetric key algorithms are based on simple mathematical operations that can easily be accelerated by hardware. </a:t>
            </a:r>
          </a:p>
          <a:p>
            <a:pPr lvl="1"/>
            <a:r>
              <a:rPr lang="en-US">
                <a:latin typeface="Arial" charset="0"/>
              </a:rPr>
              <a:t>Symmetric encryption is often used for wire-speed encryption in data networks and to provide bulk encryption when data privacy is required, such as to protect a VPN.</a:t>
            </a:r>
          </a:p>
        </p:txBody>
      </p:sp>
      <p:sp>
        <p:nvSpPr>
          <p:cNvPr id="93186" name="Rectangle 2"/>
          <p:cNvSpPr>
            <a:spLocks noGrp="1" noChangeArrowheads="1"/>
          </p:cNvSpPr>
          <p:nvPr>
            <p:ph type="title"/>
          </p:nvPr>
        </p:nvSpPr>
        <p:spPr/>
        <p:txBody>
          <a:bodyPr/>
          <a:lstStyle/>
          <a:p>
            <a:r>
              <a:rPr lang="en-US">
                <a:latin typeface="Arial" charset="0"/>
              </a:rPr>
              <a:t>Symmetric Encryption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quarter" idx="10"/>
          </p:nvPr>
        </p:nvSpPr>
        <p:spPr/>
        <p:txBody>
          <a:bodyPr/>
          <a:lstStyle/>
          <a:p>
            <a:r>
              <a:rPr lang="en-US" dirty="0">
                <a:latin typeface="Arial" charset="0"/>
              </a:rPr>
              <a:t>Key management can be a challenge since the encryption and decryption keys are the same. </a:t>
            </a:r>
          </a:p>
          <a:p>
            <a:r>
              <a:rPr lang="en-US" dirty="0">
                <a:latin typeface="Arial" charset="0"/>
              </a:rPr>
              <a:t>The security of a symmetric algorithm rests in the secrecy of the symmetric key. </a:t>
            </a:r>
          </a:p>
          <a:p>
            <a:pPr lvl="1"/>
            <a:r>
              <a:rPr lang="en-US" dirty="0">
                <a:latin typeface="Arial" charset="0"/>
              </a:rPr>
              <a:t>By obtaining the key, anyone can encrypt and decrypt messages. </a:t>
            </a:r>
          </a:p>
          <a:p>
            <a:pPr lvl="1"/>
            <a:r>
              <a:rPr lang="en-US" dirty="0">
                <a:latin typeface="Arial" charset="0"/>
              </a:rPr>
              <a:t>Sender and receiver must exchange the secret key using a secure channel before any encryption can occur. </a:t>
            </a:r>
          </a:p>
          <a:p>
            <a:endParaRPr lang="en-US" dirty="0">
              <a:latin typeface="Arial" charset="0"/>
            </a:endParaRPr>
          </a:p>
        </p:txBody>
      </p:sp>
      <p:sp>
        <p:nvSpPr>
          <p:cNvPr id="94210" name="Rectangle 2"/>
          <p:cNvSpPr>
            <a:spLocks noGrp="1" noChangeArrowheads="1"/>
          </p:cNvSpPr>
          <p:nvPr>
            <p:ph type="title"/>
          </p:nvPr>
        </p:nvSpPr>
        <p:spPr/>
        <p:txBody>
          <a:bodyPr/>
          <a:lstStyle/>
          <a:p>
            <a:r>
              <a:rPr lang="en-US">
                <a:latin typeface="Arial" charset="0"/>
              </a:rPr>
              <a:t>Symmetric Key Management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sz="quarter" idx="10"/>
          </p:nvPr>
        </p:nvSpPr>
        <p:spPr/>
        <p:txBody>
          <a:bodyPr/>
          <a:lstStyle/>
          <a:p>
            <a:r>
              <a:rPr lang="en-US" dirty="0" smtClean="0"/>
              <a:t>Well-known encryption algorithms that use symmetric keys including:</a:t>
            </a:r>
          </a:p>
          <a:p>
            <a:pPr lvl="1"/>
            <a:r>
              <a:rPr lang="en-US" dirty="0" smtClean="0"/>
              <a:t>DES</a:t>
            </a:r>
          </a:p>
          <a:p>
            <a:pPr lvl="1"/>
            <a:r>
              <a:rPr lang="en-US" dirty="0" smtClean="0"/>
              <a:t>3DES</a:t>
            </a:r>
          </a:p>
          <a:p>
            <a:pPr lvl="1"/>
            <a:r>
              <a:rPr lang="en-US" dirty="0" smtClean="0"/>
              <a:t>AES</a:t>
            </a:r>
          </a:p>
          <a:p>
            <a:pPr lvl="1"/>
            <a:r>
              <a:rPr lang="en-US" dirty="0" smtClean="0"/>
              <a:t>Software Encryption Algorithm (SEAL)</a:t>
            </a:r>
          </a:p>
          <a:p>
            <a:pPr lvl="1"/>
            <a:r>
              <a:rPr lang="en-US" dirty="0" err="1" smtClean="0"/>
              <a:t>Rivest</a:t>
            </a:r>
            <a:r>
              <a:rPr lang="en-US" dirty="0" smtClean="0"/>
              <a:t> ciphers (RC) series (RC2, RC4, RC5, and RC6)</a:t>
            </a:r>
          </a:p>
          <a:p>
            <a:r>
              <a:rPr lang="en-US" dirty="0" smtClean="0"/>
              <a:t>Other symmetric encryption algorithms include Blowfish, </a:t>
            </a:r>
            <a:r>
              <a:rPr lang="en-US" dirty="0" err="1" smtClean="0"/>
              <a:t>Twofish</a:t>
            </a:r>
            <a:r>
              <a:rPr lang="en-US" dirty="0" smtClean="0"/>
              <a:t>, </a:t>
            </a:r>
            <a:r>
              <a:rPr lang="en-US" dirty="0" err="1" smtClean="0"/>
              <a:t>Threefish</a:t>
            </a:r>
            <a:r>
              <a:rPr lang="en-US" dirty="0" smtClean="0"/>
              <a:t>, and Serpent. </a:t>
            </a:r>
          </a:p>
          <a:p>
            <a:pPr lvl="1"/>
            <a:r>
              <a:rPr lang="en-US" dirty="0" smtClean="0"/>
              <a:t>However, these protocols are either not supported on Cisco platforms or have yet to gain wide acceptance.</a:t>
            </a:r>
          </a:p>
          <a:p>
            <a:endParaRPr lang="en-US" dirty="0"/>
          </a:p>
        </p:txBody>
      </p:sp>
      <p:sp>
        <p:nvSpPr>
          <p:cNvPr id="95234" name="Rectangle 2"/>
          <p:cNvSpPr>
            <a:spLocks noGrp="1" noChangeArrowheads="1"/>
          </p:cNvSpPr>
          <p:nvPr>
            <p:ph type="title"/>
          </p:nvPr>
        </p:nvSpPr>
        <p:spPr/>
        <p:txBody>
          <a:bodyPr/>
          <a:lstStyle/>
          <a:p>
            <a:r>
              <a:rPr lang="en-US" smtClean="0"/>
              <a:t>Symmetric Key Management</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4"/>
          <p:cNvSpPr>
            <a:spLocks noGrp="1" noChangeArrowheads="1"/>
          </p:cNvSpPr>
          <p:nvPr>
            <p:ph type="title"/>
          </p:nvPr>
        </p:nvSpPr>
        <p:spPr/>
        <p:txBody>
          <a:bodyPr/>
          <a:lstStyle/>
          <a:p>
            <a:r>
              <a:rPr lang="en-US">
                <a:latin typeface="Arial" charset="0"/>
              </a:rPr>
              <a:t>Symmetric Encryption Algorithms</a:t>
            </a:r>
          </a:p>
        </p:txBody>
      </p:sp>
      <p:graphicFrame>
        <p:nvGraphicFramePr>
          <p:cNvPr id="587817" name="Group 41"/>
          <p:cNvGraphicFramePr>
            <a:graphicFrameLocks noGrp="1"/>
          </p:cNvGraphicFramePr>
          <p:nvPr>
            <p:ph idx="4294967295"/>
            <p:extLst>
              <p:ext uri="{D42A27DB-BD31-4B8C-83A1-F6EECF244321}">
                <p14:modId xmlns:p14="http://schemas.microsoft.com/office/powerpoint/2010/main" val="1680590860"/>
              </p:ext>
            </p:extLst>
          </p:nvPr>
        </p:nvGraphicFramePr>
        <p:xfrm>
          <a:off x="565150" y="985013"/>
          <a:ext cx="8197849" cy="5119066"/>
        </p:xfrm>
        <a:graphic>
          <a:graphicData uri="http://schemas.openxmlformats.org/drawingml/2006/table">
            <a:tbl>
              <a:tblPr firstRow="1" firstCol="1" bandRow="1">
                <a:tableStyleId>{3C2FFA5D-87B4-456A-9821-1D502468CF0F}</a:tableStyleId>
              </a:tblPr>
              <a:tblGrid>
                <a:gridCol w="1517790"/>
                <a:gridCol w="1517790"/>
                <a:gridCol w="5162269"/>
              </a:tblGrid>
              <a:tr h="600567">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Symmetric Encryption Algorithm</a:t>
                      </a:r>
                      <a:endParaRPr kumimoji="0" lang="en-US" sz="1100" b="1" i="0" u="none" strike="noStrike" cap="none" normalizeH="0" baseline="0" dirty="0" smtClean="0">
                        <a:ln>
                          <a:noFill/>
                        </a:ln>
                        <a:solidFill>
                          <a:schemeClr val="tx1"/>
                        </a:solidFill>
                        <a:effectLst/>
                        <a:latin typeface="Arial"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Key length</a:t>
                      </a:r>
                    </a:p>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(in bits)</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Description</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r>
              <a:tr h="769891">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DES</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56</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Designed at IBM during the 1970s and adopted as the NIST standard until 1997.</a:t>
                      </a:r>
                    </a:p>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Although considered outdated, DES remains widely in use. </a:t>
                      </a:r>
                    </a:p>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DES was designed to be implemented only in hardware, and is therefore extremely slow in software. </a:t>
                      </a:r>
                      <a:endParaRPr kumimoji="0" lang="en-US" sz="1100" b="0" i="0" u="none" strike="noStrike" cap="none" normalizeH="0" baseline="0" dirty="0" smtClean="0">
                        <a:ln>
                          <a:noFill/>
                        </a:ln>
                        <a:solidFill>
                          <a:schemeClr val="tx1"/>
                        </a:solidFill>
                        <a:effectLst/>
                        <a:latin typeface="Arial" charset="0"/>
                      </a:endParaRPr>
                    </a:p>
                  </a:txBody>
                  <a:tcPr marT="45717" marB="45717" anchor="ctr" horzOverflow="overflow"/>
                </a:tc>
              </a:tr>
              <a:tr h="761954">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3DES</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112 and 168</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Based on using DES three times which means that the input data is encrypted three times and therefore considered much stronger than DES.</a:t>
                      </a:r>
                    </a:p>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However, it is rather slow compared to some new block ciphers such as AES. </a:t>
                      </a:r>
                      <a:endParaRPr kumimoji="0" lang="en-US" sz="1100" b="0" i="0" u="none" strike="noStrike" cap="none" normalizeH="0" baseline="0" dirty="0" smtClean="0">
                        <a:ln>
                          <a:noFill/>
                        </a:ln>
                        <a:solidFill>
                          <a:schemeClr val="tx1"/>
                        </a:solidFill>
                        <a:effectLst/>
                        <a:latin typeface="Arial" charset="0"/>
                      </a:endParaRPr>
                    </a:p>
                  </a:txBody>
                  <a:tcPr marT="45717" marB="45717" anchor="ctr" horzOverflow="overflow"/>
                </a:tc>
              </a:tr>
              <a:tr h="761954">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AES</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128, 192, and 256</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AES is fast in both software and hardware, is relatively easy to implement, and requires little memory. </a:t>
                      </a:r>
                    </a:p>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As a new encryption standard, it is currently being deployed on a large scale. </a:t>
                      </a:r>
                      <a:endParaRPr kumimoji="0" lang="en-US" sz="1100" b="0" i="0" u="none" strike="noStrike" cap="none" normalizeH="0" baseline="0" dirty="0" smtClean="0">
                        <a:ln>
                          <a:noFill/>
                        </a:ln>
                        <a:solidFill>
                          <a:schemeClr val="tx1"/>
                        </a:solidFill>
                        <a:effectLst/>
                        <a:latin typeface="Arial" charset="0"/>
                      </a:endParaRPr>
                    </a:p>
                  </a:txBody>
                  <a:tcPr marT="45717" marB="45717" anchor="ctr" horzOverflow="overflow"/>
                </a:tc>
              </a:tr>
              <a:tr h="944823">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Software Encryption Algorithm (SEAL)</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160</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SEAL is an alternative algorithm to DES, 3DES, and AES. </a:t>
                      </a:r>
                    </a:p>
                    <a:p>
                      <a:pPr marL="0" marR="0" lvl="0" indent="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It uses a 160-bit encryption key and has a lower impact to the CPU when compared to other software-based algorithms. </a:t>
                      </a:r>
                      <a:endParaRPr kumimoji="0" lang="en-US" sz="1100" b="0" i="0" u="none" strike="noStrike" cap="none" normalizeH="0" baseline="0" dirty="0" smtClean="0">
                        <a:ln>
                          <a:noFill/>
                        </a:ln>
                        <a:solidFill>
                          <a:schemeClr val="tx1"/>
                        </a:solidFill>
                        <a:effectLst/>
                        <a:latin typeface="Arial" charset="0"/>
                      </a:endParaRPr>
                    </a:p>
                  </a:txBody>
                  <a:tcPr marT="45717" marB="45717" anchor="ctr" horzOverflow="overflow"/>
                </a:tc>
              </a:tr>
              <a:tr h="949267">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The RC series</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RC2 (40 and 64)</a:t>
                      </a:r>
                    </a:p>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RC4 (1 to 256)</a:t>
                      </a:r>
                    </a:p>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RC5 (0  to 2040)</a:t>
                      </a:r>
                    </a:p>
                    <a:p>
                      <a:pPr marL="0" marR="0" lvl="0" indent="0" algn="ctr" defTabSz="914400" rtl="0" eaLnBrk="0" fontAlgn="base" latinLnBrk="0" hangingPunct="0">
                        <a:lnSpc>
                          <a:spcPct val="100000"/>
                        </a:lnSpc>
                        <a:spcBef>
                          <a:spcPts val="300"/>
                        </a:spcBef>
                        <a:spcAft>
                          <a:spcPts val="300"/>
                        </a:spcAft>
                        <a:buClr>
                          <a:schemeClr val="tx2"/>
                        </a:buClr>
                        <a:buSzPct val="100000"/>
                        <a:buFont typeface="Wingdings" pitchFamily="2" charset="2"/>
                        <a:buNone/>
                        <a:tabLst/>
                      </a:pPr>
                      <a:r>
                        <a:rPr kumimoji="0" lang="en-US" sz="1100" u="none" strike="noStrike" cap="none" normalizeH="0" baseline="0" smtClean="0">
                          <a:ln>
                            <a:noFill/>
                          </a:ln>
                          <a:effectLst/>
                        </a:rPr>
                        <a:t>RC6 (128, 192, and 256)</a:t>
                      </a:r>
                      <a:endParaRPr kumimoji="0" lang="en-US" sz="1100" b="1" i="0" u="none" strike="noStrike" cap="none" normalizeH="0" baseline="0" smtClean="0">
                        <a:ln>
                          <a:noFill/>
                        </a:ln>
                        <a:solidFill>
                          <a:schemeClr val="tx1"/>
                        </a:solidFill>
                        <a:effectLst/>
                        <a:latin typeface="Arial" charset="0"/>
                      </a:endParaRPr>
                    </a:p>
                  </a:txBody>
                  <a:tcPr marT="45717" marB="45717" anchor="ctr" horzOverflow="overflow"/>
                </a:tc>
                <a:tc>
                  <a:txBody>
                    <a:bodyPr/>
                    <a:lstStyle/>
                    <a:p>
                      <a:pPr marL="0" marR="0" lvl="0" indent="-17145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RC algorithms are a set of symmetric-key encryption algorithms invented by Ron </a:t>
                      </a:r>
                      <a:r>
                        <a:rPr kumimoji="0" lang="en-US" sz="1100" u="none" strike="noStrike" cap="none" normalizeH="0" baseline="0" dirty="0" err="1" smtClean="0">
                          <a:ln>
                            <a:noFill/>
                          </a:ln>
                          <a:effectLst/>
                        </a:rPr>
                        <a:t>Rivest</a:t>
                      </a:r>
                      <a:r>
                        <a:rPr kumimoji="0" lang="en-US" sz="1100" u="none" strike="noStrike" cap="none" normalizeH="0" baseline="0" dirty="0" smtClean="0">
                          <a:ln>
                            <a:noFill/>
                          </a:ln>
                          <a:effectLst/>
                        </a:rPr>
                        <a:t>. </a:t>
                      </a:r>
                    </a:p>
                    <a:p>
                      <a:pPr marL="0" marR="0" lvl="0" indent="-17145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RC1 was never published and RC3 was broken before ever being used. </a:t>
                      </a:r>
                    </a:p>
                    <a:p>
                      <a:pPr marL="0" marR="0" lvl="0" indent="-17145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RC4 is the world's most widely used stream cipher. </a:t>
                      </a:r>
                    </a:p>
                    <a:p>
                      <a:pPr marL="0" marR="0" lvl="0" indent="-171450" algn="l" defTabSz="914400" rtl="0" eaLnBrk="0" fontAlgn="base" latinLnBrk="0" hangingPunct="0">
                        <a:lnSpc>
                          <a:spcPct val="100000"/>
                        </a:lnSpc>
                        <a:spcBef>
                          <a:spcPts val="0"/>
                        </a:spcBef>
                        <a:spcAft>
                          <a:spcPts val="300"/>
                        </a:spcAft>
                        <a:buClr>
                          <a:schemeClr val="tx2"/>
                        </a:buClr>
                        <a:buSzPct val="100000"/>
                        <a:buFont typeface="Wingdings" pitchFamily="2" charset="2"/>
                        <a:buNone/>
                        <a:tabLst/>
                      </a:pPr>
                      <a:r>
                        <a:rPr kumimoji="0" lang="en-US" sz="1100" u="none" strike="noStrike" cap="none" normalizeH="0" baseline="0" dirty="0" smtClean="0">
                          <a:ln>
                            <a:noFill/>
                          </a:ln>
                          <a:effectLst/>
                        </a:rPr>
                        <a:t>RC6, a 128-bit block cipher based heavily on RC5, was an AES finalist developed in 1997. </a:t>
                      </a:r>
                      <a:endParaRPr kumimoji="0" lang="en-US" sz="1100" b="0" i="0" u="none" strike="noStrike" cap="none" normalizeH="0" baseline="0" dirty="0" smtClean="0">
                        <a:ln>
                          <a:noFill/>
                        </a:ln>
                        <a:solidFill>
                          <a:schemeClr val="tx1"/>
                        </a:solidFill>
                        <a:effectLst/>
                        <a:latin typeface="Arial" charset="0"/>
                      </a:endParaRPr>
                    </a:p>
                  </a:txBody>
                  <a:tcPr marT="45717" marB="45717" anchor="ctr" horzOverflow="overflow"/>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sz="quarter" idx="10"/>
          </p:nvPr>
        </p:nvSpPr>
        <p:spPr/>
        <p:txBody>
          <a:bodyPr/>
          <a:lstStyle/>
          <a:p>
            <a:r>
              <a:rPr lang="en-US">
                <a:latin typeface="Arial" charset="0"/>
              </a:rPr>
              <a:t>There are two types of encryption method used:</a:t>
            </a:r>
          </a:p>
          <a:p>
            <a:pPr lvl="1"/>
            <a:r>
              <a:rPr lang="en-US">
                <a:latin typeface="Arial" charset="0"/>
              </a:rPr>
              <a:t>Block Ciphers</a:t>
            </a:r>
          </a:p>
          <a:p>
            <a:pPr lvl="1"/>
            <a:r>
              <a:rPr lang="en-US">
                <a:latin typeface="Arial" charset="0"/>
              </a:rPr>
              <a:t>Stream Ciphers</a:t>
            </a:r>
          </a:p>
          <a:p>
            <a:pPr>
              <a:buFont typeface="Wingdings" charset="0"/>
              <a:buNone/>
            </a:pPr>
            <a:endParaRPr lang="en-US">
              <a:latin typeface="Arial" charset="0"/>
            </a:endParaRPr>
          </a:p>
        </p:txBody>
      </p:sp>
      <p:sp>
        <p:nvSpPr>
          <p:cNvPr id="97282" name="Rectangle 2"/>
          <p:cNvSpPr>
            <a:spLocks noGrp="1" noChangeArrowheads="1"/>
          </p:cNvSpPr>
          <p:nvPr>
            <p:ph type="title"/>
          </p:nvPr>
        </p:nvSpPr>
        <p:spPr/>
        <p:txBody>
          <a:bodyPr/>
          <a:lstStyle/>
          <a:p>
            <a:r>
              <a:rPr lang="en-US">
                <a:latin typeface="Arial" charset="0"/>
              </a:rPr>
              <a:t>Symmetric Encryption Techniques</a:t>
            </a:r>
          </a:p>
        </p:txBody>
      </p:sp>
      <p:pic>
        <p:nvPicPr>
          <p:cNvPr id="97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14850"/>
            <a:ext cx="60880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61166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sz="quarter" idx="10"/>
          </p:nvPr>
        </p:nvSpPr>
        <p:spPr/>
        <p:txBody>
          <a:bodyPr/>
          <a:lstStyle/>
          <a:p>
            <a:r>
              <a:rPr lang="en-US" dirty="0">
                <a:latin typeface="Arial" charset="0"/>
              </a:rPr>
              <a:t>Block ciphers transform a fixed-length block of plaintext into a common block of ciphertext of 64 or 128 bits. </a:t>
            </a:r>
          </a:p>
          <a:p>
            <a:pPr lvl="1"/>
            <a:r>
              <a:rPr lang="en-US" dirty="0">
                <a:latin typeface="Arial" charset="0"/>
              </a:rPr>
              <a:t>Block size refers to how much data is encrypted at any one time. </a:t>
            </a:r>
          </a:p>
          <a:p>
            <a:pPr lvl="1"/>
            <a:r>
              <a:rPr lang="en-US" dirty="0">
                <a:latin typeface="Arial" charset="0"/>
              </a:rPr>
              <a:t>The key length refers to the size of the encryption key that is used. </a:t>
            </a:r>
          </a:p>
          <a:p>
            <a:pPr lvl="1"/>
            <a:r>
              <a:rPr lang="en-US" dirty="0">
                <a:latin typeface="Arial" charset="0"/>
              </a:rPr>
              <a:t>This ciphertext is decrypted by applying the reverse transformation to the ciphertext block, using the same secret key.</a:t>
            </a:r>
          </a:p>
          <a:p>
            <a:r>
              <a:rPr lang="en-US" dirty="0" smtClean="0">
                <a:latin typeface="Arial" charset="0"/>
              </a:rPr>
              <a:t>Common </a:t>
            </a:r>
            <a:r>
              <a:rPr lang="en-US" dirty="0">
                <a:latin typeface="Arial" charset="0"/>
              </a:rPr>
              <a:t>block ciphers include:</a:t>
            </a:r>
          </a:p>
          <a:p>
            <a:pPr lvl="1"/>
            <a:r>
              <a:rPr lang="en-US" dirty="0">
                <a:latin typeface="Arial" charset="0"/>
              </a:rPr>
              <a:t>DES with a 64-bit block size</a:t>
            </a:r>
          </a:p>
          <a:p>
            <a:pPr lvl="1"/>
            <a:r>
              <a:rPr lang="en-US" dirty="0">
                <a:latin typeface="Arial" charset="0"/>
              </a:rPr>
              <a:t>AES with a 128-bit block size</a:t>
            </a:r>
          </a:p>
          <a:p>
            <a:pPr lvl="1"/>
            <a:r>
              <a:rPr lang="en-US" dirty="0">
                <a:latin typeface="Arial" charset="0"/>
              </a:rPr>
              <a:t>RSA with a variable block </a:t>
            </a:r>
            <a:r>
              <a:rPr lang="en-US" dirty="0" smtClean="0">
                <a:latin typeface="Arial" charset="0"/>
              </a:rPr>
              <a:t>size</a:t>
            </a:r>
            <a:endParaRPr lang="en-US" dirty="0">
              <a:latin typeface="Arial" charset="0"/>
            </a:endParaRPr>
          </a:p>
          <a:p>
            <a:endParaRPr lang="en-US" dirty="0">
              <a:latin typeface="Arial" charset="0"/>
            </a:endParaRPr>
          </a:p>
        </p:txBody>
      </p:sp>
      <p:sp>
        <p:nvSpPr>
          <p:cNvPr id="98306" name="Rectangle 2"/>
          <p:cNvSpPr>
            <a:spLocks noGrp="1" noChangeArrowheads="1"/>
          </p:cNvSpPr>
          <p:nvPr>
            <p:ph type="title"/>
          </p:nvPr>
        </p:nvSpPr>
        <p:spPr/>
        <p:txBody>
          <a:bodyPr/>
          <a:lstStyle/>
          <a:p>
            <a:r>
              <a:rPr lang="en-US">
                <a:latin typeface="Arial" charset="0"/>
              </a:rPr>
              <a:t>Block Ciphers</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155" y="4484823"/>
            <a:ext cx="61166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sz="quarter" idx="10"/>
          </p:nvPr>
        </p:nvSpPr>
        <p:spPr/>
        <p:txBody>
          <a:bodyPr/>
          <a:lstStyle/>
          <a:p>
            <a:r>
              <a:rPr lang="en-US" dirty="0">
                <a:latin typeface="Arial" charset="0"/>
              </a:rPr>
              <a:t>Stream ciphers encrypt plaintext one byte or one bit at a time. </a:t>
            </a:r>
          </a:p>
          <a:p>
            <a:pPr lvl="1"/>
            <a:r>
              <a:rPr lang="en-US" dirty="0">
                <a:latin typeface="Arial" charset="0"/>
              </a:rPr>
              <a:t>Think of it like a block cipher with a block size of one bit. </a:t>
            </a:r>
          </a:p>
          <a:p>
            <a:pPr lvl="1"/>
            <a:r>
              <a:rPr lang="en-US" dirty="0">
                <a:latin typeface="Arial" charset="0"/>
              </a:rPr>
              <a:t>The </a:t>
            </a:r>
            <a:r>
              <a:rPr lang="en-US" dirty="0" err="1"/>
              <a:t>Vigenère</a:t>
            </a:r>
            <a:r>
              <a:rPr lang="en-US" dirty="0"/>
              <a:t> </a:t>
            </a:r>
            <a:r>
              <a:rPr lang="en-US" dirty="0" smtClean="0">
                <a:latin typeface="Arial" charset="0"/>
              </a:rPr>
              <a:t>cipher </a:t>
            </a:r>
            <a:r>
              <a:rPr lang="en-US" dirty="0">
                <a:latin typeface="Arial" charset="0"/>
              </a:rPr>
              <a:t>is an example of a stream cipher. </a:t>
            </a:r>
          </a:p>
          <a:p>
            <a:pPr lvl="1"/>
            <a:r>
              <a:rPr lang="en-US" dirty="0">
                <a:latin typeface="Arial" charset="0"/>
              </a:rPr>
              <a:t>Can be much faster than block ciphers, and generally do not increase the message size.</a:t>
            </a:r>
          </a:p>
          <a:p>
            <a:r>
              <a:rPr lang="en-US" dirty="0" smtClean="0">
                <a:latin typeface="Arial" charset="0"/>
              </a:rPr>
              <a:t>Common </a:t>
            </a:r>
            <a:r>
              <a:rPr lang="en-US" dirty="0">
                <a:latin typeface="Arial" charset="0"/>
              </a:rPr>
              <a:t>stream ciphers include:</a:t>
            </a:r>
          </a:p>
          <a:p>
            <a:pPr lvl="1"/>
            <a:r>
              <a:rPr lang="en-US" dirty="0">
                <a:latin typeface="Arial" charset="0"/>
              </a:rPr>
              <a:t>A5 used to encrypt GSM cell phone </a:t>
            </a:r>
            <a:r>
              <a:rPr lang="en-US" dirty="0" smtClean="0">
                <a:latin typeface="Arial" charset="0"/>
              </a:rPr>
              <a:t>communications.</a:t>
            </a:r>
            <a:endParaRPr lang="en-US" dirty="0">
              <a:latin typeface="Arial" charset="0"/>
            </a:endParaRPr>
          </a:p>
          <a:p>
            <a:pPr lvl="1"/>
            <a:r>
              <a:rPr lang="en-US" dirty="0">
                <a:latin typeface="Arial" charset="0"/>
              </a:rPr>
              <a:t>RC4 cipher. </a:t>
            </a:r>
          </a:p>
          <a:p>
            <a:pPr lvl="1"/>
            <a:r>
              <a:rPr lang="en-US" dirty="0">
                <a:latin typeface="Arial" charset="0"/>
              </a:rPr>
              <a:t>DES can also be used in stream cipher mode.</a:t>
            </a:r>
          </a:p>
        </p:txBody>
      </p:sp>
      <p:sp>
        <p:nvSpPr>
          <p:cNvPr id="99330" name="Rectangle 2"/>
          <p:cNvSpPr>
            <a:spLocks noGrp="1" noChangeArrowheads="1"/>
          </p:cNvSpPr>
          <p:nvPr>
            <p:ph type="title"/>
          </p:nvPr>
        </p:nvSpPr>
        <p:spPr/>
        <p:txBody>
          <a:bodyPr/>
          <a:lstStyle/>
          <a:p>
            <a:r>
              <a:rPr lang="en-US">
                <a:latin typeface="Arial" charset="0"/>
              </a:rPr>
              <a:t>Stream Ciphers</a:t>
            </a: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774" y="4513422"/>
            <a:ext cx="60880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sz="quarter" idx="10"/>
          </p:nvPr>
        </p:nvSpPr>
        <p:spPr/>
        <p:txBody>
          <a:bodyPr/>
          <a:lstStyle/>
          <a:p>
            <a:r>
              <a:rPr lang="en-US" dirty="0">
                <a:latin typeface="Arial" charset="0"/>
              </a:rPr>
              <a:t>Is the algorithm trusted by the cryptographic community?</a:t>
            </a:r>
          </a:p>
          <a:p>
            <a:pPr lvl="1"/>
            <a:r>
              <a:rPr lang="en-US" dirty="0">
                <a:latin typeface="Arial" charset="0"/>
              </a:rPr>
              <a:t>Algorithms that have been resisting attacks for a number of years are preferred.</a:t>
            </a:r>
          </a:p>
          <a:p>
            <a:r>
              <a:rPr lang="en-US" dirty="0" smtClean="0">
                <a:latin typeface="Arial" charset="0"/>
              </a:rPr>
              <a:t>Does </a:t>
            </a:r>
            <a:r>
              <a:rPr lang="en-US" dirty="0">
                <a:latin typeface="Arial" charset="0"/>
              </a:rPr>
              <a:t>the algorithm adequately protects against brute-force attacks?</a:t>
            </a:r>
          </a:p>
          <a:p>
            <a:pPr lvl="1"/>
            <a:r>
              <a:rPr lang="en-US" dirty="0">
                <a:latin typeface="Arial" charset="0"/>
              </a:rPr>
              <a:t>With the appropriate key lengths, these attacks are usually considered unfeasible. </a:t>
            </a:r>
          </a:p>
          <a:p>
            <a:r>
              <a:rPr lang="en-US" dirty="0" smtClean="0">
                <a:latin typeface="Arial" charset="0"/>
              </a:rPr>
              <a:t>Does </a:t>
            </a:r>
            <a:r>
              <a:rPr lang="en-US" dirty="0">
                <a:latin typeface="Arial" charset="0"/>
              </a:rPr>
              <a:t>the algorithm support variable and long key lengths?</a:t>
            </a:r>
          </a:p>
          <a:p>
            <a:r>
              <a:rPr lang="en-US" dirty="0" smtClean="0">
                <a:latin typeface="Arial" charset="0"/>
              </a:rPr>
              <a:t>Does </a:t>
            </a:r>
            <a:r>
              <a:rPr lang="en-US" dirty="0">
                <a:latin typeface="Arial" charset="0"/>
              </a:rPr>
              <a:t>the algorithm have export or import </a:t>
            </a:r>
            <a:r>
              <a:rPr lang="en-US" dirty="0" smtClean="0">
                <a:latin typeface="Arial" charset="0"/>
              </a:rPr>
              <a:t>restrictions</a:t>
            </a:r>
            <a:r>
              <a:rPr lang="en-US" dirty="0">
                <a:latin typeface="Arial" charset="0"/>
              </a:rPr>
              <a:t>?</a:t>
            </a:r>
          </a:p>
        </p:txBody>
      </p:sp>
      <p:sp>
        <p:nvSpPr>
          <p:cNvPr id="100354" name="Rectangle 2"/>
          <p:cNvSpPr>
            <a:spLocks noGrp="1" noChangeArrowheads="1"/>
          </p:cNvSpPr>
          <p:nvPr>
            <p:ph type="title"/>
          </p:nvPr>
        </p:nvSpPr>
        <p:spPr/>
        <p:txBody>
          <a:bodyPr/>
          <a:lstStyle/>
          <a:p>
            <a:r>
              <a:rPr lang="en-US">
                <a:latin typeface="Arial" charset="0"/>
              </a:rPr>
              <a:t>How to Choose an Encryption Algorithm?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atin typeface="Arial" charset="0"/>
              </a:rPr>
              <a:t>How to Choose an Encryption Algorithm?</a:t>
            </a:r>
          </a:p>
        </p:txBody>
      </p:sp>
      <p:sp>
        <p:nvSpPr>
          <p:cNvPr id="596998" name="Rectangle 6"/>
          <p:cNvSpPr>
            <a:spLocks noChangeArrowheads="1"/>
          </p:cNvSpPr>
          <p:nvPr/>
        </p:nvSpPr>
        <p:spPr bwMode="auto">
          <a:xfrm>
            <a:off x="7068006" y="3962400"/>
            <a:ext cx="1724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Yes</a:t>
            </a:r>
          </a:p>
        </p:txBody>
      </p:sp>
      <p:sp>
        <p:nvSpPr>
          <p:cNvPr id="596999" name="Rectangle 7"/>
          <p:cNvSpPr>
            <a:spLocks noChangeArrowheads="1"/>
          </p:cNvSpPr>
          <p:nvPr/>
        </p:nvSpPr>
        <p:spPr bwMode="auto">
          <a:xfrm>
            <a:off x="5345569" y="3962400"/>
            <a:ext cx="17224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Yes</a:t>
            </a:r>
          </a:p>
        </p:txBody>
      </p:sp>
      <p:sp>
        <p:nvSpPr>
          <p:cNvPr id="597000" name="Rectangle 8"/>
          <p:cNvSpPr>
            <a:spLocks noChangeArrowheads="1"/>
          </p:cNvSpPr>
          <p:nvPr/>
        </p:nvSpPr>
        <p:spPr bwMode="auto">
          <a:xfrm>
            <a:off x="3621544" y="3962400"/>
            <a:ext cx="1724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No</a:t>
            </a:r>
          </a:p>
        </p:txBody>
      </p:sp>
      <p:sp>
        <p:nvSpPr>
          <p:cNvPr id="101382" name="Rectangle 9"/>
          <p:cNvSpPr>
            <a:spLocks noChangeArrowheads="1"/>
          </p:cNvSpPr>
          <p:nvPr/>
        </p:nvSpPr>
        <p:spPr bwMode="auto">
          <a:xfrm>
            <a:off x="486231" y="3962400"/>
            <a:ext cx="3135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lnSpc>
                <a:spcPct val="100000"/>
              </a:lnSpc>
              <a:spcBef>
                <a:spcPts val="300"/>
              </a:spcBef>
              <a:spcAft>
                <a:spcPts val="300"/>
              </a:spcAft>
              <a:buClr>
                <a:schemeClr val="tx2"/>
              </a:buClr>
              <a:buSzPct val="100000"/>
              <a:buFont typeface="Wingdings" charset="0"/>
              <a:buNone/>
            </a:pPr>
            <a:r>
              <a:rPr lang="en-US" sz="1400"/>
              <a:t>Does the algorithm adequately protect against brute-force attacks?</a:t>
            </a:r>
          </a:p>
        </p:txBody>
      </p:sp>
      <p:sp>
        <p:nvSpPr>
          <p:cNvPr id="597002" name="Rectangle 10"/>
          <p:cNvSpPr>
            <a:spLocks noChangeArrowheads="1"/>
          </p:cNvSpPr>
          <p:nvPr/>
        </p:nvSpPr>
        <p:spPr bwMode="auto">
          <a:xfrm>
            <a:off x="7068006" y="2771775"/>
            <a:ext cx="1724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Verdict is still out</a:t>
            </a:r>
          </a:p>
        </p:txBody>
      </p:sp>
      <p:sp>
        <p:nvSpPr>
          <p:cNvPr id="597003" name="Rectangle 11"/>
          <p:cNvSpPr>
            <a:spLocks noChangeArrowheads="1"/>
          </p:cNvSpPr>
          <p:nvPr/>
        </p:nvSpPr>
        <p:spPr bwMode="auto">
          <a:xfrm>
            <a:off x="5345569" y="2771775"/>
            <a:ext cx="17224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Yes</a:t>
            </a:r>
          </a:p>
        </p:txBody>
      </p:sp>
      <p:sp>
        <p:nvSpPr>
          <p:cNvPr id="597004" name="Rectangle 12"/>
          <p:cNvSpPr>
            <a:spLocks noChangeArrowheads="1"/>
          </p:cNvSpPr>
          <p:nvPr/>
        </p:nvSpPr>
        <p:spPr bwMode="auto">
          <a:xfrm>
            <a:off x="3621544" y="2771775"/>
            <a:ext cx="1724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Been replaced by 3DES</a:t>
            </a:r>
          </a:p>
        </p:txBody>
      </p:sp>
      <p:sp>
        <p:nvSpPr>
          <p:cNvPr id="101386" name="Rectangle 13"/>
          <p:cNvSpPr>
            <a:spLocks noChangeArrowheads="1"/>
          </p:cNvSpPr>
          <p:nvPr/>
        </p:nvSpPr>
        <p:spPr bwMode="auto">
          <a:xfrm>
            <a:off x="486231" y="2771775"/>
            <a:ext cx="3135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lnSpc>
                <a:spcPct val="100000"/>
              </a:lnSpc>
              <a:spcBef>
                <a:spcPts val="300"/>
              </a:spcBef>
              <a:spcAft>
                <a:spcPts val="300"/>
              </a:spcAft>
              <a:buClr>
                <a:schemeClr val="tx2"/>
              </a:buClr>
              <a:buSzPct val="100000"/>
              <a:buFont typeface="Wingdings" charset="0"/>
              <a:buNone/>
            </a:pPr>
            <a:r>
              <a:rPr lang="en-US" sz="1400"/>
              <a:t>Is the algorithm trusted by the cryptographic community? </a:t>
            </a:r>
          </a:p>
        </p:txBody>
      </p:sp>
      <p:sp>
        <p:nvSpPr>
          <p:cNvPr id="101387" name="Rectangle 14"/>
          <p:cNvSpPr>
            <a:spLocks noChangeArrowheads="1"/>
          </p:cNvSpPr>
          <p:nvPr/>
        </p:nvSpPr>
        <p:spPr bwMode="auto">
          <a:xfrm>
            <a:off x="7068006" y="2209800"/>
            <a:ext cx="1724025" cy="5619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800"/>
              <a:t>AES</a:t>
            </a:r>
          </a:p>
        </p:txBody>
      </p:sp>
      <p:sp>
        <p:nvSpPr>
          <p:cNvPr id="101388" name="Rectangle 15"/>
          <p:cNvSpPr>
            <a:spLocks noChangeArrowheads="1"/>
          </p:cNvSpPr>
          <p:nvPr/>
        </p:nvSpPr>
        <p:spPr bwMode="auto">
          <a:xfrm>
            <a:off x="5345569" y="2209800"/>
            <a:ext cx="1722437" cy="5619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800" dirty="0"/>
              <a:t>3DES</a:t>
            </a:r>
          </a:p>
        </p:txBody>
      </p:sp>
      <p:sp>
        <p:nvSpPr>
          <p:cNvPr id="101389" name="Rectangle 16"/>
          <p:cNvSpPr>
            <a:spLocks noChangeArrowheads="1"/>
          </p:cNvSpPr>
          <p:nvPr/>
        </p:nvSpPr>
        <p:spPr bwMode="auto">
          <a:xfrm>
            <a:off x="3621544" y="2209800"/>
            <a:ext cx="1724025" cy="5619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800"/>
              <a:t>DES</a:t>
            </a:r>
          </a:p>
        </p:txBody>
      </p:sp>
      <p:sp>
        <p:nvSpPr>
          <p:cNvPr id="101390" name="Rectangle 17"/>
          <p:cNvSpPr>
            <a:spLocks noChangeArrowheads="1"/>
          </p:cNvSpPr>
          <p:nvPr/>
        </p:nvSpPr>
        <p:spPr bwMode="auto">
          <a:xfrm>
            <a:off x="486231" y="2209800"/>
            <a:ext cx="31353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endParaRPr lang="en-US" sz="900"/>
          </a:p>
        </p:txBody>
      </p:sp>
      <p:sp>
        <p:nvSpPr>
          <p:cNvPr id="101391" name="Line 18"/>
          <p:cNvSpPr>
            <a:spLocks noChangeShapeType="1"/>
          </p:cNvSpPr>
          <p:nvPr/>
        </p:nvSpPr>
        <p:spPr bwMode="auto">
          <a:xfrm>
            <a:off x="486231" y="2209800"/>
            <a:ext cx="31353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101392" name="Line 19"/>
          <p:cNvSpPr>
            <a:spLocks noChangeShapeType="1"/>
          </p:cNvSpPr>
          <p:nvPr/>
        </p:nvSpPr>
        <p:spPr bwMode="auto">
          <a:xfrm>
            <a:off x="486231" y="4953000"/>
            <a:ext cx="830580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3" name="Line 20"/>
          <p:cNvSpPr>
            <a:spLocks noChangeShapeType="1"/>
          </p:cNvSpPr>
          <p:nvPr/>
        </p:nvSpPr>
        <p:spPr bwMode="auto">
          <a:xfrm>
            <a:off x="486231" y="2209800"/>
            <a:ext cx="0" cy="5619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US"/>
          </a:p>
        </p:txBody>
      </p:sp>
      <p:sp>
        <p:nvSpPr>
          <p:cNvPr id="101394" name="Line 21"/>
          <p:cNvSpPr>
            <a:spLocks noChangeShapeType="1"/>
          </p:cNvSpPr>
          <p:nvPr/>
        </p:nvSpPr>
        <p:spPr bwMode="auto">
          <a:xfrm>
            <a:off x="7068006" y="2209800"/>
            <a:ext cx="0" cy="2743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5" name="Line 22"/>
          <p:cNvSpPr>
            <a:spLocks noChangeShapeType="1"/>
          </p:cNvSpPr>
          <p:nvPr/>
        </p:nvSpPr>
        <p:spPr bwMode="auto">
          <a:xfrm>
            <a:off x="8792031" y="2209800"/>
            <a:ext cx="0" cy="27432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6" name="Line 23"/>
          <p:cNvSpPr>
            <a:spLocks noChangeShapeType="1"/>
          </p:cNvSpPr>
          <p:nvPr/>
        </p:nvSpPr>
        <p:spPr bwMode="auto">
          <a:xfrm>
            <a:off x="3621544" y="2209800"/>
            <a:ext cx="5170487"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7" name="Line 24"/>
          <p:cNvSpPr>
            <a:spLocks noChangeShapeType="1"/>
          </p:cNvSpPr>
          <p:nvPr/>
        </p:nvSpPr>
        <p:spPr bwMode="auto">
          <a:xfrm>
            <a:off x="486231" y="2771775"/>
            <a:ext cx="0" cy="218122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8" name="Line 25"/>
          <p:cNvSpPr>
            <a:spLocks noChangeShapeType="1"/>
          </p:cNvSpPr>
          <p:nvPr/>
        </p:nvSpPr>
        <p:spPr bwMode="auto">
          <a:xfrm>
            <a:off x="5345569" y="2771775"/>
            <a:ext cx="0" cy="2181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9" name="Line 26"/>
          <p:cNvSpPr>
            <a:spLocks noChangeShapeType="1"/>
          </p:cNvSpPr>
          <p:nvPr/>
        </p:nvSpPr>
        <p:spPr bwMode="auto">
          <a:xfrm>
            <a:off x="5345569" y="2209800"/>
            <a:ext cx="0" cy="5619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0" name="Line 27"/>
          <p:cNvSpPr>
            <a:spLocks noChangeShapeType="1"/>
          </p:cNvSpPr>
          <p:nvPr/>
        </p:nvSpPr>
        <p:spPr bwMode="auto">
          <a:xfrm>
            <a:off x="5345569" y="2771775"/>
            <a:ext cx="34464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1" name="Line 28"/>
          <p:cNvSpPr>
            <a:spLocks noChangeShapeType="1"/>
          </p:cNvSpPr>
          <p:nvPr/>
        </p:nvSpPr>
        <p:spPr bwMode="auto">
          <a:xfrm>
            <a:off x="486231" y="2771775"/>
            <a:ext cx="485933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2" name="Line 29"/>
          <p:cNvSpPr>
            <a:spLocks noChangeShapeType="1"/>
          </p:cNvSpPr>
          <p:nvPr/>
        </p:nvSpPr>
        <p:spPr bwMode="auto">
          <a:xfrm>
            <a:off x="3621544" y="3962400"/>
            <a:ext cx="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3" name="Line 30"/>
          <p:cNvSpPr>
            <a:spLocks noChangeShapeType="1"/>
          </p:cNvSpPr>
          <p:nvPr/>
        </p:nvSpPr>
        <p:spPr bwMode="auto">
          <a:xfrm>
            <a:off x="3621544" y="2209800"/>
            <a:ext cx="0" cy="17526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4" name="Line 31"/>
          <p:cNvSpPr>
            <a:spLocks noChangeShapeType="1"/>
          </p:cNvSpPr>
          <p:nvPr/>
        </p:nvSpPr>
        <p:spPr bwMode="auto">
          <a:xfrm>
            <a:off x="3621544" y="3962400"/>
            <a:ext cx="51704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5" name="Line 32"/>
          <p:cNvSpPr>
            <a:spLocks noChangeShapeType="1"/>
          </p:cNvSpPr>
          <p:nvPr/>
        </p:nvSpPr>
        <p:spPr bwMode="auto">
          <a:xfrm>
            <a:off x="486231" y="3962400"/>
            <a:ext cx="3135313"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a:t>History of Cryptography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sz="quarter" idx="10"/>
          </p:nvPr>
        </p:nvSpPr>
        <p:spPr/>
        <p:txBody>
          <a:bodyPr/>
          <a:lstStyle/>
          <a:p>
            <a:r>
              <a:rPr lang="en-US" dirty="0">
                <a:latin typeface="Arial" charset="0"/>
              </a:rPr>
              <a:t>The most popular symmetric encryption standards. </a:t>
            </a:r>
          </a:p>
          <a:p>
            <a:pPr lvl="1"/>
            <a:r>
              <a:rPr lang="en-US" dirty="0">
                <a:latin typeface="Arial" charset="0"/>
              </a:rPr>
              <a:t>Developed by IBM</a:t>
            </a:r>
          </a:p>
          <a:p>
            <a:pPr lvl="1"/>
            <a:r>
              <a:rPr lang="en-US" dirty="0">
                <a:latin typeface="Arial" charset="0"/>
              </a:rPr>
              <a:t>Thought to be unbreakable in the </a:t>
            </a:r>
            <a:r>
              <a:rPr lang="en-US" dirty="0" err="1" smtClean="0">
                <a:latin typeface="Arial" charset="0"/>
              </a:rPr>
              <a:t>1970s</a:t>
            </a:r>
            <a:endParaRPr lang="en-US" dirty="0">
              <a:latin typeface="Arial" charset="0"/>
            </a:endParaRPr>
          </a:p>
          <a:p>
            <a:pPr lvl="1"/>
            <a:r>
              <a:rPr lang="en-US" dirty="0">
                <a:latin typeface="Arial" charset="0"/>
              </a:rPr>
              <a:t>Shared keys enable the encryption and </a:t>
            </a:r>
            <a:r>
              <a:rPr lang="en-US" dirty="0" smtClean="0">
                <a:latin typeface="Arial" charset="0"/>
              </a:rPr>
              <a:t>decryption</a:t>
            </a:r>
            <a:endParaRPr lang="en-US" dirty="0">
              <a:latin typeface="Arial" charset="0"/>
            </a:endParaRPr>
          </a:p>
          <a:p>
            <a:r>
              <a:rPr lang="en-US" dirty="0" smtClean="0">
                <a:latin typeface="Arial" charset="0"/>
                <a:cs typeface="Arial" charset="0"/>
              </a:rPr>
              <a:t>DES </a:t>
            </a:r>
            <a:r>
              <a:rPr lang="en-US" dirty="0">
                <a:latin typeface="Arial" charset="0"/>
                <a:cs typeface="Arial" charset="0"/>
              </a:rPr>
              <a:t>converts blocks of 64-bits of clear text into ciphertext by using an encryption algorithm. </a:t>
            </a:r>
          </a:p>
          <a:p>
            <a:pPr lvl="1"/>
            <a:r>
              <a:rPr lang="en-US" dirty="0">
                <a:latin typeface="Arial" charset="0"/>
                <a:cs typeface="Arial" charset="0"/>
              </a:rPr>
              <a:t>The decryption algorithm on the remote end restores ciphertext to clear text.</a:t>
            </a:r>
            <a:r>
              <a:rPr lang="en-US" dirty="0">
                <a:latin typeface="Arial" charset="0"/>
              </a:rPr>
              <a:t> </a:t>
            </a:r>
          </a:p>
        </p:txBody>
      </p:sp>
      <p:sp>
        <p:nvSpPr>
          <p:cNvPr id="102402" name="Rectangle 2"/>
          <p:cNvSpPr>
            <a:spLocks noGrp="1" noChangeArrowheads="1"/>
          </p:cNvSpPr>
          <p:nvPr>
            <p:ph type="title"/>
          </p:nvPr>
        </p:nvSpPr>
        <p:spPr/>
        <p:txBody>
          <a:bodyPr/>
          <a:lstStyle/>
          <a:p>
            <a:r>
              <a:rPr lang="en-US">
                <a:latin typeface="Arial" charset="0"/>
              </a:rPr>
              <a:t>Data Encryption Standard (DES)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atin typeface="Arial" charset="0"/>
              </a:rPr>
              <a:t>DES Scorecard </a:t>
            </a:r>
          </a:p>
        </p:txBody>
      </p:sp>
      <p:sp>
        <p:nvSpPr>
          <p:cNvPr id="599045" name="Rectangle 5"/>
          <p:cNvSpPr>
            <a:spLocks noChangeArrowheads="1"/>
          </p:cNvSpPr>
          <p:nvPr/>
        </p:nvSpPr>
        <p:spPr bwMode="auto">
          <a:xfrm>
            <a:off x="3206750" y="5199063"/>
            <a:ext cx="5175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Medium</a:t>
            </a:r>
          </a:p>
        </p:txBody>
      </p:sp>
      <p:sp>
        <p:nvSpPr>
          <p:cNvPr id="103428" name="Rectangle 6"/>
          <p:cNvSpPr>
            <a:spLocks noChangeArrowheads="1"/>
          </p:cNvSpPr>
          <p:nvPr/>
        </p:nvSpPr>
        <p:spPr bwMode="auto">
          <a:xfrm>
            <a:off x="828675" y="5199063"/>
            <a:ext cx="2378075"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Resource Consumption</a:t>
            </a:r>
          </a:p>
        </p:txBody>
      </p:sp>
      <p:sp>
        <p:nvSpPr>
          <p:cNvPr id="599047" name="Rectangle 7"/>
          <p:cNvSpPr>
            <a:spLocks noChangeArrowheads="1"/>
          </p:cNvSpPr>
          <p:nvPr/>
        </p:nvSpPr>
        <p:spPr bwMode="auto">
          <a:xfrm>
            <a:off x="3206750" y="4432300"/>
            <a:ext cx="51752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Days </a:t>
            </a:r>
            <a:r>
              <a:rPr lang="en-US" sz="1000"/>
              <a:t>(6.4 days by the COPACABANA machine, a specialized cracking device)</a:t>
            </a:r>
          </a:p>
        </p:txBody>
      </p:sp>
      <p:sp>
        <p:nvSpPr>
          <p:cNvPr id="103430" name="Rectangle 8"/>
          <p:cNvSpPr>
            <a:spLocks noChangeArrowheads="1"/>
          </p:cNvSpPr>
          <p:nvPr/>
        </p:nvSpPr>
        <p:spPr bwMode="auto">
          <a:xfrm>
            <a:off x="828675" y="4432300"/>
            <a:ext cx="2378075" cy="7667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 to crack</a:t>
            </a:r>
          </a:p>
          <a:p>
            <a:pPr algn="ctr">
              <a:lnSpc>
                <a:spcPct val="100000"/>
              </a:lnSpc>
              <a:spcBef>
                <a:spcPts val="300"/>
              </a:spcBef>
              <a:spcAft>
                <a:spcPts val="300"/>
              </a:spcAft>
              <a:buClr>
                <a:schemeClr val="tx2"/>
              </a:buClr>
              <a:buSzPct val="100000"/>
              <a:buFont typeface="Wingdings" charset="0"/>
              <a:buNone/>
            </a:pPr>
            <a:r>
              <a:rPr lang="en-US" sz="900"/>
              <a:t>(Assuming a computer could try 255 keys per second)</a:t>
            </a:r>
          </a:p>
        </p:txBody>
      </p:sp>
      <p:sp>
        <p:nvSpPr>
          <p:cNvPr id="599049" name="Rectangle 9"/>
          <p:cNvSpPr>
            <a:spLocks noChangeArrowheads="1"/>
          </p:cNvSpPr>
          <p:nvPr/>
        </p:nvSpPr>
        <p:spPr bwMode="auto">
          <a:xfrm>
            <a:off x="3206750" y="3789363"/>
            <a:ext cx="51752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Medium</a:t>
            </a:r>
          </a:p>
        </p:txBody>
      </p:sp>
      <p:sp>
        <p:nvSpPr>
          <p:cNvPr id="103432" name="Rectangle 10"/>
          <p:cNvSpPr>
            <a:spLocks noChangeArrowheads="1"/>
          </p:cNvSpPr>
          <p:nvPr/>
        </p:nvSpPr>
        <p:spPr bwMode="auto">
          <a:xfrm>
            <a:off x="828675" y="3789363"/>
            <a:ext cx="2378075" cy="6429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Speed</a:t>
            </a:r>
          </a:p>
        </p:txBody>
      </p:sp>
      <p:sp>
        <p:nvSpPr>
          <p:cNvPr id="599051" name="Rectangle 11"/>
          <p:cNvSpPr>
            <a:spLocks noChangeArrowheads="1"/>
          </p:cNvSpPr>
          <p:nvPr/>
        </p:nvSpPr>
        <p:spPr bwMode="auto">
          <a:xfrm>
            <a:off x="3206750" y="3143250"/>
            <a:ext cx="517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56 bits</a:t>
            </a:r>
          </a:p>
        </p:txBody>
      </p:sp>
      <p:sp>
        <p:nvSpPr>
          <p:cNvPr id="103434" name="Rectangle 12"/>
          <p:cNvSpPr>
            <a:spLocks noChangeArrowheads="1"/>
          </p:cNvSpPr>
          <p:nvPr/>
        </p:nvSpPr>
        <p:spPr bwMode="auto">
          <a:xfrm>
            <a:off x="828675" y="3143250"/>
            <a:ext cx="2378075" cy="646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Key size (in bits)</a:t>
            </a:r>
          </a:p>
        </p:txBody>
      </p:sp>
      <p:sp>
        <p:nvSpPr>
          <p:cNvPr id="599053" name="Rectangle 13"/>
          <p:cNvSpPr>
            <a:spLocks noChangeArrowheads="1"/>
          </p:cNvSpPr>
          <p:nvPr/>
        </p:nvSpPr>
        <p:spPr bwMode="auto">
          <a:xfrm>
            <a:off x="3206750" y="2497138"/>
            <a:ext cx="5175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Symmetric</a:t>
            </a:r>
          </a:p>
        </p:txBody>
      </p:sp>
      <p:sp>
        <p:nvSpPr>
          <p:cNvPr id="103436" name="Rectangle 14"/>
          <p:cNvSpPr>
            <a:spLocks noChangeArrowheads="1"/>
          </p:cNvSpPr>
          <p:nvPr/>
        </p:nvSpPr>
        <p:spPr bwMode="auto">
          <a:xfrm>
            <a:off x="828675" y="2497138"/>
            <a:ext cx="2378075"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Type of Algorithm</a:t>
            </a:r>
          </a:p>
        </p:txBody>
      </p:sp>
      <p:sp>
        <p:nvSpPr>
          <p:cNvPr id="599055" name="Rectangle 15"/>
          <p:cNvSpPr>
            <a:spLocks noChangeArrowheads="1"/>
          </p:cNvSpPr>
          <p:nvPr/>
        </p:nvSpPr>
        <p:spPr bwMode="auto">
          <a:xfrm>
            <a:off x="3206750" y="1852613"/>
            <a:ext cx="51752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Standardized 1976 	</a:t>
            </a:r>
          </a:p>
        </p:txBody>
      </p:sp>
      <p:sp>
        <p:nvSpPr>
          <p:cNvPr id="103438" name="Rectangle 16"/>
          <p:cNvSpPr>
            <a:spLocks noChangeArrowheads="1"/>
          </p:cNvSpPr>
          <p:nvPr/>
        </p:nvSpPr>
        <p:spPr bwMode="auto">
          <a:xfrm>
            <a:off x="828675" y="1852613"/>
            <a:ext cx="2378075"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Timeline</a:t>
            </a:r>
          </a:p>
        </p:txBody>
      </p:sp>
      <p:sp>
        <p:nvSpPr>
          <p:cNvPr id="599057" name="Rectangle 17"/>
          <p:cNvSpPr>
            <a:spLocks noChangeArrowheads="1"/>
          </p:cNvSpPr>
          <p:nvPr/>
        </p:nvSpPr>
        <p:spPr bwMode="auto">
          <a:xfrm>
            <a:off x="3206750" y="1206500"/>
            <a:ext cx="5175250" cy="646113"/>
          </a:xfrm>
          <a:prstGeom prst="rect">
            <a:avLst/>
          </a:prstGeom>
          <a:solidFill>
            <a:schemeClr val="accent3"/>
          </a:solidFill>
          <a:ln>
            <a:noFill/>
          </a:ln>
          <a:extLst/>
        </p:spPr>
        <p:txBody>
          <a:bodyPr anchor="ctr"/>
          <a:lstStyle/>
          <a:p>
            <a:pPr>
              <a:lnSpc>
                <a:spcPct val="100000"/>
              </a:lnSpc>
              <a:spcBef>
                <a:spcPts val="300"/>
              </a:spcBef>
              <a:spcAft>
                <a:spcPts val="300"/>
              </a:spcAft>
              <a:buClr>
                <a:schemeClr val="tx2"/>
              </a:buClr>
              <a:buSzPct val="100000"/>
              <a:buFont typeface="Wingdings" charset="0"/>
              <a:buNone/>
            </a:pPr>
            <a:r>
              <a:rPr lang="en-US" sz="1400"/>
              <a:t>Data Encryption Standard </a:t>
            </a:r>
          </a:p>
        </p:txBody>
      </p:sp>
      <p:sp>
        <p:nvSpPr>
          <p:cNvPr id="103440" name="Rectangle 18"/>
          <p:cNvSpPr>
            <a:spLocks noChangeArrowheads="1"/>
          </p:cNvSpPr>
          <p:nvPr/>
        </p:nvSpPr>
        <p:spPr bwMode="auto">
          <a:xfrm>
            <a:off x="828675" y="1206500"/>
            <a:ext cx="2378075" cy="646113"/>
          </a:xfrm>
          <a:prstGeom prst="rect">
            <a:avLst/>
          </a:prstGeom>
          <a:solidFill>
            <a:schemeClr val="accent3"/>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dirty="0"/>
              <a:t>Description</a:t>
            </a:r>
          </a:p>
        </p:txBody>
      </p:sp>
      <p:sp>
        <p:nvSpPr>
          <p:cNvPr id="103441" name="Line 19"/>
          <p:cNvSpPr>
            <a:spLocks noChangeShapeType="1"/>
          </p:cNvSpPr>
          <p:nvPr/>
        </p:nvSpPr>
        <p:spPr bwMode="auto">
          <a:xfrm>
            <a:off x="828675" y="1206500"/>
            <a:ext cx="7553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20"/>
          <p:cNvSpPr>
            <a:spLocks noChangeShapeType="1"/>
          </p:cNvSpPr>
          <p:nvPr/>
        </p:nvSpPr>
        <p:spPr bwMode="auto">
          <a:xfrm>
            <a:off x="828675" y="1852613"/>
            <a:ext cx="7553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Line 21"/>
          <p:cNvSpPr>
            <a:spLocks noChangeShapeType="1"/>
          </p:cNvSpPr>
          <p:nvPr/>
        </p:nvSpPr>
        <p:spPr bwMode="auto">
          <a:xfrm>
            <a:off x="828675" y="2497138"/>
            <a:ext cx="7553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4" name="Line 22"/>
          <p:cNvSpPr>
            <a:spLocks noChangeShapeType="1"/>
          </p:cNvSpPr>
          <p:nvPr/>
        </p:nvSpPr>
        <p:spPr bwMode="auto">
          <a:xfrm>
            <a:off x="828675" y="3143250"/>
            <a:ext cx="7553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5" name="Line 23"/>
          <p:cNvSpPr>
            <a:spLocks noChangeShapeType="1"/>
          </p:cNvSpPr>
          <p:nvPr/>
        </p:nvSpPr>
        <p:spPr bwMode="auto">
          <a:xfrm>
            <a:off x="828675" y="3789363"/>
            <a:ext cx="7553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6" name="Line 24"/>
          <p:cNvSpPr>
            <a:spLocks noChangeShapeType="1"/>
          </p:cNvSpPr>
          <p:nvPr/>
        </p:nvSpPr>
        <p:spPr bwMode="auto">
          <a:xfrm>
            <a:off x="828675" y="4432300"/>
            <a:ext cx="7553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7" name="Line 25"/>
          <p:cNvSpPr>
            <a:spLocks noChangeShapeType="1"/>
          </p:cNvSpPr>
          <p:nvPr/>
        </p:nvSpPr>
        <p:spPr bwMode="auto">
          <a:xfrm>
            <a:off x="828675" y="5845175"/>
            <a:ext cx="7553325"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8" name="Line 26"/>
          <p:cNvSpPr>
            <a:spLocks noChangeShapeType="1"/>
          </p:cNvSpPr>
          <p:nvPr/>
        </p:nvSpPr>
        <p:spPr bwMode="auto">
          <a:xfrm>
            <a:off x="828675"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9" name="Line 27"/>
          <p:cNvSpPr>
            <a:spLocks noChangeShapeType="1"/>
          </p:cNvSpPr>
          <p:nvPr/>
        </p:nvSpPr>
        <p:spPr bwMode="auto">
          <a:xfrm>
            <a:off x="3206750" y="1206500"/>
            <a:ext cx="0" cy="4638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0" name="Line 28"/>
          <p:cNvSpPr>
            <a:spLocks noChangeShapeType="1"/>
          </p:cNvSpPr>
          <p:nvPr/>
        </p:nvSpPr>
        <p:spPr bwMode="auto">
          <a:xfrm>
            <a:off x="8382000"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1" name="Line 29"/>
          <p:cNvSpPr>
            <a:spLocks noChangeShapeType="1"/>
          </p:cNvSpPr>
          <p:nvPr/>
        </p:nvSpPr>
        <p:spPr bwMode="auto">
          <a:xfrm>
            <a:off x="828675" y="5199063"/>
            <a:ext cx="7553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sz="quarter" idx="10"/>
          </p:nvPr>
        </p:nvSpPr>
        <p:spPr/>
        <p:txBody>
          <a:bodyPr/>
          <a:lstStyle/>
          <a:p>
            <a:r>
              <a:rPr lang="en-US" dirty="0">
                <a:latin typeface="Arial" charset="0"/>
              </a:rPr>
              <a:t>Because of its short key length, DES is considered a good protocol to protect data for a very short time. </a:t>
            </a:r>
          </a:p>
          <a:p>
            <a:pPr lvl="1"/>
            <a:r>
              <a:rPr lang="en-US" dirty="0">
                <a:latin typeface="Arial" charset="0"/>
              </a:rPr>
              <a:t>3DES is a better choice to protect data because it has an algorithm that is very trusted and has higher security strength.</a:t>
            </a:r>
          </a:p>
          <a:p>
            <a:r>
              <a:rPr lang="en-US" dirty="0" smtClean="0">
                <a:latin typeface="Arial" charset="0"/>
              </a:rPr>
              <a:t>Recommendations</a:t>
            </a:r>
            <a:r>
              <a:rPr lang="en-US" dirty="0">
                <a:latin typeface="Arial" charset="0"/>
              </a:rPr>
              <a:t>:</a:t>
            </a:r>
          </a:p>
          <a:p>
            <a:pPr lvl="1"/>
            <a:r>
              <a:rPr lang="en-US" dirty="0">
                <a:latin typeface="Arial" charset="0"/>
              </a:rPr>
              <a:t>Change keys frequently to help prevent brute-force attacks.</a:t>
            </a:r>
          </a:p>
          <a:p>
            <a:pPr lvl="1"/>
            <a:r>
              <a:rPr lang="en-US" dirty="0">
                <a:latin typeface="Arial" charset="0"/>
              </a:rPr>
              <a:t>Use a secure channel to communicate the DES key from the sender to the receiver.</a:t>
            </a:r>
          </a:p>
        </p:txBody>
      </p:sp>
      <p:sp>
        <p:nvSpPr>
          <p:cNvPr id="104450" name="Rectangle 2"/>
          <p:cNvSpPr>
            <a:spLocks noGrp="1" noChangeArrowheads="1"/>
          </p:cNvSpPr>
          <p:nvPr>
            <p:ph type="title"/>
          </p:nvPr>
        </p:nvSpPr>
        <p:spPr/>
        <p:txBody>
          <a:bodyPr/>
          <a:lstStyle/>
          <a:p>
            <a:r>
              <a:rPr lang="en-US">
                <a:latin typeface="Arial" charset="0"/>
              </a:rPr>
              <a:t>DES Security Rating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sz="quarter" idx="10"/>
          </p:nvPr>
        </p:nvSpPr>
        <p:spPr/>
        <p:txBody>
          <a:bodyPr/>
          <a:lstStyle/>
          <a:p>
            <a:r>
              <a:rPr lang="en-US" dirty="0">
                <a:latin typeface="Arial" charset="0"/>
              </a:rPr>
              <a:t>3DES is 256 times stronger than DES.</a:t>
            </a:r>
          </a:p>
          <a:p>
            <a:r>
              <a:rPr lang="en-US" dirty="0" smtClean="0">
                <a:latin typeface="Arial" charset="0"/>
              </a:rPr>
              <a:t>It </a:t>
            </a:r>
            <a:r>
              <a:rPr lang="en-US" dirty="0">
                <a:latin typeface="Arial" charset="0"/>
              </a:rPr>
              <a:t>takes a 64-bit block of data and performs three DES operations in sequence:</a:t>
            </a:r>
          </a:p>
          <a:p>
            <a:pPr lvl="1"/>
            <a:r>
              <a:rPr lang="en-US" dirty="0">
                <a:latin typeface="Arial" charset="0"/>
              </a:rPr>
              <a:t>Encrypts, decrypts, and encrypts. </a:t>
            </a:r>
          </a:p>
          <a:p>
            <a:pPr lvl="1"/>
            <a:r>
              <a:rPr lang="en-US" dirty="0">
                <a:latin typeface="Arial" charset="0"/>
              </a:rPr>
              <a:t>Requires additional processing time.</a:t>
            </a:r>
          </a:p>
          <a:p>
            <a:pPr lvl="1"/>
            <a:r>
              <a:rPr lang="en-US" dirty="0">
                <a:latin typeface="Arial" charset="0"/>
              </a:rPr>
              <a:t>Can use 1, 2, or 3 different keys (when used with only one key, it is the same as DES). </a:t>
            </a:r>
          </a:p>
          <a:p>
            <a:r>
              <a:rPr lang="en-US" dirty="0" smtClean="0">
                <a:latin typeface="Arial" charset="0"/>
              </a:rPr>
              <a:t>3DES </a:t>
            </a:r>
            <a:r>
              <a:rPr lang="en-US" dirty="0">
                <a:latin typeface="Arial" charset="0"/>
              </a:rPr>
              <a:t>software is subject to US export laws.</a:t>
            </a:r>
          </a:p>
        </p:txBody>
      </p:sp>
      <p:sp>
        <p:nvSpPr>
          <p:cNvPr id="105474" name="Rectangle 2"/>
          <p:cNvSpPr>
            <a:spLocks noGrp="1" noChangeArrowheads="1"/>
          </p:cNvSpPr>
          <p:nvPr>
            <p:ph type="title"/>
          </p:nvPr>
        </p:nvSpPr>
        <p:spPr/>
        <p:txBody>
          <a:bodyPr/>
          <a:lstStyle/>
          <a:p>
            <a:r>
              <a:rPr lang="en-US">
                <a:latin typeface="Arial" charset="0"/>
              </a:rPr>
              <a:t>Triple DES (3DES or TDES)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atin typeface="Arial" charset="0"/>
              </a:rPr>
              <a:t>3DES Scorecard</a:t>
            </a:r>
          </a:p>
        </p:txBody>
      </p:sp>
      <p:sp>
        <p:nvSpPr>
          <p:cNvPr id="601120" name="Rectangle 32"/>
          <p:cNvSpPr>
            <a:spLocks noChangeArrowheads="1"/>
          </p:cNvSpPr>
          <p:nvPr/>
        </p:nvSpPr>
        <p:spPr bwMode="auto">
          <a:xfrm>
            <a:off x="3236913" y="5199063"/>
            <a:ext cx="5221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Medium</a:t>
            </a:r>
          </a:p>
        </p:txBody>
      </p:sp>
      <p:sp>
        <p:nvSpPr>
          <p:cNvPr id="106500" name="Rectangle 33"/>
          <p:cNvSpPr>
            <a:spLocks noChangeArrowheads="1"/>
          </p:cNvSpPr>
          <p:nvPr/>
        </p:nvSpPr>
        <p:spPr bwMode="auto">
          <a:xfrm>
            <a:off x="838200" y="5199063"/>
            <a:ext cx="2398713"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Resource Consumption</a:t>
            </a:r>
          </a:p>
        </p:txBody>
      </p:sp>
      <p:sp>
        <p:nvSpPr>
          <p:cNvPr id="601122" name="Rectangle 34"/>
          <p:cNvSpPr>
            <a:spLocks noChangeArrowheads="1"/>
          </p:cNvSpPr>
          <p:nvPr/>
        </p:nvSpPr>
        <p:spPr bwMode="auto">
          <a:xfrm>
            <a:off x="3236913" y="4432300"/>
            <a:ext cx="52212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4.6 Billion years with current technology</a:t>
            </a:r>
          </a:p>
        </p:txBody>
      </p:sp>
      <p:sp>
        <p:nvSpPr>
          <p:cNvPr id="106502" name="Rectangle 35"/>
          <p:cNvSpPr>
            <a:spLocks noChangeArrowheads="1"/>
          </p:cNvSpPr>
          <p:nvPr/>
        </p:nvSpPr>
        <p:spPr bwMode="auto">
          <a:xfrm>
            <a:off x="838200" y="4432300"/>
            <a:ext cx="2398713" cy="7667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 to crack</a:t>
            </a:r>
          </a:p>
          <a:p>
            <a:pPr algn="ctr">
              <a:lnSpc>
                <a:spcPct val="100000"/>
              </a:lnSpc>
              <a:spcBef>
                <a:spcPts val="300"/>
              </a:spcBef>
              <a:spcAft>
                <a:spcPts val="300"/>
              </a:spcAft>
              <a:buClr>
                <a:schemeClr val="tx2"/>
              </a:buClr>
              <a:buSzPct val="100000"/>
              <a:buFont typeface="Wingdings" charset="0"/>
              <a:buNone/>
            </a:pPr>
            <a:r>
              <a:rPr lang="en-US" sz="900"/>
              <a:t>(Assuming a computer could try 255 keys per second)</a:t>
            </a:r>
          </a:p>
        </p:txBody>
      </p:sp>
      <p:sp>
        <p:nvSpPr>
          <p:cNvPr id="601124" name="Rectangle 36"/>
          <p:cNvSpPr>
            <a:spLocks noChangeArrowheads="1"/>
          </p:cNvSpPr>
          <p:nvPr/>
        </p:nvSpPr>
        <p:spPr bwMode="auto">
          <a:xfrm>
            <a:off x="3236913" y="3789363"/>
            <a:ext cx="5221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Low</a:t>
            </a:r>
          </a:p>
        </p:txBody>
      </p:sp>
      <p:sp>
        <p:nvSpPr>
          <p:cNvPr id="106504" name="Rectangle 37"/>
          <p:cNvSpPr>
            <a:spLocks noChangeArrowheads="1"/>
          </p:cNvSpPr>
          <p:nvPr/>
        </p:nvSpPr>
        <p:spPr bwMode="auto">
          <a:xfrm>
            <a:off x="838200" y="3789363"/>
            <a:ext cx="2398713" cy="6429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Speed</a:t>
            </a:r>
          </a:p>
        </p:txBody>
      </p:sp>
      <p:sp>
        <p:nvSpPr>
          <p:cNvPr id="601126" name="Rectangle 38"/>
          <p:cNvSpPr>
            <a:spLocks noChangeArrowheads="1"/>
          </p:cNvSpPr>
          <p:nvPr/>
        </p:nvSpPr>
        <p:spPr bwMode="auto">
          <a:xfrm>
            <a:off x="3236913" y="3143250"/>
            <a:ext cx="5221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112 and 168 bits</a:t>
            </a:r>
          </a:p>
        </p:txBody>
      </p:sp>
      <p:sp>
        <p:nvSpPr>
          <p:cNvPr id="106506" name="Rectangle 39"/>
          <p:cNvSpPr>
            <a:spLocks noChangeArrowheads="1"/>
          </p:cNvSpPr>
          <p:nvPr/>
        </p:nvSpPr>
        <p:spPr bwMode="auto">
          <a:xfrm>
            <a:off x="838200" y="3143250"/>
            <a:ext cx="2398713" cy="646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Key size (in bits)</a:t>
            </a:r>
          </a:p>
        </p:txBody>
      </p:sp>
      <p:sp>
        <p:nvSpPr>
          <p:cNvPr id="601128" name="Rectangle 40"/>
          <p:cNvSpPr>
            <a:spLocks noChangeArrowheads="1"/>
          </p:cNvSpPr>
          <p:nvPr/>
        </p:nvSpPr>
        <p:spPr bwMode="auto">
          <a:xfrm>
            <a:off x="3236913" y="2497138"/>
            <a:ext cx="5221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Symmetric</a:t>
            </a:r>
          </a:p>
        </p:txBody>
      </p:sp>
      <p:sp>
        <p:nvSpPr>
          <p:cNvPr id="106508" name="Rectangle 41"/>
          <p:cNvSpPr>
            <a:spLocks noChangeArrowheads="1"/>
          </p:cNvSpPr>
          <p:nvPr/>
        </p:nvSpPr>
        <p:spPr bwMode="auto">
          <a:xfrm>
            <a:off x="838200" y="2497138"/>
            <a:ext cx="2398713"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Type of Algorithm</a:t>
            </a:r>
          </a:p>
        </p:txBody>
      </p:sp>
      <p:sp>
        <p:nvSpPr>
          <p:cNvPr id="601130" name="Rectangle 42"/>
          <p:cNvSpPr>
            <a:spLocks noChangeArrowheads="1"/>
          </p:cNvSpPr>
          <p:nvPr/>
        </p:nvSpPr>
        <p:spPr bwMode="auto">
          <a:xfrm>
            <a:off x="3236913" y="1852613"/>
            <a:ext cx="52212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Standardized 1977 	</a:t>
            </a:r>
          </a:p>
        </p:txBody>
      </p:sp>
      <p:sp>
        <p:nvSpPr>
          <p:cNvPr id="106510" name="Rectangle 43"/>
          <p:cNvSpPr>
            <a:spLocks noChangeArrowheads="1"/>
          </p:cNvSpPr>
          <p:nvPr/>
        </p:nvSpPr>
        <p:spPr bwMode="auto">
          <a:xfrm>
            <a:off x="838200" y="1852613"/>
            <a:ext cx="2398713"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Timeline</a:t>
            </a:r>
          </a:p>
        </p:txBody>
      </p:sp>
      <p:sp>
        <p:nvSpPr>
          <p:cNvPr id="601132" name="Rectangle 44"/>
          <p:cNvSpPr>
            <a:spLocks noChangeArrowheads="1"/>
          </p:cNvSpPr>
          <p:nvPr/>
        </p:nvSpPr>
        <p:spPr bwMode="auto">
          <a:xfrm>
            <a:off x="3236913" y="1206500"/>
            <a:ext cx="5221287" cy="646113"/>
          </a:xfrm>
          <a:prstGeom prst="rect">
            <a:avLst/>
          </a:prstGeom>
          <a:solidFill>
            <a:srgbClr val="ABDFF0"/>
          </a:solidFill>
          <a:ln>
            <a:noFill/>
          </a:ln>
          <a:extLst/>
        </p:spPr>
        <p:txBody>
          <a:bodyPr anchor="ctr"/>
          <a:lstStyle/>
          <a:p>
            <a:pPr>
              <a:lnSpc>
                <a:spcPct val="100000"/>
              </a:lnSpc>
              <a:spcBef>
                <a:spcPts val="300"/>
              </a:spcBef>
              <a:spcAft>
                <a:spcPts val="300"/>
              </a:spcAft>
              <a:buClr>
                <a:schemeClr val="tx2"/>
              </a:buClr>
              <a:buSzPct val="100000"/>
              <a:buFont typeface="Wingdings" charset="0"/>
              <a:buNone/>
            </a:pPr>
            <a:r>
              <a:rPr lang="en-US" sz="1400"/>
              <a:t>Triple Data Encryption Standard </a:t>
            </a:r>
          </a:p>
        </p:txBody>
      </p:sp>
      <p:sp>
        <p:nvSpPr>
          <p:cNvPr id="106512" name="Rectangle 45"/>
          <p:cNvSpPr>
            <a:spLocks noChangeArrowheads="1"/>
          </p:cNvSpPr>
          <p:nvPr/>
        </p:nvSpPr>
        <p:spPr bwMode="auto">
          <a:xfrm>
            <a:off x="838200" y="1206500"/>
            <a:ext cx="2398713"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Description</a:t>
            </a:r>
          </a:p>
        </p:txBody>
      </p:sp>
      <p:sp>
        <p:nvSpPr>
          <p:cNvPr id="106513" name="Line 46"/>
          <p:cNvSpPr>
            <a:spLocks noChangeShapeType="1"/>
          </p:cNvSpPr>
          <p:nvPr/>
        </p:nvSpPr>
        <p:spPr bwMode="auto">
          <a:xfrm>
            <a:off x="838200" y="1206500"/>
            <a:ext cx="7620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4" name="Line 47"/>
          <p:cNvSpPr>
            <a:spLocks noChangeShapeType="1"/>
          </p:cNvSpPr>
          <p:nvPr/>
        </p:nvSpPr>
        <p:spPr bwMode="auto">
          <a:xfrm>
            <a:off x="838200" y="1852613"/>
            <a:ext cx="7620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5" name="Line 48"/>
          <p:cNvSpPr>
            <a:spLocks noChangeShapeType="1"/>
          </p:cNvSpPr>
          <p:nvPr/>
        </p:nvSpPr>
        <p:spPr bwMode="auto">
          <a:xfrm>
            <a:off x="838200" y="2497138"/>
            <a:ext cx="7620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6" name="Line 49"/>
          <p:cNvSpPr>
            <a:spLocks noChangeShapeType="1"/>
          </p:cNvSpPr>
          <p:nvPr/>
        </p:nvSpPr>
        <p:spPr bwMode="auto">
          <a:xfrm>
            <a:off x="838200" y="3143250"/>
            <a:ext cx="7620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7" name="Line 50"/>
          <p:cNvSpPr>
            <a:spLocks noChangeShapeType="1"/>
          </p:cNvSpPr>
          <p:nvPr/>
        </p:nvSpPr>
        <p:spPr bwMode="auto">
          <a:xfrm>
            <a:off x="838200" y="3789363"/>
            <a:ext cx="7620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8" name="Line 51"/>
          <p:cNvSpPr>
            <a:spLocks noChangeShapeType="1"/>
          </p:cNvSpPr>
          <p:nvPr/>
        </p:nvSpPr>
        <p:spPr bwMode="auto">
          <a:xfrm>
            <a:off x="838200" y="4432300"/>
            <a:ext cx="7620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19" name="Line 52"/>
          <p:cNvSpPr>
            <a:spLocks noChangeShapeType="1"/>
          </p:cNvSpPr>
          <p:nvPr/>
        </p:nvSpPr>
        <p:spPr bwMode="auto">
          <a:xfrm>
            <a:off x="838200" y="5845175"/>
            <a:ext cx="7620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0" name="Line 53"/>
          <p:cNvSpPr>
            <a:spLocks noChangeShapeType="1"/>
          </p:cNvSpPr>
          <p:nvPr/>
        </p:nvSpPr>
        <p:spPr bwMode="auto">
          <a:xfrm>
            <a:off x="838200"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1" name="Line 54"/>
          <p:cNvSpPr>
            <a:spLocks noChangeShapeType="1"/>
          </p:cNvSpPr>
          <p:nvPr/>
        </p:nvSpPr>
        <p:spPr bwMode="auto">
          <a:xfrm>
            <a:off x="3236913" y="1206500"/>
            <a:ext cx="0" cy="4638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2" name="Line 55"/>
          <p:cNvSpPr>
            <a:spLocks noChangeShapeType="1"/>
          </p:cNvSpPr>
          <p:nvPr/>
        </p:nvSpPr>
        <p:spPr bwMode="auto">
          <a:xfrm>
            <a:off x="8458200"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23" name="Line 56"/>
          <p:cNvSpPr>
            <a:spLocks noChangeShapeType="1"/>
          </p:cNvSpPr>
          <p:nvPr/>
        </p:nvSpPr>
        <p:spPr bwMode="auto">
          <a:xfrm>
            <a:off x="838200" y="5199063"/>
            <a:ext cx="7620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atin typeface="Arial" charset="0"/>
              </a:rPr>
              <a:t>3DES</a:t>
            </a:r>
          </a:p>
        </p:txBody>
      </p:sp>
      <p:sp>
        <p:nvSpPr>
          <p:cNvPr id="107523" name="Text Box 30"/>
          <p:cNvSpPr txBox="1">
            <a:spLocks noChangeArrowheads="1"/>
          </p:cNvSpPr>
          <p:nvPr/>
        </p:nvSpPr>
        <p:spPr bwMode="auto">
          <a:xfrm>
            <a:off x="838200" y="1047750"/>
            <a:ext cx="255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eaLnBrk="1" hangingPunct="1">
              <a:lnSpc>
                <a:spcPct val="100000"/>
              </a:lnSpc>
            </a:pPr>
            <a:r>
              <a:rPr lang="en-US"/>
              <a:t>3DES Scorecard</a:t>
            </a:r>
          </a:p>
        </p:txBody>
      </p:sp>
      <p:pic>
        <p:nvPicPr>
          <p:cNvPr id="10752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79463"/>
            <a:ext cx="80740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sz="quarter" idx="10"/>
          </p:nvPr>
        </p:nvSpPr>
        <p:spPr/>
        <p:txBody>
          <a:bodyPr/>
          <a:lstStyle/>
          <a:p>
            <a:r>
              <a:rPr lang="en-US" dirty="0">
                <a:latin typeface="Arial" charset="0"/>
              </a:rPr>
              <a:t>Although 3DES is very secure, it is also very resource intensive and for this reason the AES encryption algorithm was developed. </a:t>
            </a:r>
          </a:p>
          <a:p>
            <a:pPr lvl="1"/>
            <a:r>
              <a:rPr lang="en-US" dirty="0">
                <a:latin typeface="Arial" charset="0"/>
              </a:rPr>
              <a:t>AES has proven to be as secure as 3DES, but with much faster </a:t>
            </a:r>
            <a:r>
              <a:rPr lang="en-US" dirty="0" smtClean="0">
                <a:latin typeface="Arial" charset="0"/>
              </a:rPr>
              <a:t>results.</a:t>
            </a:r>
            <a:endParaRPr lang="en-US" dirty="0">
              <a:latin typeface="Arial" charset="0"/>
            </a:endParaRPr>
          </a:p>
          <a:p>
            <a:pPr>
              <a:buFont typeface="Wingdings" charset="0"/>
              <a:buNone/>
            </a:pPr>
            <a:endParaRPr lang="en-US" dirty="0">
              <a:latin typeface="Arial" charset="0"/>
            </a:endParaRPr>
          </a:p>
        </p:txBody>
      </p:sp>
      <p:sp>
        <p:nvSpPr>
          <p:cNvPr id="108546" name="Rectangle 2"/>
          <p:cNvSpPr>
            <a:spLocks noGrp="1" noChangeArrowheads="1"/>
          </p:cNvSpPr>
          <p:nvPr>
            <p:ph type="title"/>
          </p:nvPr>
        </p:nvSpPr>
        <p:spPr/>
        <p:txBody>
          <a:bodyPr/>
          <a:lstStyle/>
          <a:p>
            <a:r>
              <a:rPr lang="en-US">
                <a:latin typeface="Arial" charset="0"/>
              </a:rPr>
              <a:t>3DES Security Rating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sz="quarter" idx="10"/>
          </p:nvPr>
        </p:nvSpPr>
        <p:spPr/>
        <p:txBody>
          <a:bodyPr/>
          <a:lstStyle/>
          <a:p>
            <a:r>
              <a:rPr lang="en-US" dirty="0">
                <a:latin typeface="Arial" charset="0"/>
              </a:rPr>
              <a:t>AES is an extremely secure Federal Information Processing Standard (FIPS)-approved cryptographic algorithm. </a:t>
            </a:r>
          </a:p>
          <a:p>
            <a:pPr lvl="1"/>
            <a:r>
              <a:rPr lang="en-US" dirty="0">
                <a:latin typeface="Arial" charset="0"/>
              </a:rPr>
              <a:t>Based on the </a:t>
            </a:r>
            <a:r>
              <a:rPr lang="en-US" dirty="0" err="1">
                <a:latin typeface="Arial" charset="0"/>
              </a:rPr>
              <a:t>Rijndael</a:t>
            </a:r>
            <a:r>
              <a:rPr lang="en-US" dirty="0">
                <a:latin typeface="Arial" charset="0"/>
              </a:rPr>
              <a:t> (</a:t>
            </a:r>
            <a:r>
              <a:rPr lang="ja-JP" altLang="en-US" dirty="0">
                <a:latin typeface="Arial" charset="0"/>
              </a:rPr>
              <a:t>“</a:t>
            </a:r>
            <a:r>
              <a:rPr lang="en-US" dirty="0">
                <a:latin typeface="Arial" charset="0"/>
              </a:rPr>
              <a:t>Rhine </a:t>
            </a:r>
            <a:r>
              <a:rPr lang="en-US" dirty="0" err="1">
                <a:latin typeface="Arial" charset="0"/>
              </a:rPr>
              <a:t>dahl</a:t>
            </a:r>
            <a:r>
              <a:rPr lang="ja-JP" altLang="en-US" dirty="0">
                <a:latin typeface="Arial" charset="0"/>
              </a:rPr>
              <a:t>”</a:t>
            </a:r>
            <a:r>
              <a:rPr lang="en-US" dirty="0">
                <a:latin typeface="Arial" charset="0"/>
              </a:rPr>
              <a:t>) </a:t>
            </a:r>
            <a:r>
              <a:rPr lang="en-US" dirty="0" smtClean="0">
                <a:latin typeface="Arial" charset="0"/>
              </a:rPr>
              <a:t>algorithm.</a:t>
            </a:r>
            <a:endParaRPr lang="en-US" dirty="0">
              <a:latin typeface="Arial" charset="0"/>
            </a:endParaRPr>
          </a:p>
          <a:p>
            <a:pPr lvl="1"/>
            <a:r>
              <a:rPr lang="en-US" dirty="0">
                <a:latin typeface="Arial" charset="0"/>
              </a:rPr>
              <a:t>It use keys with a length of 128, 192, or 256 bits to encrypt blocks with a length of 128, 192, or 256 bits.</a:t>
            </a:r>
          </a:p>
          <a:p>
            <a:pPr lvl="2"/>
            <a:r>
              <a:rPr lang="en-US" dirty="0">
                <a:latin typeface="Arial" charset="0"/>
              </a:rPr>
              <a:t>All 9 combinations of key length and block length are possible. </a:t>
            </a:r>
          </a:p>
          <a:p>
            <a:r>
              <a:rPr lang="en-US" dirty="0" smtClean="0">
                <a:latin typeface="Arial" charset="0"/>
              </a:rPr>
              <a:t>AES </a:t>
            </a:r>
            <a:r>
              <a:rPr lang="en-US" dirty="0">
                <a:latin typeface="Arial" charset="0"/>
              </a:rPr>
              <a:t>is now available in the latest Cisco router images that have </a:t>
            </a:r>
            <a:r>
              <a:rPr lang="en-US" dirty="0" err="1">
                <a:latin typeface="Arial" charset="0"/>
              </a:rPr>
              <a:t>IPsec</a:t>
            </a:r>
            <a:r>
              <a:rPr lang="en-US" dirty="0">
                <a:latin typeface="Arial" charset="0"/>
              </a:rPr>
              <a:t> DES/3DES functionality.</a:t>
            </a:r>
          </a:p>
        </p:txBody>
      </p:sp>
      <p:sp>
        <p:nvSpPr>
          <p:cNvPr id="109570" name="Rectangle 2"/>
          <p:cNvSpPr>
            <a:spLocks noGrp="1" noChangeArrowheads="1"/>
          </p:cNvSpPr>
          <p:nvPr>
            <p:ph type="title"/>
          </p:nvPr>
        </p:nvSpPr>
        <p:spPr/>
        <p:txBody>
          <a:bodyPr/>
          <a:lstStyle/>
          <a:p>
            <a:r>
              <a:rPr lang="en-US">
                <a:latin typeface="Arial" charset="0"/>
              </a:rPr>
              <a:t>Advanced Encryption Standard (AES)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atin typeface="Arial" charset="0"/>
              </a:rPr>
              <a:t>AES Scorecard</a:t>
            </a:r>
          </a:p>
        </p:txBody>
      </p:sp>
      <p:sp>
        <p:nvSpPr>
          <p:cNvPr id="606212" name="Rectangle 4"/>
          <p:cNvSpPr>
            <a:spLocks noChangeArrowheads="1"/>
          </p:cNvSpPr>
          <p:nvPr/>
        </p:nvSpPr>
        <p:spPr bwMode="auto">
          <a:xfrm>
            <a:off x="3200400" y="5199063"/>
            <a:ext cx="518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Low</a:t>
            </a:r>
          </a:p>
        </p:txBody>
      </p:sp>
      <p:sp>
        <p:nvSpPr>
          <p:cNvPr id="110596" name="Rectangle 5"/>
          <p:cNvSpPr>
            <a:spLocks noChangeArrowheads="1"/>
          </p:cNvSpPr>
          <p:nvPr/>
        </p:nvSpPr>
        <p:spPr bwMode="auto">
          <a:xfrm>
            <a:off x="819150" y="5199063"/>
            <a:ext cx="2381250"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Resource Consumption</a:t>
            </a:r>
          </a:p>
        </p:txBody>
      </p:sp>
      <p:sp>
        <p:nvSpPr>
          <p:cNvPr id="606214" name="Rectangle 6"/>
          <p:cNvSpPr>
            <a:spLocks noChangeArrowheads="1"/>
          </p:cNvSpPr>
          <p:nvPr/>
        </p:nvSpPr>
        <p:spPr bwMode="auto">
          <a:xfrm>
            <a:off x="3200400" y="4432300"/>
            <a:ext cx="5181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149 Trillion years</a:t>
            </a:r>
          </a:p>
        </p:txBody>
      </p:sp>
      <p:sp>
        <p:nvSpPr>
          <p:cNvPr id="110598" name="Rectangle 7"/>
          <p:cNvSpPr>
            <a:spLocks noChangeArrowheads="1"/>
          </p:cNvSpPr>
          <p:nvPr/>
        </p:nvSpPr>
        <p:spPr bwMode="auto">
          <a:xfrm>
            <a:off x="819150" y="4432300"/>
            <a:ext cx="2381250" cy="7667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 to crack</a:t>
            </a:r>
          </a:p>
          <a:p>
            <a:pPr algn="ctr">
              <a:lnSpc>
                <a:spcPct val="100000"/>
              </a:lnSpc>
              <a:spcBef>
                <a:spcPts val="300"/>
              </a:spcBef>
              <a:spcAft>
                <a:spcPts val="300"/>
              </a:spcAft>
              <a:buClr>
                <a:schemeClr val="tx2"/>
              </a:buClr>
              <a:buSzPct val="100000"/>
              <a:buFont typeface="Wingdings" charset="0"/>
              <a:buNone/>
            </a:pPr>
            <a:r>
              <a:rPr lang="en-US" sz="900"/>
              <a:t>(Assuming a computer could try 255 keys per second)</a:t>
            </a:r>
          </a:p>
        </p:txBody>
      </p:sp>
      <p:sp>
        <p:nvSpPr>
          <p:cNvPr id="606216" name="Rectangle 8"/>
          <p:cNvSpPr>
            <a:spLocks noChangeArrowheads="1"/>
          </p:cNvSpPr>
          <p:nvPr/>
        </p:nvSpPr>
        <p:spPr bwMode="auto">
          <a:xfrm>
            <a:off x="3200400" y="3789363"/>
            <a:ext cx="51816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High</a:t>
            </a:r>
          </a:p>
        </p:txBody>
      </p:sp>
      <p:sp>
        <p:nvSpPr>
          <p:cNvPr id="110600" name="Rectangle 9"/>
          <p:cNvSpPr>
            <a:spLocks noChangeArrowheads="1"/>
          </p:cNvSpPr>
          <p:nvPr/>
        </p:nvSpPr>
        <p:spPr bwMode="auto">
          <a:xfrm>
            <a:off x="819150" y="3789363"/>
            <a:ext cx="2381250" cy="6429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Speed</a:t>
            </a:r>
          </a:p>
        </p:txBody>
      </p:sp>
      <p:sp>
        <p:nvSpPr>
          <p:cNvPr id="606218" name="Rectangle 10"/>
          <p:cNvSpPr>
            <a:spLocks noChangeArrowheads="1"/>
          </p:cNvSpPr>
          <p:nvPr/>
        </p:nvSpPr>
        <p:spPr bwMode="auto">
          <a:xfrm>
            <a:off x="3200400" y="3143250"/>
            <a:ext cx="518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128, 192, and 256</a:t>
            </a:r>
          </a:p>
        </p:txBody>
      </p:sp>
      <p:sp>
        <p:nvSpPr>
          <p:cNvPr id="110602" name="Rectangle 11"/>
          <p:cNvSpPr>
            <a:spLocks noChangeArrowheads="1"/>
          </p:cNvSpPr>
          <p:nvPr/>
        </p:nvSpPr>
        <p:spPr bwMode="auto">
          <a:xfrm>
            <a:off x="819150" y="3143250"/>
            <a:ext cx="2381250" cy="646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Key size (in bits)</a:t>
            </a:r>
          </a:p>
        </p:txBody>
      </p:sp>
      <p:sp>
        <p:nvSpPr>
          <p:cNvPr id="606220" name="Rectangle 12"/>
          <p:cNvSpPr>
            <a:spLocks noChangeArrowheads="1"/>
          </p:cNvSpPr>
          <p:nvPr/>
        </p:nvSpPr>
        <p:spPr bwMode="auto">
          <a:xfrm>
            <a:off x="3200400" y="2497138"/>
            <a:ext cx="518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Symmetric</a:t>
            </a:r>
          </a:p>
        </p:txBody>
      </p:sp>
      <p:sp>
        <p:nvSpPr>
          <p:cNvPr id="110604" name="Rectangle 13"/>
          <p:cNvSpPr>
            <a:spLocks noChangeArrowheads="1"/>
          </p:cNvSpPr>
          <p:nvPr/>
        </p:nvSpPr>
        <p:spPr bwMode="auto">
          <a:xfrm>
            <a:off x="819150" y="2497138"/>
            <a:ext cx="2381250" cy="6461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Type of Algorithm</a:t>
            </a:r>
          </a:p>
        </p:txBody>
      </p:sp>
      <p:sp>
        <p:nvSpPr>
          <p:cNvPr id="606222" name="Rectangle 14"/>
          <p:cNvSpPr>
            <a:spLocks noChangeArrowheads="1"/>
          </p:cNvSpPr>
          <p:nvPr/>
        </p:nvSpPr>
        <p:spPr bwMode="auto">
          <a:xfrm>
            <a:off x="3200400" y="1852613"/>
            <a:ext cx="5181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ts val="300"/>
              </a:spcBef>
              <a:spcAft>
                <a:spcPts val="300"/>
              </a:spcAft>
              <a:buClr>
                <a:schemeClr val="tx2"/>
              </a:buClr>
              <a:buSzPct val="100000"/>
              <a:buFont typeface="Wingdings" charset="0"/>
              <a:buNone/>
            </a:pPr>
            <a:r>
              <a:rPr lang="en-US" sz="1400"/>
              <a:t>Official Standard since 2001 </a:t>
            </a:r>
          </a:p>
        </p:txBody>
      </p:sp>
      <p:sp>
        <p:nvSpPr>
          <p:cNvPr id="110606" name="Rectangle 15"/>
          <p:cNvSpPr>
            <a:spLocks noChangeArrowheads="1"/>
          </p:cNvSpPr>
          <p:nvPr/>
        </p:nvSpPr>
        <p:spPr bwMode="auto">
          <a:xfrm>
            <a:off x="819150" y="1852613"/>
            <a:ext cx="2381250" cy="6445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Timeline</a:t>
            </a:r>
          </a:p>
        </p:txBody>
      </p:sp>
      <p:sp>
        <p:nvSpPr>
          <p:cNvPr id="606224" name="Rectangle 16"/>
          <p:cNvSpPr>
            <a:spLocks noChangeArrowheads="1"/>
          </p:cNvSpPr>
          <p:nvPr/>
        </p:nvSpPr>
        <p:spPr bwMode="auto">
          <a:xfrm>
            <a:off x="3200400" y="1206500"/>
            <a:ext cx="5181600" cy="646113"/>
          </a:xfrm>
          <a:prstGeom prst="rect">
            <a:avLst/>
          </a:prstGeom>
          <a:solidFill>
            <a:srgbClr val="ABDFF0"/>
          </a:solidFill>
          <a:ln>
            <a:noFill/>
          </a:ln>
          <a:extLst/>
        </p:spPr>
        <p:txBody>
          <a:bodyPr anchor="ctr"/>
          <a:lstStyle/>
          <a:p>
            <a:pPr>
              <a:lnSpc>
                <a:spcPct val="100000"/>
              </a:lnSpc>
              <a:spcBef>
                <a:spcPts val="300"/>
              </a:spcBef>
              <a:spcAft>
                <a:spcPts val="300"/>
              </a:spcAft>
              <a:buClr>
                <a:schemeClr val="tx2"/>
              </a:buClr>
              <a:buSzPct val="100000"/>
              <a:buFont typeface="Wingdings" charset="0"/>
              <a:buNone/>
            </a:pPr>
            <a:r>
              <a:rPr lang="en-US" sz="1400"/>
              <a:t>Advanced Encryption Standard </a:t>
            </a:r>
          </a:p>
        </p:txBody>
      </p:sp>
      <p:sp>
        <p:nvSpPr>
          <p:cNvPr id="110608" name="Rectangle 17"/>
          <p:cNvSpPr>
            <a:spLocks noChangeArrowheads="1"/>
          </p:cNvSpPr>
          <p:nvPr/>
        </p:nvSpPr>
        <p:spPr bwMode="auto">
          <a:xfrm>
            <a:off x="819150" y="1206500"/>
            <a:ext cx="2381250" cy="646113"/>
          </a:xfrm>
          <a:prstGeom prst="rect">
            <a:avLst/>
          </a:prstGeom>
          <a:solidFill>
            <a:srgbClr val="ABDFF0"/>
          </a:solidFill>
          <a:ln>
            <a:noFill/>
          </a:ln>
          <a:extLst/>
        </p:spPr>
        <p:txBody>
          <a:bodyPr anchor="ctr"/>
          <a:lstStyle/>
          <a:p>
            <a:pPr algn="ctr">
              <a:lnSpc>
                <a:spcPct val="100000"/>
              </a:lnSpc>
              <a:spcBef>
                <a:spcPts val="300"/>
              </a:spcBef>
              <a:spcAft>
                <a:spcPts val="300"/>
              </a:spcAft>
              <a:buClr>
                <a:schemeClr val="tx2"/>
              </a:buClr>
              <a:buSzPct val="100000"/>
              <a:buFont typeface="Wingdings" charset="0"/>
              <a:buNone/>
            </a:pPr>
            <a:r>
              <a:rPr lang="en-US" sz="1400"/>
              <a:t>Description</a:t>
            </a:r>
          </a:p>
        </p:txBody>
      </p:sp>
      <p:sp>
        <p:nvSpPr>
          <p:cNvPr id="110609" name="Line 18"/>
          <p:cNvSpPr>
            <a:spLocks noChangeShapeType="1"/>
          </p:cNvSpPr>
          <p:nvPr/>
        </p:nvSpPr>
        <p:spPr bwMode="auto">
          <a:xfrm>
            <a:off x="819150" y="1206500"/>
            <a:ext cx="756285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Line 19"/>
          <p:cNvSpPr>
            <a:spLocks noChangeShapeType="1"/>
          </p:cNvSpPr>
          <p:nvPr/>
        </p:nvSpPr>
        <p:spPr bwMode="auto">
          <a:xfrm>
            <a:off x="819150" y="1852613"/>
            <a:ext cx="7562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1" name="Line 20"/>
          <p:cNvSpPr>
            <a:spLocks noChangeShapeType="1"/>
          </p:cNvSpPr>
          <p:nvPr/>
        </p:nvSpPr>
        <p:spPr bwMode="auto">
          <a:xfrm>
            <a:off x="819150" y="2497138"/>
            <a:ext cx="7562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2" name="Line 21"/>
          <p:cNvSpPr>
            <a:spLocks noChangeShapeType="1"/>
          </p:cNvSpPr>
          <p:nvPr/>
        </p:nvSpPr>
        <p:spPr bwMode="auto">
          <a:xfrm>
            <a:off x="819150" y="3143250"/>
            <a:ext cx="7562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3" name="Line 22"/>
          <p:cNvSpPr>
            <a:spLocks noChangeShapeType="1"/>
          </p:cNvSpPr>
          <p:nvPr/>
        </p:nvSpPr>
        <p:spPr bwMode="auto">
          <a:xfrm>
            <a:off x="819150" y="3789363"/>
            <a:ext cx="7562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4" name="Line 23"/>
          <p:cNvSpPr>
            <a:spLocks noChangeShapeType="1"/>
          </p:cNvSpPr>
          <p:nvPr/>
        </p:nvSpPr>
        <p:spPr bwMode="auto">
          <a:xfrm>
            <a:off x="819150" y="4432300"/>
            <a:ext cx="7562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5" name="Line 24"/>
          <p:cNvSpPr>
            <a:spLocks noChangeShapeType="1"/>
          </p:cNvSpPr>
          <p:nvPr/>
        </p:nvSpPr>
        <p:spPr bwMode="auto">
          <a:xfrm>
            <a:off x="819150" y="5845175"/>
            <a:ext cx="756285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6" name="Line 25"/>
          <p:cNvSpPr>
            <a:spLocks noChangeShapeType="1"/>
          </p:cNvSpPr>
          <p:nvPr/>
        </p:nvSpPr>
        <p:spPr bwMode="auto">
          <a:xfrm>
            <a:off x="819150"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7" name="Line 26"/>
          <p:cNvSpPr>
            <a:spLocks noChangeShapeType="1"/>
          </p:cNvSpPr>
          <p:nvPr/>
        </p:nvSpPr>
        <p:spPr bwMode="auto">
          <a:xfrm>
            <a:off x="3200400" y="1206500"/>
            <a:ext cx="0" cy="4638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8" name="Line 27"/>
          <p:cNvSpPr>
            <a:spLocks noChangeShapeType="1"/>
          </p:cNvSpPr>
          <p:nvPr/>
        </p:nvSpPr>
        <p:spPr bwMode="auto">
          <a:xfrm>
            <a:off x="8382000" y="1206500"/>
            <a:ext cx="0" cy="463867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9" name="Line 28"/>
          <p:cNvSpPr>
            <a:spLocks noChangeShapeType="1"/>
          </p:cNvSpPr>
          <p:nvPr/>
        </p:nvSpPr>
        <p:spPr bwMode="auto">
          <a:xfrm>
            <a:off x="819150" y="5199063"/>
            <a:ext cx="7562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title"/>
          </p:nvPr>
        </p:nvSpPr>
        <p:spPr/>
        <p:txBody>
          <a:bodyPr/>
          <a:lstStyle/>
          <a:p>
            <a:r>
              <a:rPr lang="en-US">
                <a:latin typeface="Arial" charset="0"/>
              </a:rPr>
              <a:t>AES Example</a:t>
            </a:r>
          </a:p>
        </p:txBody>
      </p:sp>
      <p:sp>
        <p:nvSpPr>
          <p:cNvPr id="608260" name="Rectangle 4"/>
          <p:cNvSpPr>
            <a:spLocks noGrp="1" noChangeArrowheads="1"/>
          </p:cNvSpPr>
          <p:nvPr>
            <p:ph type="body" idx="4294967295"/>
          </p:nvPr>
        </p:nvSpPr>
        <p:spPr>
          <a:xfrm>
            <a:off x="5959677" y="1282775"/>
            <a:ext cx="2209800" cy="620170"/>
          </a:xfrm>
          <a:noFill/>
        </p:spPr>
        <p:txBody>
          <a:bodyPr>
            <a:spAutoFit/>
          </a:bodyPr>
          <a:lstStyle/>
          <a:p>
            <a:pPr marL="0" indent="0" defTabSz="914400">
              <a:buFont typeface="Wingdings" charset="0"/>
              <a:buNone/>
            </a:pPr>
            <a:r>
              <a:rPr lang="en-US" sz="1200" dirty="0">
                <a:latin typeface="+mn-lt"/>
              </a:rPr>
              <a:t>In this example, the SECRETKEY key and plaintext are entered.</a:t>
            </a:r>
          </a:p>
        </p:txBody>
      </p:sp>
      <p:grpSp>
        <p:nvGrpSpPr>
          <p:cNvPr id="2" name="Group 17"/>
          <p:cNvGrpSpPr>
            <a:grpSpLocks/>
          </p:cNvGrpSpPr>
          <p:nvPr/>
        </p:nvGrpSpPr>
        <p:grpSpPr bwMode="auto">
          <a:xfrm>
            <a:off x="529156" y="902578"/>
            <a:ext cx="4724400" cy="1219200"/>
            <a:chOff x="768" y="624"/>
            <a:chExt cx="2976" cy="768"/>
          </a:xfrm>
        </p:grpSpPr>
        <p:sp>
          <p:nvSpPr>
            <p:cNvPr id="111635" name="Rectangle 2"/>
            <p:cNvSpPr>
              <a:spLocks noChangeArrowheads="1"/>
            </p:cNvSpPr>
            <p:nvPr/>
          </p:nvSpPr>
          <p:spPr bwMode="auto">
            <a:xfrm>
              <a:off x="768" y="624"/>
              <a:ext cx="2976" cy="768"/>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11636" name="Picture 5"/>
            <p:cNvPicPr>
              <a:picLocks noChangeAspect="1" noChangeArrowheads="1"/>
            </p:cNvPicPr>
            <p:nvPr/>
          </p:nvPicPr>
          <p:blipFill>
            <a:blip r:embed="rId2">
              <a:extLst>
                <a:ext uri="{28A0092B-C50C-407E-A947-70E740481C1C}">
                  <a14:useLocalDpi xmlns:a14="http://schemas.microsoft.com/office/drawing/2010/main" val="0"/>
                </a:ext>
              </a:extLst>
            </a:blip>
            <a:srcRect r="28127"/>
            <a:stretch>
              <a:fillRect/>
            </a:stretch>
          </p:blipFill>
          <p:spPr bwMode="auto">
            <a:xfrm>
              <a:off x="816" y="702"/>
              <a:ext cx="288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6"/>
            <p:cNvPicPr>
              <a:picLocks noChangeAspect="1" noChangeArrowheads="1"/>
            </p:cNvPicPr>
            <p:nvPr/>
          </p:nvPicPr>
          <p:blipFill>
            <a:blip r:embed="rId2">
              <a:extLst>
                <a:ext uri="{28A0092B-C50C-407E-A947-70E740481C1C}">
                  <a14:useLocalDpi xmlns:a14="http://schemas.microsoft.com/office/drawing/2010/main" val="0"/>
                </a:ext>
              </a:extLst>
            </a:blip>
            <a:srcRect r="28127"/>
            <a:stretch>
              <a:fillRect/>
            </a:stretch>
          </p:blipFill>
          <p:spPr bwMode="auto">
            <a:xfrm>
              <a:off x="786" y="696"/>
              <a:ext cx="288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529156" y="2282769"/>
            <a:ext cx="4724400" cy="1219200"/>
            <a:chOff x="768" y="1536"/>
            <a:chExt cx="2976" cy="768"/>
          </a:xfrm>
        </p:grpSpPr>
        <p:sp>
          <p:nvSpPr>
            <p:cNvPr id="111633" name="Rectangle 7"/>
            <p:cNvSpPr>
              <a:spLocks noChangeArrowheads="1"/>
            </p:cNvSpPr>
            <p:nvPr/>
          </p:nvSpPr>
          <p:spPr bwMode="auto">
            <a:xfrm>
              <a:off x="768" y="1536"/>
              <a:ext cx="2976" cy="768"/>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11634" name="Picture 10"/>
            <p:cNvPicPr>
              <a:picLocks noChangeAspect="1" noChangeArrowheads="1"/>
            </p:cNvPicPr>
            <p:nvPr/>
          </p:nvPicPr>
          <p:blipFill>
            <a:blip r:embed="rId3">
              <a:extLst>
                <a:ext uri="{28A0092B-C50C-407E-A947-70E740481C1C}">
                  <a14:useLocalDpi xmlns:a14="http://schemas.microsoft.com/office/drawing/2010/main" val="0"/>
                </a:ext>
              </a:extLst>
            </a:blip>
            <a:srcRect r="24940"/>
            <a:stretch>
              <a:fillRect/>
            </a:stretch>
          </p:blipFill>
          <p:spPr bwMode="auto">
            <a:xfrm>
              <a:off x="828" y="1632"/>
              <a:ext cx="2832"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p:cNvGrpSpPr>
            <a:grpSpLocks/>
          </p:cNvGrpSpPr>
          <p:nvPr/>
        </p:nvGrpSpPr>
        <p:grpSpPr bwMode="auto">
          <a:xfrm>
            <a:off x="529156" y="3662960"/>
            <a:ext cx="4724400" cy="1219200"/>
            <a:chOff x="768" y="2448"/>
            <a:chExt cx="2976" cy="768"/>
          </a:xfrm>
        </p:grpSpPr>
        <p:sp>
          <p:nvSpPr>
            <p:cNvPr id="111631" name="Rectangle 8"/>
            <p:cNvSpPr>
              <a:spLocks noChangeArrowheads="1"/>
            </p:cNvSpPr>
            <p:nvPr/>
          </p:nvSpPr>
          <p:spPr bwMode="auto">
            <a:xfrm>
              <a:off x="768" y="2448"/>
              <a:ext cx="2976" cy="768"/>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11632" name="Picture 11"/>
            <p:cNvPicPr>
              <a:picLocks noChangeAspect="1" noChangeArrowheads="1"/>
            </p:cNvPicPr>
            <p:nvPr/>
          </p:nvPicPr>
          <p:blipFill>
            <a:blip r:embed="rId4">
              <a:extLst>
                <a:ext uri="{28A0092B-C50C-407E-A947-70E740481C1C}">
                  <a14:useLocalDpi xmlns:a14="http://schemas.microsoft.com/office/drawing/2010/main" val="0"/>
                </a:ext>
              </a:extLst>
            </a:blip>
            <a:srcRect r="24701"/>
            <a:stretch>
              <a:fillRect/>
            </a:stretch>
          </p:blipFill>
          <p:spPr bwMode="auto">
            <a:xfrm>
              <a:off x="810" y="2491"/>
              <a:ext cx="283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0"/>
          <p:cNvGrpSpPr>
            <a:grpSpLocks/>
          </p:cNvGrpSpPr>
          <p:nvPr/>
        </p:nvGrpSpPr>
        <p:grpSpPr bwMode="auto">
          <a:xfrm>
            <a:off x="529156" y="5043151"/>
            <a:ext cx="4724400" cy="1219200"/>
            <a:chOff x="768" y="3408"/>
            <a:chExt cx="2976" cy="768"/>
          </a:xfrm>
        </p:grpSpPr>
        <p:sp>
          <p:nvSpPr>
            <p:cNvPr id="111629" name="Rectangle 9"/>
            <p:cNvSpPr>
              <a:spLocks noChangeArrowheads="1"/>
            </p:cNvSpPr>
            <p:nvPr/>
          </p:nvSpPr>
          <p:spPr bwMode="auto">
            <a:xfrm>
              <a:off x="768" y="3408"/>
              <a:ext cx="2976" cy="768"/>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11630" name="Picture 12"/>
            <p:cNvPicPr>
              <a:picLocks noChangeAspect="1" noChangeArrowheads="1"/>
            </p:cNvPicPr>
            <p:nvPr/>
          </p:nvPicPr>
          <p:blipFill>
            <a:blip r:embed="rId5">
              <a:extLst>
                <a:ext uri="{28A0092B-C50C-407E-A947-70E740481C1C}">
                  <a14:useLocalDpi xmlns:a14="http://schemas.microsoft.com/office/drawing/2010/main" val="0"/>
                </a:ext>
              </a:extLst>
            </a:blip>
            <a:srcRect r="26466"/>
            <a:stretch>
              <a:fillRect/>
            </a:stretch>
          </p:blipFill>
          <p:spPr bwMode="auto">
            <a:xfrm>
              <a:off x="786" y="3451"/>
              <a:ext cx="2784"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24" name="Rectangle 13"/>
          <p:cNvSpPr>
            <a:spLocks noChangeArrowheads="1"/>
          </p:cNvSpPr>
          <p:nvPr/>
        </p:nvSpPr>
        <p:spPr bwMode="auto">
          <a:xfrm>
            <a:off x="6486525" y="2438400"/>
            <a:ext cx="19208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nSpc>
                <a:spcPct val="100000"/>
              </a:lnSpc>
              <a:spcBef>
                <a:spcPts val="300"/>
              </a:spcBef>
              <a:spcAft>
                <a:spcPts val="300"/>
              </a:spcAft>
              <a:buClr>
                <a:schemeClr val="tx2"/>
              </a:buClr>
              <a:buSzPct val="100000"/>
              <a:buFont typeface="Wingdings" charset="0"/>
              <a:buNone/>
            </a:pPr>
            <a:endParaRPr lang="en-US" sz="1200"/>
          </a:p>
        </p:txBody>
      </p:sp>
      <p:sp>
        <p:nvSpPr>
          <p:cNvPr id="608270" name="Rectangle 14"/>
          <p:cNvSpPr>
            <a:spLocks noChangeArrowheads="1"/>
          </p:cNvSpPr>
          <p:nvPr/>
        </p:nvSpPr>
        <p:spPr bwMode="auto">
          <a:xfrm>
            <a:off x="5974359" y="2720029"/>
            <a:ext cx="2209800" cy="45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a:lnSpc>
                <a:spcPct val="100000"/>
              </a:lnSpc>
              <a:spcBef>
                <a:spcPts val="300"/>
              </a:spcBef>
              <a:spcAft>
                <a:spcPts val="300"/>
              </a:spcAft>
              <a:buClr>
                <a:schemeClr val="tx2"/>
              </a:buClr>
              <a:buSzPct val="100000"/>
              <a:buFont typeface="Wingdings" charset="0"/>
              <a:buNone/>
            </a:pPr>
            <a:r>
              <a:rPr lang="en-US" sz="1200" b="0" dirty="0">
                <a:solidFill>
                  <a:srgbClr val="000000"/>
                </a:solidFill>
                <a:latin typeface="+mn-lt"/>
              </a:rPr>
              <a:t>They are now encrypted using 128 AES.</a:t>
            </a:r>
          </a:p>
        </p:txBody>
      </p:sp>
      <p:sp>
        <p:nvSpPr>
          <p:cNvPr id="608271" name="Rectangle 15"/>
          <p:cNvSpPr>
            <a:spLocks noChangeArrowheads="1"/>
          </p:cNvSpPr>
          <p:nvPr/>
        </p:nvSpPr>
        <p:spPr bwMode="auto">
          <a:xfrm>
            <a:off x="5981700" y="3980993"/>
            <a:ext cx="2209800" cy="63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a:lnSpc>
                <a:spcPct val="100000"/>
              </a:lnSpc>
              <a:spcBef>
                <a:spcPts val="300"/>
              </a:spcBef>
              <a:spcAft>
                <a:spcPts val="300"/>
              </a:spcAft>
              <a:buClr>
                <a:schemeClr val="tx2"/>
              </a:buClr>
              <a:buSzPct val="100000"/>
              <a:buFont typeface="Wingdings" charset="0"/>
              <a:buNone/>
            </a:pPr>
            <a:r>
              <a:rPr lang="en-US" sz="1200" b="0" dirty="0">
                <a:solidFill>
                  <a:srgbClr val="000000"/>
                </a:solidFill>
                <a:latin typeface="+mn-lt"/>
              </a:rPr>
              <a:t>An attempt at deciphering the text using a lowercase, and incorrect key.</a:t>
            </a:r>
          </a:p>
        </p:txBody>
      </p:sp>
      <p:sp>
        <p:nvSpPr>
          <p:cNvPr id="608272" name="Rectangle 16"/>
          <p:cNvSpPr>
            <a:spLocks noChangeArrowheads="1"/>
          </p:cNvSpPr>
          <p:nvPr/>
        </p:nvSpPr>
        <p:spPr bwMode="auto">
          <a:xfrm>
            <a:off x="5989041" y="5241957"/>
            <a:ext cx="2209800" cy="82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p>
            <a:pPr>
              <a:lnSpc>
                <a:spcPct val="100000"/>
              </a:lnSpc>
              <a:spcBef>
                <a:spcPts val="300"/>
              </a:spcBef>
              <a:spcAft>
                <a:spcPts val="300"/>
              </a:spcAft>
              <a:buClr>
                <a:schemeClr val="tx2"/>
              </a:buClr>
              <a:buSzPct val="100000"/>
              <a:buFont typeface="Wingdings" charset="0"/>
              <a:buNone/>
            </a:pPr>
            <a:r>
              <a:rPr lang="en-US" sz="1200" b="0" dirty="0">
                <a:solidFill>
                  <a:srgbClr val="000000"/>
                </a:solidFill>
                <a:latin typeface="+mn-lt"/>
              </a:rPr>
              <a:t>A second attempt at deciphering the text using the correct key displays the original plaintext.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8260">
                                            <p:txEl>
                                              <p:pRg st="0" end="0"/>
                                            </p:txEl>
                                          </p:spTgt>
                                        </p:tgtEl>
                                        <p:attrNameLst>
                                          <p:attrName>style.visibility</p:attrName>
                                        </p:attrNameLst>
                                      </p:cBhvr>
                                      <p:to>
                                        <p:strVal val="visible"/>
                                      </p:to>
                                    </p:set>
                                    <p:animEffect transition="in" filter="fade">
                                      <p:cBhvr>
                                        <p:cTn id="11" dur="500"/>
                                        <p:tgtEl>
                                          <p:spTgt spid="60826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08270"/>
                                        </p:tgtEl>
                                        <p:attrNameLst>
                                          <p:attrName>style.visibility</p:attrName>
                                        </p:attrNameLst>
                                      </p:cBhvr>
                                      <p:to>
                                        <p:strVal val="visible"/>
                                      </p:to>
                                    </p:set>
                                    <p:animEffect transition="in" filter="fade">
                                      <p:cBhvr>
                                        <p:cTn id="20" dur="500"/>
                                        <p:tgtEl>
                                          <p:spTgt spid="6082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08271"/>
                                        </p:tgtEl>
                                        <p:attrNameLst>
                                          <p:attrName>style.visibility</p:attrName>
                                        </p:attrNameLst>
                                      </p:cBhvr>
                                      <p:to>
                                        <p:strVal val="visible"/>
                                      </p:to>
                                    </p:set>
                                    <p:animEffect transition="in" filter="fade">
                                      <p:cBhvr>
                                        <p:cTn id="29" dur="500"/>
                                        <p:tgtEl>
                                          <p:spTgt spid="6082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08272"/>
                                        </p:tgtEl>
                                        <p:attrNameLst>
                                          <p:attrName>style.visibility</p:attrName>
                                        </p:attrNameLst>
                                      </p:cBhvr>
                                      <p:to>
                                        <p:strVal val="visible"/>
                                      </p:to>
                                    </p:set>
                                    <p:animEffect transition="in" filter="fade">
                                      <p:cBhvr>
                                        <p:cTn id="38" dur="500"/>
                                        <p:tgtEl>
                                          <p:spTgt spid="608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0" grpId="0" build="p"/>
      <p:bldP spid="608270" grpId="0"/>
      <p:bldP spid="608271" grpId="0"/>
      <p:bldP spid="608272" grpId="0"/>
    </p:bldLst>
  </p:timing>
</p:sld>
</file>

<file path=ppt/theme/theme1.xml><?xml version="1.0" encoding="utf-8"?>
<a:theme xmlns:a="http://schemas.openxmlformats.org/drawingml/2006/main" name="BlankMaster">
  <a:themeElements>
    <a:clrScheme name="CCNP v5 2">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000099"/>
      </a:hlink>
      <a:folHlink>
        <a:srgbClr val="3333FF"/>
      </a:folHlink>
    </a:clrScheme>
    <a:fontScheme name="2_CCNP v5">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CNP v5 1">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
      <a:clrScheme name="CCNP v5 2">
        <a:dk1>
          <a:srgbClr val="000000"/>
        </a:dk1>
        <a:lt1>
          <a:srgbClr val="FFFFFF"/>
        </a:lt1>
        <a:dk2>
          <a:srgbClr val="0183B7"/>
        </a:dk2>
        <a:lt2>
          <a:srgbClr val="8E8E95"/>
        </a:lt2>
        <a:accent1>
          <a:srgbClr val="0183B7"/>
        </a:accent1>
        <a:accent2>
          <a:srgbClr val="B21A1A"/>
        </a:accent2>
        <a:accent3>
          <a:srgbClr val="FFFFFF"/>
        </a:accent3>
        <a:accent4>
          <a:srgbClr val="000000"/>
        </a:accent4>
        <a:accent5>
          <a:srgbClr val="AAC1D8"/>
        </a:accent5>
        <a:accent6>
          <a:srgbClr val="A11616"/>
        </a:accent6>
        <a:hlink>
          <a:srgbClr val="000099"/>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PD">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9865</TotalTime>
  <Pages>28</Pages>
  <Words>9471</Words>
  <Application>Microsoft Office PowerPoint</Application>
  <PresentationFormat>On-screen Show (4:3)</PresentationFormat>
  <Paragraphs>1159</Paragraphs>
  <Slides>159</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159</vt:i4>
      </vt:variant>
    </vt:vector>
  </HeadingPairs>
  <TitlesOfParts>
    <vt:vector size="162" baseType="lpstr">
      <vt:lpstr>BlankMaster</vt:lpstr>
      <vt:lpstr>1_IPD</vt:lpstr>
      <vt:lpstr>Image</vt:lpstr>
      <vt:lpstr>Cryptographic Systems</vt:lpstr>
      <vt:lpstr>Managing Administrative Access</vt:lpstr>
      <vt:lpstr>Secure Communications Requires …</vt:lpstr>
      <vt:lpstr>Authentication</vt:lpstr>
      <vt:lpstr>Authentication</vt:lpstr>
      <vt:lpstr>Integrity</vt:lpstr>
      <vt:lpstr>Confidentiality</vt:lpstr>
      <vt:lpstr>Managing Administrative Access</vt:lpstr>
      <vt:lpstr>History of Cryptography</vt:lpstr>
      <vt:lpstr>Scytale </vt:lpstr>
      <vt:lpstr>Scytale </vt:lpstr>
      <vt:lpstr>Caesar Cipher </vt:lpstr>
      <vt:lpstr>Vigenère Cipher</vt:lpstr>
      <vt:lpstr>Note of interest …</vt:lpstr>
      <vt:lpstr>Confederate Cipher Disk</vt:lpstr>
      <vt:lpstr>German Enigma Machine</vt:lpstr>
      <vt:lpstr>Code Talkers</vt:lpstr>
      <vt:lpstr>Code Talkers</vt:lpstr>
      <vt:lpstr>Cipher Text</vt:lpstr>
      <vt:lpstr>Cipher Text</vt:lpstr>
      <vt:lpstr>Transposition Ciphers</vt:lpstr>
      <vt:lpstr>Transposition Rail Fence Cipher</vt:lpstr>
      <vt:lpstr>Substitution Cipher</vt:lpstr>
      <vt:lpstr>Let’s Encode using the Caesar Cipher!</vt:lpstr>
      <vt:lpstr>Let’s Decode</vt:lpstr>
      <vt:lpstr>Caesar Cipher Disk</vt:lpstr>
      <vt:lpstr>Vigenère Cipher</vt:lpstr>
      <vt:lpstr>Vernam Cipher</vt:lpstr>
      <vt:lpstr>Vernam Cipher</vt:lpstr>
      <vt:lpstr>Cryptanalysis</vt:lpstr>
      <vt:lpstr>Cryptanalysis</vt:lpstr>
      <vt:lpstr>Cryptanalysis Methods</vt:lpstr>
      <vt:lpstr>Brute-Force Method</vt:lpstr>
      <vt:lpstr>Brute-Force Method</vt:lpstr>
      <vt:lpstr>Frequency Analysis Method</vt:lpstr>
      <vt:lpstr>Ciphertext-Only Method</vt:lpstr>
      <vt:lpstr>Known-Plaintext Method</vt:lpstr>
      <vt:lpstr>Meet-in-the-Middle Method</vt:lpstr>
      <vt:lpstr>Chosen-Plaintext Method</vt:lpstr>
      <vt:lpstr>Chosen-Ciphertext Method</vt:lpstr>
      <vt:lpstr>Cryptology</vt:lpstr>
      <vt:lpstr>Cryptology in Movies</vt:lpstr>
      <vt:lpstr>Cryptology = Cryptography + Cryptanalysis</vt:lpstr>
      <vt:lpstr>Jobs in Cryptology</vt:lpstr>
      <vt:lpstr>Cryptology = Cryptography + Cryptanalysis</vt:lpstr>
      <vt:lpstr>Cryptology in Networking</vt:lpstr>
      <vt:lpstr>Cryptology in Networking</vt:lpstr>
      <vt:lpstr>Cryptographic Hashes</vt:lpstr>
      <vt:lpstr>Cryptographic Hashes</vt:lpstr>
      <vt:lpstr>Hashes are used …</vt:lpstr>
      <vt:lpstr>Collision Free</vt:lpstr>
      <vt:lpstr>Cryptographic Hash Math</vt:lpstr>
      <vt:lpstr>Hashing for  Integrity</vt:lpstr>
      <vt:lpstr>Hash for Integrity</vt:lpstr>
      <vt:lpstr>Hash for Integrity</vt:lpstr>
      <vt:lpstr>Hash for Integrity</vt:lpstr>
      <vt:lpstr>Message Digest 5 (MD5)</vt:lpstr>
      <vt:lpstr>Secure Hash Algorithm (SHA)</vt:lpstr>
      <vt:lpstr>MD5 versus SHA-1 </vt:lpstr>
      <vt:lpstr>Secure Hash Algorithm (SHA)</vt:lpstr>
      <vt:lpstr>Secure Hash Algorithm (SHA)</vt:lpstr>
      <vt:lpstr>Hashing for  Authenticity</vt:lpstr>
      <vt:lpstr>Keyed-Hash Message Authentication Code</vt:lpstr>
      <vt:lpstr>Keyed-Hash Message Authentication Code</vt:lpstr>
      <vt:lpstr>HMAC in Action</vt:lpstr>
      <vt:lpstr>HMAC and Cisco Products</vt:lpstr>
      <vt:lpstr>Key Management</vt:lpstr>
      <vt:lpstr>Key Management</vt:lpstr>
      <vt:lpstr>Key Management</vt:lpstr>
      <vt:lpstr>Key Management</vt:lpstr>
      <vt:lpstr>Key Length and Keyspace</vt:lpstr>
      <vt:lpstr>Keyspace</vt:lpstr>
      <vt:lpstr>Types of Cryptographic Keys</vt:lpstr>
      <vt:lpstr>Protection Provided by Key Type</vt:lpstr>
      <vt:lpstr>Encryption = Confidentiality</vt:lpstr>
      <vt:lpstr>Symmetric Encryption</vt:lpstr>
      <vt:lpstr>Symmetric Encryption</vt:lpstr>
      <vt:lpstr>Asymmetric Encryption</vt:lpstr>
      <vt:lpstr>Asymmetric Encryption</vt:lpstr>
      <vt:lpstr>Symmetric Algorithms</vt:lpstr>
      <vt:lpstr>Symmetric Encryption</vt:lpstr>
      <vt:lpstr>Symmetric Key Management</vt:lpstr>
      <vt:lpstr>Symmetric Key Management</vt:lpstr>
      <vt:lpstr>Symmetric Encryption Algorithms</vt:lpstr>
      <vt:lpstr>Symmetric Encryption Techniques</vt:lpstr>
      <vt:lpstr>Block Ciphers</vt:lpstr>
      <vt:lpstr>Stream Ciphers</vt:lpstr>
      <vt:lpstr>How to Choose an Encryption Algorithm?</vt:lpstr>
      <vt:lpstr>How to Choose an Encryption Algorithm?</vt:lpstr>
      <vt:lpstr>Data Encryption Standard (DES)</vt:lpstr>
      <vt:lpstr>DES Scorecard </vt:lpstr>
      <vt:lpstr>DES Security Rating</vt:lpstr>
      <vt:lpstr>Triple DES (3DES or TDES) </vt:lpstr>
      <vt:lpstr>3DES Scorecard</vt:lpstr>
      <vt:lpstr>3DES</vt:lpstr>
      <vt:lpstr>3DES Security Rating</vt:lpstr>
      <vt:lpstr>Advanced Encryption Standard (AES)</vt:lpstr>
      <vt:lpstr>AES Scorecard</vt:lpstr>
      <vt:lpstr>AES Example</vt:lpstr>
      <vt:lpstr>AES</vt:lpstr>
      <vt:lpstr>Software-optimized Encryption Algorithm (SEAL) </vt:lpstr>
      <vt:lpstr>SEAL Scorecard</vt:lpstr>
      <vt:lpstr>RC Algorithms</vt:lpstr>
      <vt:lpstr>Ron’s Code or Rivest Codes Scorecard</vt:lpstr>
      <vt:lpstr>Diffie-Hellman (DH)</vt:lpstr>
      <vt:lpstr>DH</vt:lpstr>
      <vt:lpstr>DH Scorecard</vt:lpstr>
      <vt:lpstr>Diffie-Hellman Algorithm</vt:lpstr>
      <vt:lpstr>Alice and Bob DH Key Exchange</vt:lpstr>
      <vt:lpstr>Modulo</vt:lpstr>
      <vt:lpstr>Alice and Bob DH Key Exchange</vt:lpstr>
      <vt:lpstr>Alice and Bob DH Key Exchange</vt:lpstr>
      <vt:lpstr>Alice and Bob DH Key Exchange</vt:lpstr>
      <vt:lpstr>Public Key Cryptography</vt:lpstr>
      <vt:lpstr>Public-key Algorithms</vt:lpstr>
      <vt:lpstr>Fundamental Concept</vt:lpstr>
      <vt:lpstr>Process</vt:lpstr>
      <vt:lpstr>CIA</vt:lpstr>
      <vt:lpstr>Authentication</vt:lpstr>
      <vt:lpstr>Asymmetric Algorithms for Authentication</vt:lpstr>
      <vt:lpstr>Confidentiality</vt:lpstr>
      <vt:lpstr>Asymmetric Algorithms for Confidentiality</vt:lpstr>
      <vt:lpstr>Combining Authentication and Confidentiality</vt:lpstr>
      <vt:lpstr>Combining Authentication and Confidentiality</vt:lpstr>
      <vt:lpstr>Asymmetric Key Algorithms</vt:lpstr>
      <vt:lpstr>Asymmetric Encryption Algorithms</vt:lpstr>
      <vt:lpstr>Asymmetric Key Algorithms</vt:lpstr>
      <vt:lpstr>Key Lengths</vt:lpstr>
      <vt:lpstr>Digital Signatures</vt:lpstr>
      <vt:lpstr>Digital Signatures Security Services</vt:lpstr>
      <vt:lpstr>Digital Signatures</vt:lpstr>
      <vt:lpstr>Digital Signatures</vt:lpstr>
      <vt:lpstr>Code Signing</vt:lpstr>
      <vt:lpstr>Digital Signing</vt:lpstr>
      <vt:lpstr>DSA Scorecard</vt:lpstr>
      <vt:lpstr>RSA Scorecard</vt:lpstr>
      <vt:lpstr>PKI</vt:lpstr>
      <vt:lpstr>PKI</vt:lpstr>
      <vt:lpstr>PKI Terms</vt:lpstr>
      <vt:lpstr>Vendors Certificate</vt:lpstr>
      <vt:lpstr>PKI Example</vt:lpstr>
      <vt:lpstr>PKI Standards</vt:lpstr>
      <vt:lpstr>Current Status</vt:lpstr>
      <vt:lpstr>X.509v3</vt:lpstr>
      <vt:lpstr>PKCS</vt:lpstr>
      <vt:lpstr>PKI Standards</vt:lpstr>
      <vt:lpstr>SCEP</vt:lpstr>
      <vt:lpstr>Certificate Authorities</vt:lpstr>
      <vt:lpstr>Level of Trust</vt:lpstr>
      <vt:lpstr>Single-Root PKI Topology (Root CA)</vt:lpstr>
      <vt:lpstr>Hierarchical CA Topology </vt:lpstr>
      <vt:lpstr>Cross-certified CA Topology </vt:lpstr>
      <vt:lpstr>PKI Enrollment Process</vt:lpstr>
      <vt:lpstr>PKI Enrollment Process</vt:lpstr>
      <vt:lpstr>PKI Enrollment Process</vt:lpstr>
      <vt:lpstr>CA Authentication Procedure</vt:lpstr>
      <vt:lpstr>CA Authentication Procedure</vt:lpstr>
      <vt:lpstr>CA Authentication Retrieval</vt:lpstr>
      <vt:lpstr>PowerPoint Presentation</vt:lpstr>
    </vt:vector>
  </TitlesOfParts>
  <Manager>Ahmet Uludag</Manager>
  <Company>CLI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Cryptographic Systems</dc:title>
  <dc:subject/>
  <dc:creator>Cisco Systems</dc:creator>
  <cp:keywords/>
  <dc:description/>
  <cp:lastModifiedBy>Sonya Coker</cp:lastModifiedBy>
  <cp:revision>542</cp:revision>
  <cp:lastPrinted>1999-01-27T00:54:54Z</cp:lastPrinted>
  <dcterms:created xsi:type="dcterms:W3CDTF">2006-10-23T15:07:30Z</dcterms:created>
  <dcterms:modified xsi:type="dcterms:W3CDTF">2012-02-27T22:13:09Z</dcterms:modified>
  <cp:category/>
</cp:coreProperties>
</file>