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5" r:id="rId1"/>
  </p:sldMasterIdLst>
  <p:notesMasterIdLst>
    <p:notesMasterId r:id="rId104"/>
  </p:notesMasterIdLst>
  <p:handoutMasterIdLst>
    <p:handoutMasterId r:id="rId105"/>
  </p:handoutMasterIdLst>
  <p:sldIdLst>
    <p:sldId id="619" r:id="rId2"/>
    <p:sldId id="792" r:id="rId3"/>
    <p:sldId id="938" r:id="rId4"/>
    <p:sldId id="794" r:id="rId5"/>
    <p:sldId id="793" r:id="rId6"/>
    <p:sldId id="795" r:id="rId7"/>
    <p:sldId id="756" r:id="rId8"/>
    <p:sldId id="621" r:id="rId9"/>
    <p:sldId id="796" r:id="rId10"/>
    <p:sldId id="694" r:id="rId11"/>
    <p:sldId id="758" r:id="rId12"/>
    <p:sldId id="797" r:id="rId13"/>
    <p:sldId id="808" r:id="rId14"/>
    <p:sldId id="809" r:id="rId15"/>
    <p:sldId id="768" r:id="rId16"/>
    <p:sldId id="769" r:id="rId17"/>
    <p:sldId id="807" r:id="rId18"/>
    <p:sldId id="850" r:id="rId19"/>
    <p:sldId id="817" r:id="rId20"/>
    <p:sldId id="827" r:id="rId21"/>
    <p:sldId id="934" r:id="rId22"/>
    <p:sldId id="828" r:id="rId23"/>
    <p:sldId id="829" r:id="rId24"/>
    <p:sldId id="830" r:id="rId25"/>
    <p:sldId id="939" r:id="rId26"/>
    <p:sldId id="832" r:id="rId27"/>
    <p:sldId id="831" r:id="rId28"/>
    <p:sldId id="851" r:id="rId29"/>
    <p:sldId id="834" r:id="rId30"/>
    <p:sldId id="835" r:id="rId31"/>
    <p:sldId id="940" r:id="rId32"/>
    <p:sldId id="833" r:id="rId33"/>
    <p:sldId id="941" r:id="rId34"/>
    <p:sldId id="836" r:id="rId35"/>
    <p:sldId id="837" r:id="rId36"/>
    <p:sldId id="935" r:id="rId37"/>
    <p:sldId id="838" r:id="rId38"/>
    <p:sldId id="839" r:id="rId39"/>
    <p:sldId id="842" r:id="rId40"/>
    <p:sldId id="840" r:id="rId41"/>
    <p:sldId id="841" r:id="rId42"/>
    <p:sldId id="843" r:id="rId43"/>
    <p:sldId id="845" r:id="rId44"/>
    <p:sldId id="847" r:id="rId45"/>
    <p:sldId id="846" r:id="rId46"/>
    <p:sldId id="936" r:id="rId47"/>
    <p:sldId id="848" r:id="rId48"/>
    <p:sldId id="849" r:id="rId49"/>
    <p:sldId id="942" r:id="rId50"/>
    <p:sldId id="852" r:id="rId51"/>
    <p:sldId id="761" r:id="rId52"/>
    <p:sldId id="859" r:id="rId53"/>
    <p:sldId id="858" r:id="rId54"/>
    <p:sldId id="853" r:id="rId55"/>
    <p:sldId id="854" r:id="rId56"/>
    <p:sldId id="856" r:id="rId57"/>
    <p:sldId id="943" r:id="rId58"/>
    <p:sldId id="944" r:id="rId59"/>
    <p:sldId id="641" r:id="rId60"/>
    <p:sldId id="860" r:id="rId61"/>
    <p:sldId id="861" r:id="rId62"/>
    <p:sldId id="644" r:id="rId63"/>
    <p:sldId id="863" r:id="rId64"/>
    <p:sldId id="865" r:id="rId65"/>
    <p:sldId id="868" r:id="rId66"/>
    <p:sldId id="869" r:id="rId67"/>
    <p:sldId id="928" r:id="rId68"/>
    <p:sldId id="866" r:id="rId69"/>
    <p:sldId id="906" r:id="rId70"/>
    <p:sldId id="908" r:id="rId71"/>
    <p:sldId id="909" r:id="rId72"/>
    <p:sldId id="910" r:id="rId73"/>
    <p:sldId id="867" r:id="rId74"/>
    <p:sldId id="913" r:id="rId75"/>
    <p:sldId id="916" r:id="rId76"/>
    <p:sldId id="915" r:id="rId77"/>
    <p:sldId id="914" r:id="rId78"/>
    <p:sldId id="918" r:id="rId79"/>
    <p:sldId id="919" r:id="rId80"/>
    <p:sldId id="920" r:id="rId81"/>
    <p:sldId id="921" r:id="rId82"/>
    <p:sldId id="922" r:id="rId83"/>
    <p:sldId id="945" r:id="rId84"/>
    <p:sldId id="885" r:id="rId85"/>
    <p:sldId id="929" r:id="rId86"/>
    <p:sldId id="930" r:id="rId87"/>
    <p:sldId id="931" r:id="rId88"/>
    <p:sldId id="889" r:id="rId89"/>
    <p:sldId id="890" r:id="rId90"/>
    <p:sldId id="891" r:id="rId91"/>
    <p:sldId id="924" r:id="rId92"/>
    <p:sldId id="926" r:id="rId93"/>
    <p:sldId id="894" r:id="rId94"/>
    <p:sldId id="895" r:id="rId95"/>
    <p:sldId id="896" r:id="rId96"/>
    <p:sldId id="897" r:id="rId97"/>
    <p:sldId id="898" r:id="rId98"/>
    <p:sldId id="899" r:id="rId99"/>
    <p:sldId id="900" r:id="rId100"/>
    <p:sldId id="902" r:id="rId101"/>
    <p:sldId id="932" r:id="rId102"/>
    <p:sldId id="946" r:id="rId103"/>
  </p:sldIdLst>
  <p:sldSz cx="9144000" cy="6858000" type="screen4x3"/>
  <p:notesSz cx="7010400" cy="9296400"/>
  <p:defaultTextStyle>
    <a:defPPr>
      <a:defRPr lang="en-US"/>
    </a:defPPr>
    <a:lvl1pPr algn="l" rtl="0" eaLnBrk="0" fontAlgn="base" hangingPunct="0">
      <a:lnSpc>
        <a:spcPct val="90000"/>
      </a:lnSpc>
      <a:spcBef>
        <a:spcPct val="0"/>
      </a:spcBef>
      <a:spcAft>
        <a:spcPct val="0"/>
      </a:spcAft>
      <a:defRPr sz="2400" b="1" kern="1200">
        <a:solidFill>
          <a:schemeClr val="tx1"/>
        </a:solidFill>
        <a:latin typeface="Arial" charset="0"/>
        <a:ea typeface="ＭＳ Ｐゴシック" charset="0"/>
        <a:cs typeface="+mn-cs"/>
      </a:defRPr>
    </a:lvl1pPr>
    <a:lvl2pPr marL="457200" algn="l" rtl="0" eaLnBrk="0" fontAlgn="base" hangingPunct="0">
      <a:lnSpc>
        <a:spcPct val="90000"/>
      </a:lnSpc>
      <a:spcBef>
        <a:spcPct val="0"/>
      </a:spcBef>
      <a:spcAft>
        <a:spcPct val="0"/>
      </a:spcAft>
      <a:defRPr sz="2400" b="1" kern="1200">
        <a:solidFill>
          <a:schemeClr val="tx1"/>
        </a:solidFill>
        <a:latin typeface="Arial" charset="0"/>
        <a:ea typeface="ＭＳ Ｐゴシック" charset="0"/>
        <a:cs typeface="+mn-cs"/>
      </a:defRPr>
    </a:lvl2pPr>
    <a:lvl3pPr marL="914400" algn="l" rtl="0" eaLnBrk="0" fontAlgn="base" hangingPunct="0">
      <a:lnSpc>
        <a:spcPct val="90000"/>
      </a:lnSpc>
      <a:spcBef>
        <a:spcPct val="0"/>
      </a:spcBef>
      <a:spcAft>
        <a:spcPct val="0"/>
      </a:spcAft>
      <a:defRPr sz="2400" b="1" kern="1200">
        <a:solidFill>
          <a:schemeClr val="tx1"/>
        </a:solidFill>
        <a:latin typeface="Arial" charset="0"/>
        <a:ea typeface="ＭＳ Ｐゴシック" charset="0"/>
        <a:cs typeface="+mn-cs"/>
      </a:defRPr>
    </a:lvl3pPr>
    <a:lvl4pPr marL="1371600" algn="l" rtl="0" eaLnBrk="0" fontAlgn="base" hangingPunct="0">
      <a:lnSpc>
        <a:spcPct val="90000"/>
      </a:lnSpc>
      <a:spcBef>
        <a:spcPct val="0"/>
      </a:spcBef>
      <a:spcAft>
        <a:spcPct val="0"/>
      </a:spcAft>
      <a:defRPr sz="2400" b="1" kern="1200">
        <a:solidFill>
          <a:schemeClr val="tx1"/>
        </a:solidFill>
        <a:latin typeface="Arial" charset="0"/>
        <a:ea typeface="ＭＳ Ｐゴシック" charset="0"/>
        <a:cs typeface="+mn-cs"/>
      </a:defRPr>
    </a:lvl4pPr>
    <a:lvl5pPr marL="1828800" algn="l" rtl="0" eaLnBrk="0" fontAlgn="base" hangingPunct="0">
      <a:lnSpc>
        <a:spcPct val="90000"/>
      </a:lnSpc>
      <a:spcBef>
        <a:spcPct val="0"/>
      </a:spcBef>
      <a:spcAft>
        <a:spcPct val="0"/>
      </a:spcAft>
      <a:defRPr sz="2400" b="1" kern="1200">
        <a:solidFill>
          <a:schemeClr val="tx1"/>
        </a:solidFill>
        <a:latin typeface="Arial" charset="0"/>
        <a:ea typeface="ＭＳ Ｐゴシック" charset="0"/>
        <a:cs typeface="+mn-cs"/>
      </a:defRPr>
    </a:lvl5pPr>
    <a:lvl6pPr marL="2286000" algn="l" defTabSz="457200" rtl="0" eaLnBrk="1" latinLnBrk="0" hangingPunct="1">
      <a:defRPr sz="2400" b="1" kern="1200">
        <a:solidFill>
          <a:schemeClr val="tx1"/>
        </a:solidFill>
        <a:latin typeface="Arial" charset="0"/>
        <a:ea typeface="ＭＳ Ｐゴシック" charset="0"/>
        <a:cs typeface="+mn-cs"/>
      </a:defRPr>
    </a:lvl6pPr>
    <a:lvl7pPr marL="2743200" algn="l" defTabSz="457200" rtl="0" eaLnBrk="1" latinLnBrk="0" hangingPunct="1">
      <a:defRPr sz="2400" b="1" kern="1200">
        <a:solidFill>
          <a:schemeClr val="tx1"/>
        </a:solidFill>
        <a:latin typeface="Arial" charset="0"/>
        <a:ea typeface="ＭＳ Ｐゴシック" charset="0"/>
        <a:cs typeface="+mn-cs"/>
      </a:defRPr>
    </a:lvl7pPr>
    <a:lvl8pPr marL="3200400" algn="l" defTabSz="457200" rtl="0" eaLnBrk="1" latinLnBrk="0" hangingPunct="1">
      <a:defRPr sz="2400" b="1" kern="1200">
        <a:solidFill>
          <a:schemeClr val="tx1"/>
        </a:solidFill>
        <a:latin typeface="Arial" charset="0"/>
        <a:ea typeface="ＭＳ Ｐゴシック" charset="0"/>
        <a:cs typeface="+mn-cs"/>
      </a:defRPr>
    </a:lvl8pPr>
    <a:lvl9pPr marL="3657600" algn="l" defTabSz="457200" rtl="0" eaLnBrk="1" latinLnBrk="0" hangingPunct="1">
      <a:defRPr sz="2400" b="1"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7EDF3"/>
    <a:srgbClr val="CBD9E6"/>
    <a:srgbClr val="3E67A4"/>
    <a:srgbClr val="FFFF99"/>
    <a:srgbClr val="CCFFFF"/>
    <a:srgbClr val="FFFF00"/>
    <a:srgbClr val="C0C0C4"/>
    <a:srgbClr val="678D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9" autoAdjust="0"/>
    <p:restoredTop sz="90452" autoAdjust="0"/>
  </p:normalViewPr>
  <p:slideViewPr>
    <p:cSldViewPr snapToGrid="0" showGuides="1">
      <p:cViewPr>
        <p:scale>
          <a:sx n="70" d="100"/>
          <a:sy n="70" d="100"/>
        </p:scale>
        <p:origin x="-1254" y="18"/>
      </p:cViewPr>
      <p:guideLst>
        <p:guide orient="horz" pos="559"/>
        <p:guide pos="356"/>
      </p:guideLst>
    </p:cSldViewPr>
  </p:slideViewPr>
  <p:outlineViewPr>
    <p:cViewPr>
      <p:scale>
        <a:sx n="33" d="100"/>
        <a:sy n="33" d="100"/>
      </p:scale>
      <p:origin x="42" y="240918"/>
    </p:cViewPr>
    <p:sldLst>
      <p:sld r:id="rId1" collapse="1"/>
      <p:sld r:id="rId2" collapse="1"/>
    </p:sldLst>
  </p:outlineViewPr>
  <p:notesTextViewPr>
    <p:cViewPr>
      <p:scale>
        <a:sx n="100" d="100"/>
        <a:sy n="100" d="100"/>
      </p:scale>
      <p:origin x="0" y="0"/>
    </p:cViewPr>
  </p:notesTextViewPr>
  <p:sorterViewPr>
    <p:cViewPr>
      <p:scale>
        <a:sx n="89" d="100"/>
        <a:sy n="89" d="100"/>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a:ea typeface="+mn-ea"/>
            </a:endParaRPr>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defTabSz="611188">
              <a:lnSpc>
                <a:spcPct val="100000"/>
              </a:lnSpc>
              <a:tabLst>
                <a:tab pos="2387600" algn="l"/>
                <a:tab pos="4830763" algn="l"/>
              </a:tabLst>
            </a:pPr>
            <a:r>
              <a:rPr lang="en-US" sz="800" b="0"/>
              <a:t>© 2006, Cisco Systems, Inc. All rights reserved.</a:t>
            </a:r>
          </a:p>
          <a:p>
            <a:pPr defTabSz="611188">
              <a:lnSpc>
                <a:spcPct val="100000"/>
              </a:lnSpc>
              <a:tabLst>
                <a:tab pos="2387600" algn="l"/>
                <a:tab pos="4830763" algn="l"/>
              </a:tabLst>
            </a:pPr>
            <a:r>
              <a:rPr lang="en-US" sz="800" b="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a:ea typeface="+mn-ea"/>
            </a:endParaRPr>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pPr>
            <a:fld id="{45476A28-380A-8F48-B03C-3232CF0AB544}" type="slidenum">
              <a:rPr lang="en-US" sz="800" b="0"/>
              <a:pPr algn="r" defTabSz="903288">
                <a:lnSpc>
                  <a:spcPct val="100000"/>
                </a:lnSpc>
              </a:pPr>
              <a:t>‹#›</a:t>
            </a:fld>
            <a:endParaRPr lang="en-US" sz="800" b="0"/>
          </a:p>
        </p:txBody>
      </p:sp>
    </p:spTree>
    <p:extLst>
      <p:ext uri="{BB962C8B-B14F-4D97-AF65-F5344CB8AC3E}">
        <p14:creationId xmlns:p14="http://schemas.microsoft.com/office/powerpoint/2010/main" val="5054092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a:ea typeface="+mn-ea"/>
            </a:endParaRPr>
          </a:p>
        </p:txBody>
      </p:sp>
      <p:sp>
        <p:nvSpPr>
          <p:cNvPr id="183305" name="Rectangle 9"/>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defTabSz="611188">
              <a:lnSpc>
                <a:spcPct val="100000"/>
              </a:lnSpc>
              <a:tabLst>
                <a:tab pos="2387600" algn="l"/>
                <a:tab pos="4830763" algn="l"/>
              </a:tabLst>
            </a:pPr>
            <a:r>
              <a:rPr lang="en-US" sz="800" b="0"/>
              <a:t>© 2006, Cisco Systems, Inc. All rights reserved.</a:t>
            </a:r>
          </a:p>
          <a:p>
            <a:pPr defTabSz="611188">
              <a:lnSpc>
                <a:spcPct val="100000"/>
              </a:lnSpc>
              <a:tabLst>
                <a:tab pos="2387600" algn="l"/>
                <a:tab pos="4830763" algn="l"/>
              </a:tabLst>
            </a:pPr>
            <a:r>
              <a:rPr lang="en-US" sz="800" b="0"/>
              <a:t>Presentation_ID.scr</a:t>
            </a:r>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a:ea typeface="+mn-ea"/>
            </a:endParaRPr>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b="0"/>
            </a:lvl1pPr>
          </a:lstStyle>
          <a:p>
            <a:fld id="{ADF5F77B-4D9F-3A40-B4F3-FD140205F9D3}" type="slidenum">
              <a:rPr lang="en-US"/>
              <a:pPr/>
              <a:t>‹#›</a:t>
            </a:fld>
            <a:endParaRPr lang="en-US"/>
          </a:p>
        </p:txBody>
      </p:sp>
      <p:sp>
        <p:nvSpPr>
          <p:cNvPr id="133126"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289972268"/>
      </p:ext>
    </p:extLst>
  </p:cSld>
  <p:clrMap bg1="lt1" tx1="dk1" bg2="lt2" tx2="dk2" accent1="accent1" accent2="accent2" accent3="accent3" accent4="accent4" accent5="accent5" accent6="accent6" hlink="hlink" folHlink="folHlink"/>
  <p:hf hdr="0" ftr="0" dt="0"/>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D0C0D9BD-755E-3C4E-A4E9-5C7C90C8DB2A}" type="slidenum">
              <a:rPr lang="en-US" sz="800" b="0"/>
              <a:pPr/>
              <a:t>1</a:t>
            </a:fld>
            <a:endParaRPr lang="en-US" sz="800" b="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BBBD198B-5E9C-DB4F-9C7D-53C00071727D}" type="slidenum">
              <a:rPr lang="en-US" sz="800" b="0"/>
              <a:pPr/>
              <a:t>41</a:t>
            </a:fld>
            <a:endParaRPr lang="en-US" sz="800" b="0"/>
          </a:p>
        </p:txBody>
      </p:sp>
      <p:sp>
        <p:nvSpPr>
          <p:cNvPr id="148483" name="Rectangle 2"/>
          <p:cNvSpPr>
            <a:spLocks noGrp="1" noRot="1" noChangeAspect="1" noChangeArrowheads="1" noTextEdit="1"/>
          </p:cNvSpPr>
          <p:nvPr>
            <p:ph type="sldImg"/>
          </p:nvPr>
        </p:nvSpPr>
        <p:spPr>
          <a:xfrm>
            <a:off x="873125" y="246063"/>
            <a:ext cx="5311775" cy="3983037"/>
          </a:xfrm>
          <a:ln/>
        </p:spPr>
      </p:sp>
      <p:sp>
        <p:nvSpPr>
          <p:cNvPr id="148484" name="Rectangle 3"/>
          <p:cNvSpPr>
            <a:spLocks noGrp="1" noChangeArrowheads="1"/>
          </p:cNvSpPr>
          <p:nvPr>
            <p:ph type="body" idx="1"/>
          </p:nvPr>
        </p:nvSpPr>
        <p:spPr>
          <a:xfrm>
            <a:off x="406400" y="4371975"/>
            <a:ext cx="6108700" cy="4248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64" tIns="45784" rIns="91564" bIns="45784"/>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DE22BFE2-EBB4-9744-85FD-CB27C2C71BD5}" type="slidenum">
              <a:rPr lang="en-US" sz="800" b="0"/>
              <a:pPr/>
              <a:t>51</a:t>
            </a:fld>
            <a:endParaRPr lang="en-US" sz="800" b="0"/>
          </a:p>
        </p:txBody>
      </p:sp>
      <p:sp>
        <p:nvSpPr>
          <p:cNvPr id="149507" name="Rectangle 2"/>
          <p:cNvSpPr>
            <a:spLocks noGrp="1" noRot="1" noChangeAspect="1" noChangeArrowheads="1" noTextEdit="1"/>
          </p:cNvSpPr>
          <p:nvPr>
            <p:ph type="sldImg"/>
          </p:nvPr>
        </p:nvSpPr>
        <p:spPr>
          <a:xfrm>
            <a:off x="874713" y="246063"/>
            <a:ext cx="5319712" cy="3989387"/>
          </a:xfrm>
          <a:ln/>
        </p:spPr>
      </p:sp>
      <p:sp>
        <p:nvSpPr>
          <p:cNvPr id="149508" name="Rectangle 3"/>
          <p:cNvSpPr>
            <a:spLocks noGrp="1" noChangeArrowheads="1"/>
          </p:cNvSpPr>
          <p:nvPr>
            <p:ph type="body" idx="1"/>
          </p:nvPr>
        </p:nvSpPr>
        <p:spPr>
          <a:xfrm>
            <a:off x="406400" y="4378325"/>
            <a:ext cx="6119813"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4966B1F2-6A30-4847-903C-5A2BA33D2574}" type="slidenum">
              <a:rPr lang="en-US" sz="800" b="0"/>
              <a:pPr/>
              <a:t>53</a:t>
            </a:fld>
            <a:endParaRPr lang="en-US" sz="800" b="0"/>
          </a:p>
        </p:txBody>
      </p:sp>
      <p:sp>
        <p:nvSpPr>
          <p:cNvPr id="150531" name="Rectangle 2"/>
          <p:cNvSpPr>
            <a:spLocks noGrp="1" noRot="1" noChangeAspect="1" noChangeArrowheads="1" noTextEdit="1"/>
          </p:cNvSpPr>
          <p:nvPr>
            <p:ph type="sldImg"/>
          </p:nvPr>
        </p:nvSpPr>
        <p:spPr>
          <a:xfrm>
            <a:off x="874713" y="246063"/>
            <a:ext cx="5319712" cy="3989387"/>
          </a:xfrm>
          <a:ln/>
        </p:spPr>
      </p:sp>
      <p:sp>
        <p:nvSpPr>
          <p:cNvPr id="150532" name="Rectangle 3"/>
          <p:cNvSpPr>
            <a:spLocks noGrp="1" noChangeArrowheads="1"/>
          </p:cNvSpPr>
          <p:nvPr>
            <p:ph type="body" idx="1"/>
          </p:nvPr>
        </p:nvSpPr>
        <p:spPr>
          <a:xfrm>
            <a:off x="406400" y="4378325"/>
            <a:ext cx="6119813"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32144AEE-FF35-F447-A490-B889036BE0C7}" type="slidenum">
              <a:rPr lang="en-US" sz="800" b="0"/>
              <a:pPr/>
              <a:t>59</a:t>
            </a:fld>
            <a:endParaRPr lang="en-US" sz="800" b="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D1AECAA0-3ACD-044A-B0F7-1B3AF83E2716}" type="slidenum">
              <a:rPr lang="en-US" sz="800" b="0"/>
              <a:pPr/>
              <a:t>62</a:t>
            </a:fld>
            <a:endParaRPr lang="en-US" sz="800" b="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Cisco SDFs are updated and posted to Cisco.com on a regular basis. Thus, customers can download signatures that help protect networks from the latest known network attacks.</a:t>
            </a:r>
          </a:p>
          <a:p>
            <a:r>
              <a:rPr lang="en-US"/>
              <a:t>Multiple definition sources are available, such as the default, built-in signatures that are shipped with the routers, or the SDF files named 64MB.sdf, 128MB.sdf, and 256MB.sdf. The files differ in the number of configured signatures. The administrator should select the appropriate SDF file based on the amount of RAM memory in the router.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02D44898-84E5-C640-B94C-2357A0980522}" type="slidenum">
              <a:rPr lang="en-US" sz="800" b="0"/>
              <a:pPr/>
              <a:t>88</a:t>
            </a:fld>
            <a:endParaRPr lang="en-US" sz="800" b="0"/>
          </a:p>
        </p:txBody>
      </p:sp>
      <p:sp>
        <p:nvSpPr>
          <p:cNvPr id="155651" name="Rectangle 2"/>
          <p:cNvSpPr>
            <a:spLocks noGrp="1" noRot="1" noChangeAspect="1" noChangeArrowheads="1" noTextEdit="1"/>
          </p:cNvSpPr>
          <p:nvPr>
            <p:ph type="sldImg"/>
          </p:nvPr>
        </p:nvSpPr>
        <p:spPr>
          <a:xfrm>
            <a:off x="874713" y="246063"/>
            <a:ext cx="5319712" cy="3989387"/>
          </a:xfrm>
          <a:ln/>
        </p:spPr>
      </p:sp>
      <p:sp>
        <p:nvSpPr>
          <p:cNvPr id="155652" name="Rectangle 3"/>
          <p:cNvSpPr>
            <a:spLocks noGrp="1" noChangeArrowheads="1"/>
          </p:cNvSpPr>
          <p:nvPr>
            <p:ph type="body" idx="1"/>
          </p:nvPr>
        </p:nvSpPr>
        <p:spPr>
          <a:xfrm>
            <a:off x="406400" y="4378325"/>
            <a:ext cx="6119813"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C19CC270-00CC-FC49-9CC3-10088FC215D3}" type="slidenum">
              <a:rPr lang="en-US" sz="800" b="0"/>
              <a:pPr/>
              <a:t>89</a:t>
            </a:fld>
            <a:endParaRPr lang="en-US" sz="800" b="0"/>
          </a:p>
        </p:txBody>
      </p:sp>
      <p:sp>
        <p:nvSpPr>
          <p:cNvPr id="156675" name="Rectangle 2"/>
          <p:cNvSpPr>
            <a:spLocks noGrp="1" noRot="1" noChangeAspect="1" noChangeArrowheads="1" noTextEdit="1"/>
          </p:cNvSpPr>
          <p:nvPr>
            <p:ph type="sldImg"/>
          </p:nvPr>
        </p:nvSpPr>
        <p:spPr>
          <a:xfrm>
            <a:off x="874713" y="246063"/>
            <a:ext cx="5319712" cy="3989387"/>
          </a:xfrm>
          <a:ln/>
        </p:spPr>
      </p:sp>
      <p:sp>
        <p:nvSpPr>
          <p:cNvPr id="156676" name="Rectangle 3"/>
          <p:cNvSpPr>
            <a:spLocks noGrp="1" noChangeArrowheads="1"/>
          </p:cNvSpPr>
          <p:nvPr>
            <p:ph type="body" idx="1"/>
          </p:nvPr>
        </p:nvSpPr>
        <p:spPr>
          <a:xfrm>
            <a:off x="406400" y="4378325"/>
            <a:ext cx="6119813"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24039511-0A8C-EB48-977F-EBD893B20E6D}" type="slidenum">
              <a:rPr lang="en-US" sz="800" b="0"/>
              <a:pPr/>
              <a:t>90</a:t>
            </a:fld>
            <a:endParaRPr lang="en-US" sz="800" b="0"/>
          </a:p>
        </p:txBody>
      </p:sp>
      <p:sp>
        <p:nvSpPr>
          <p:cNvPr id="157699" name="Rectangle 2"/>
          <p:cNvSpPr>
            <a:spLocks noGrp="1" noRot="1" noChangeAspect="1" noChangeArrowheads="1" noTextEdit="1"/>
          </p:cNvSpPr>
          <p:nvPr>
            <p:ph type="sldImg"/>
          </p:nvPr>
        </p:nvSpPr>
        <p:spPr>
          <a:xfrm>
            <a:off x="874713" y="246063"/>
            <a:ext cx="5319712" cy="3989387"/>
          </a:xfrm>
          <a:ln/>
        </p:spPr>
      </p:sp>
      <p:sp>
        <p:nvSpPr>
          <p:cNvPr id="157700" name="Rectangle 3"/>
          <p:cNvSpPr>
            <a:spLocks noGrp="1" noChangeArrowheads="1"/>
          </p:cNvSpPr>
          <p:nvPr>
            <p:ph type="body" idx="1"/>
          </p:nvPr>
        </p:nvSpPr>
        <p:spPr>
          <a:xfrm>
            <a:off x="406400" y="4378325"/>
            <a:ext cx="6119813"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697C758A-30BA-674D-9913-5E379D8D040D}" type="slidenum">
              <a:rPr lang="en-US" sz="800" b="0"/>
              <a:pPr/>
              <a:t>91</a:t>
            </a:fld>
            <a:endParaRPr lang="en-US" sz="800" b="0"/>
          </a:p>
        </p:txBody>
      </p:sp>
      <p:sp>
        <p:nvSpPr>
          <p:cNvPr id="158723" name="Rectangle 2"/>
          <p:cNvSpPr>
            <a:spLocks noGrp="1" noRot="1" noChangeAspect="1" noChangeArrowheads="1" noTextEdit="1"/>
          </p:cNvSpPr>
          <p:nvPr>
            <p:ph type="sldImg"/>
          </p:nvPr>
        </p:nvSpPr>
        <p:spPr>
          <a:xfrm>
            <a:off x="874713" y="246063"/>
            <a:ext cx="5319712" cy="3989387"/>
          </a:xfrm>
          <a:ln/>
        </p:spPr>
      </p:sp>
      <p:sp>
        <p:nvSpPr>
          <p:cNvPr id="158724" name="Rectangle 3"/>
          <p:cNvSpPr>
            <a:spLocks noGrp="1" noChangeArrowheads="1"/>
          </p:cNvSpPr>
          <p:nvPr>
            <p:ph type="body" idx="1"/>
          </p:nvPr>
        </p:nvSpPr>
        <p:spPr>
          <a:xfrm>
            <a:off x="406400" y="4378325"/>
            <a:ext cx="6119813"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1EF1B587-A5DC-ED4A-9794-FA6DC29663AF}" type="slidenum">
              <a:rPr lang="en-US" sz="800" b="0"/>
              <a:pPr/>
              <a:t>93</a:t>
            </a:fld>
            <a:endParaRPr lang="en-US" sz="800" b="0"/>
          </a:p>
        </p:txBody>
      </p:sp>
      <p:sp>
        <p:nvSpPr>
          <p:cNvPr id="160771" name="Rectangle 2"/>
          <p:cNvSpPr>
            <a:spLocks noGrp="1" noRot="1" noChangeAspect="1" noChangeArrowheads="1" noTextEdit="1"/>
          </p:cNvSpPr>
          <p:nvPr>
            <p:ph type="sldImg"/>
          </p:nvPr>
        </p:nvSpPr>
        <p:spPr>
          <a:xfrm>
            <a:off x="1181100" y="696913"/>
            <a:ext cx="4648200" cy="3486150"/>
          </a:xfrm>
          <a:ln/>
        </p:spPr>
      </p:sp>
      <p:sp>
        <p:nvSpPr>
          <p:cNvPr id="160772"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FD0C2B59-8F0A-F64D-A9BE-8C2B08392154}" type="slidenum">
              <a:rPr lang="en-US" sz="800" b="0"/>
              <a:pPr/>
              <a:t>7</a:t>
            </a:fld>
            <a:endParaRPr lang="en-US" sz="800" b="0"/>
          </a:p>
        </p:txBody>
      </p:sp>
      <p:sp>
        <p:nvSpPr>
          <p:cNvPr id="135171" name="Rectangle 2"/>
          <p:cNvSpPr>
            <a:spLocks noChangeArrowheads="1"/>
          </p:cNvSpPr>
          <p:nvPr/>
        </p:nvSpPr>
        <p:spPr bwMode="auto">
          <a:xfrm>
            <a:off x="39719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5172" name="Rectangle 3"/>
          <p:cNvSpPr>
            <a:spLocks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37" tIns="0" rIns="19337" bIns="0" anchor="b"/>
          <a:lstStyle/>
          <a:p>
            <a:pPr algn="r" defTabSz="928688">
              <a:lnSpc>
                <a:spcPct val="100000"/>
              </a:lnSpc>
            </a:pPr>
            <a:r>
              <a:rPr lang="en-US" sz="1000" b="0" i="1">
                <a:latin typeface="Times" charset="0"/>
              </a:rPr>
              <a:t>4</a:t>
            </a:r>
          </a:p>
        </p:txBody>
      </p:sp>
      <p:sp>
        <p:nvSpPr>
          <p:cNvPr id="135173" name="Rectangle 4"/>
          <p:cNvSpPr>
            <a:spLocks noChangeArrowheads="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5174" name="Rectangle 5"/>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5175" name="Rectangle 6"/>
          <p:cNvSpPr>
            <a:spLocks noGrp="1" noRot="1" noChangeAspect="1" noChangeArrowheads="1" noTextEdit="1"/>
          </p:cNvSpPr>
          <p:nvPr>
            <p:ph type="sldImg"/>
          </p:nvPr>
        </p:nvSpPr>
        <p:spPr>
          <a:xfrm>
            <a:off x="1447800" y="858838"/>
            <a:ext cx="4114800" cy="3086100"/>
          </a:xfrm>
          <a:ln/>
        </p:spPr>
      </p:sp>
      <p:sp>
        <p:nvSpPr>
          <p:cNvPr id="135176" name="Rectangle 7"/>
          <p:cNvSpPr>
            <a:spLocks noGrp="1" noChangeArrowheads="1"/>
          </p:cNvSpPr>
          <p:nvPr>
            <p:ph type="body" idx="1"/>
          </p:nvPr>
        </p:nvSpPr>
        <p:spPr>
          <a:xfrm>
            <a:off x="407988" y="4470400"/>
            <a:ext cx="6164262" cy="4341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3095" tIns="46548" rIns="93095" bIns="46548"/>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772CAE83-C141-2D43-BAC6-02859A2E9BF7}" type="slidenum">
              <a:rPr lang="en-US" sz="800" b="0"/>
              <a:pPr/>
              <a:t>94</a:t>
            </a:fld>
            <a:endParaRPr lang="en-US" sz="800" b="0"/>
          </a:p>
        </p:txBody>
      </p:sp>
      <p:sp>
        <p:nvSpPr>
          <p:cNvPr id="161795" name="Rectangle 2"/>
          <p:cNvSpPr>
            <a:spLocks noGrp="1" noRot="1" noChangeAspect="1" noChangeArrowheads="1" noTextEdit="1"/>
          </p:cNvSpPr>
          <p:nvPr>
            <p:ph type="sldImg"/>
          </p:nvPr>
        </p:nvSpPr>
        <p:spPr>
          <a:xfrm>
            <a:off x="1181100" y="696913"/>
            <a:ext cx="4648200" cy="3486150"/>
          </a:xfrm>
          <a:ln/>
        </p:spPr>
      </p:sp>
      <p:sp>
        <p:nvSpPr>
          <p:cNvPr id="16179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A8CCDCA3-48AC-A14B-A07E-3987578ADE65}" type="slidenum">
              <a:rPr lang="en-US" sz="800" b="0"/>
              <a:pPr/>
              <a:t>95</a:t>
            </a:fld>
            <a:endParaRPr lang="en-US" sz="800" b="0"/>
          </a:p>
        </p:txBody>
      </p:sp>
      <p:sp>
        <p:nvSpPr>
          <p:cNvPr id="162819" name="Rectangle 2"/>
          <p:cNvSpPr>
            <a:spLocks noGrp="1" noRot="1" noChangeAspect="1" noChangeArrowheads="1" noTextEdit="1"/>
          </p:cNvSpPr>
          <p:nvPr>
            <p:ph type="sldImg"/>
          </p:nvPr>
        </p:nvSpPr>
        <p:spPr>
          <a:xfrm>
            <a:off x="1181100" y="696913"/>
            <a:ext cx="4648200" cy="3486150"/>
          </a:xfrm>
          <a:ln/>
        </p:spPr>
      </p:sp>
      <p:sp>
        <p:nvSpPr>
          <p:cNvPr id="162820"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A8BD6B0D-1EFD-5A41-85A4-31BF4A70C819}" type="slidenum">
              <a:rPr lang="en-US" sz="800" b="0"/>
              <a:pPr/>
              <a:t>96</a:t>
            </a:fld>
            <a:endParaRPr lang="en-US" sz="800" b="0"/>
          </a:p>
        </p:txBody>
      </p:sp>
      <p:sp>
        <p:nvSpPr>
          <p:cNvPr id="163843" name="Rectangle 2"/>
          <p:cNvSpPr>
            <a:spLocks noGrp="1" noRot="1" noChangeAspect="1" noChangeArrowheads="1" noTextEdit="1"/>
          </p:cNvSpPr>
          <p:nvPr>
            <p:ph type="sldImg"/>
          </p:nvPr>
        </p:nvSpPr>
        <p:spPr>
          <a:xfrm>
            <a:off x="1181100" y="696913"/>
            <a:ext cx="4648200" cy="3486150"/>
          </a:xfrm>
          <a:ln/>
        </p:spPr>
      </p:sp>
      <p:sp>
        <p:nvSpPr>
          <p:cNvPr id="163844"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263E0E79-6CB4-4A44-B3A4-89AB0A3C9962}" type="slidenum">
              <a:rPr lang="en-US" sz="800" b="0"/>
              <a:pPr/>
              <a:t>97</a:t>
            </a:fld>
            <a:endParaRPr lang="en-US" sz="800" b="0"/>
          </a:p>
        </p:txBody>
      </p:sp>
      <p:sp>
        <p:nvSpPr>
          <p:cNvPr id="164867" name="Rectangle 2"/>
          <p:cNvSpPr>
            <a:spLocks noGrp="1" noRot="1" noChangeAspect="1" noChangeArrowheads="1" noTextEdit="1"/>
          </p:cNvSpPr>
          <p:nvPr>
            <p:ph type="sldImg"/>
          </p:nvPr>
        </p:nvSpPr>
        <p:spPr>
          <a:xfrm>
            <a:off x="1181100" y="696913"/>
            <a:ext cx="4648200" cy="3486150"/>
          </a:xfrm>
          <a:ln/>
        </p:spPr>
      </p:sp>
      <p:sp>
        <p:nvSpPr>
          <p:cNvPr id="164868"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CA89FF03-29CE-F246-9A62-95626C4C4A9A}" type="slidenum">
              <a:rPr lang="en-US" sz="800" b="0"/>
              <a:pPr/>
              <a:t>98</a:t>
            </a:fld>
            <a:endParaRPr lang="en-US" sz="800" b="0"/>
          </a:p>
        </p:txBody>
      </p:sp>
      <p:sp>
        <p:nvSpPr>
          <p:cNvPr id="165891" name="Rectangle 2"/>
          <p:cNvSpPr>
            <a:spLocks noGrp="1" noRot="1" noChangeAspect="1" noChangeArrowheads="1" noTextEdit="1"/>
          </p:cNvSpPr>
          <p:nvPr>
            <p:ph type="sldImg"/>
          </p:nvPr>
        </p:nvSpPr>
        <p:spPr>
          <a:xfrm>
            <a:off x="874713" y="246063"/>
            <a:ext cx="5319712" cy="3989387"/>
          </a:xfrm>
          <a:ln/>
        </p:spPr>
      </p:sp>
      <p:sp>
        <p:nvSpPr>
          <p:cNvPr id="165892" name="Rectangle 3"/>
          <p:cNvSpPr>
            <a:spLocks noGrp="1" noChangeArrowheads="1"/>
          </p:cNvSpPr>
          <p:nvPr>
            <p:ph type="body" idx="1"/>
          </p:nvPr>
        </p:nvSpPr>
        <p:spPr>
          <a:xfrm>
            <a:off x="406400" y="4378325"/>
            <a:ext cx="6119813"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5FF9FFEB-D5B8-B64D-A76B-96A1889E9B15}" type="slidenum">
              <a:rPr lang="en-US" sz="800" b="0"/>
              <a:pPr/>
              <a:t>99</a:t>
            </a:fld>
            <a:endParaRPr lang="en-US" sz="800" b="0"/>
          </a:p>
        </p:txBody>
      </p:sp>
      <p:sp>
        <p:nvSpPr>
          <p:cNvPr id="166915" name="Rectangle 2"/>
          <p:cNvSpPr>
            <a:spLocks noGrp="1" noRot="1" noChangeAspect="1" noChangeArrowheads="1" noTextEdit="1"/>
          </p:cNvSpPr>
          <p:nvPr>
            <p:ph type="sldImg"/>
          </p:nvPr>
        </p:nvSpPr>
        <p:spPr>
          <a:xfrm>
            <a:off x="1181100" y="696913"/>
            <a:ext cx="4648200" cy="3486150"/>
          </a:xfrm>
          <a:ln/>
        </p:spPr>
      </p:sp>
      <p:sp>
        <p:nvSpPr>
          <p:cNvPr id="16691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B2A16C3D-BA0D-5340-84DF-A6F5D46ED3A6}" type="slidenum">
              <a:rPr lang="en-US" sz="800" b="0"/>
              <a:pPr/>
              <a:t>8</a:t>
            </a:fld>
            <a:endParaRPr lang="en-US" sz="800" b="0"/>
          </a:p>
        </p:txBody>
      </p:sp>
      <p:sp>
        <p:nvSpPr>
          <p:cNvPr id="136195" name="Rectangle 2"/>
          <p:cNvSpPr>
            <a:spLocks noGrp="1" noRot="1" noChangeAspect="1" noChangeArrowheads="1" noTextEdit="1"/>
          </p:cNvSpPr>
          <p:nvPr>
            <p:ph type="sldImg"/>
          </p:nvPr>
        </p:nvSpPr>
        <p:spPr>
          <a:xfrm>
            <a:off x="903288" y="247650"/>
            <a:ext cx="5405437" cy="4052888"/>
          </a:xfrm>
          <a:ln/>
        </p:spPr>
      </p:sp>
      <p:sp>
        <p:nvSpPr>
          <p:cNvPr id="136196"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intrusion detection system (IDS) is a software- or hardware-based solution that passively listens to network traffic. The IDS is not in the traffic path, but listens promiscuously to all traffic on the network. Typically, only one promiscuous interface is required for network monitoring. Additional promiscuous interfaces can be used to monitor multiple networks. When the IDS detects malicious traffic, the IDS sends an alert to the management station.</a:t>
            </a:r>
          </a:p>
          <a:p>
            <a:r>
              <a:rPr lang="en-US"/>
              <a:t>The IDS has limited active response capabilities. When configured, the IDS can block further malicious traffic by actively configuring network devices (for example, security appliances or routers) in response to malicious traffic detection. However, the original malicious traffic has already passed through the network to the intended destination and cannot be blocked. Only subsequent traffic will be blocked. The IDS also has the capability of sending a TCP reset to the end host to terminate any malicious TCP connections.</a:t>
            </a: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0F6BDCFB-E583-CA46-9598-8359DCE57E17}" type="slidenum">
              <a:rPr lang="en-US" sz="800" b="0"/>
              <a:pPr/>
              <a:t>9</a:t>
            </a:fld>
            <a:endParaRPr lang="en-US" sz="800" b="0"/>
          </a:p>
        </p:txBody>
      </p:sp>
      <p:sp>
        <p:nvSpPr>
          <p:cNvPr id="137219" name="Rectangle 2"/>
          <p:cNvSpPr>
            <a:spLocks noGrp="1" noRot="1" noChangeAspect="1" noChangeArrowheads="1" noTextEdit="1"/>
          </p:cNvSpPr>
          <p:nvPr>
            <p:ph type="sldImg"/>
          </p:nvPr>
        </p:nvSpPr>
        <p:spPr>
          <a:xfrm>
            <a:off x="903288" y="247650"/>
            <a:ext cx="5405437" cy="4052888"/>
          </a:xfrm>
          <a:ln/>
        </p:spPr>
      </p:sp>
      <p:sp>
        <p:nvSpPr>
          <p:cNvPr id="137220"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27D95BBA-90A1-0348-911C-32E7E768F55B}" type="slidenum">
              <a:rPr lang="en-US" sz="800" b="0"/>
              <a:pPr/>
              <a:t>11</a:t>
            </a:fld>
            <a:endParaRPr lang="en-US" sz="800" b="0"/>
          </a:p>
        </p:txBody>
      </p:sp>
      <p:sp>
        <p:nvSpPr>
          <p:cNvPr id="138243" name="Rectangle 2"/>
          <p:cNvSpPr>
            <a:spLocks noGrp="1" noRot="1" noChangeAspect="1" noChangeArrowheads="1" noTextEdit="1"/>
          </p:cNvSpPr>
          <p:nvPr>
            <p:ph type="sldImg"/>
          </p:nvPr>
        </p:nvSpPr>
        <p:spPr>
          <a:xfrm>
            <a:off x="874713" y="246063"/>
            <a:ext cx="5319712" cy="3989387"/>
          </a:xfrm>
          <a:ln/>
        </p:spPr>
      </p:sp>
      <p:sp>
        <p:nvSpPr>
          <p:cNvPr id="138244" name="Rectangle 3"/>
          <p:cNvSpPr>
            <a:spLocks noGrp="1" noChangeArrowheads="1"/>
          </p:cNvSpPr>
          <p:nvPr>
            <p:ph type="body" idx="1"/>
          </p:nvPr>
        </p:nvSpPr>
        <p:spPr>
          <a:xfrm>
            <a:off x="406400" y="4378325"/>
            <a:ext cx="6119813"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A2F5A432-CE81-6C4F-A4C1-21D0DAAB7990}" type="slidenum">
              <a:rPr lang="en-US" sz="800" b="0"/>
              <a:pPr/>
              <a:t>15</a:t>
            </a:fld>
            <a:endParaRPr lang="en-US" sz="800" b="0"/>
          </a:p>
        </p:txBody>
      </p:sp>
      <p:sp>
        <p:nvSpPr>
          <p:cNvPr id="139267" name="Rectangle 2"/>
          <p:cNvSpPr>
            <a:spLocks noChangeArrowheads="1"/>
          </p:cNvSpPr>
          <p:nvPr/>
        </p:nvSpPr>
        <p:spPr bwMode="auto">
          <a:xfrm>
            <a:off x="39719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9268" name="Rectangle 3"/>
          <p:cNvSpPr>
            <a:spLocks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37" tIns="0" rIns="19337" bIns="0" anchor="b"/>
          <a:lstStyle/>
          <a:p>
            <a:pPr algn="r" defTabSz="928688">
              <a:lnSpc>
                <a:spcPct val="100000"/>
              </a:lnSpc>
            </a:pPr>
            <a:r>
              <a:rPr lang="en-US" sz="1000" b="0" i="1">
                <a:latin typeface="Times" charset="0"/>
              </a:rPr>
              <a:t>4</a:t>
            </a:r>
          </a:p>
        </p:txBody>
      </p:sp>
      <p:sp>
        <p:nvSpPr>
          <p:cNvPr id="139269" name="Rectangle 4"/>
          <p:cNvSpPr>
            <a:spLocks noChangeArrowheads="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9270" name="Rectangle 5"/>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9271" name="Rectangle 6"/>
          <p:cNvSpPr>
            <a:spLocks noGrp="1" noRot="1" noChangeAspect="1" noChangeArrowheads="1" noTextEdit="1"/>
          </p:cNvSpPr>
          <p:nvPr>
            <p:ph type="sldImg"/>
          </p:nvPr>
        </p:nvSpPr>
        <p:spPr>
          <a:xfrm>
            <a:off x="3505200" y="2439988"/>
            <a:ext cx="0" cy="0"/>
          </a:xfrm>
          <a:ln/>
        </p:spPr>
      </p:sp>
      <p:sp>
        <p:nvSpPr>
          <p:cNvPr id="139272" name="Rectangle 7"/>
          <p:cNvSpPr>
            <a:spLocks noGrp="1" noChangeArrowheads="1"/>
          </p:cNvSpPr>
          <p:nvPr>
            <p:ph type="body" idx="1"/>
          </p:nvPr>
        </p:nvSpPr>
        <p:spPr>
          <a:xfrm>
            <a:off x="935038" y="6362700"/>
            <a:ext cx="1595437" cy="288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3095" tIns="46548" rIns="93095" bIns="46548"/>
          <a:lstStyle/>
          <a:p>
            <a:pPr>
              <a:lnSpc>
                <a:spcPct val="70000"/>
              </a:lnSpc>
            </a:pPr>
            <a:endParaRPr lang="en-US" sz="7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A54A8AC1-8B31-DB4B-8C70-D8F4DDE84E6C}" type="slidenum">
              <a:rPr lang="en-US" sz="800" b="0"/>
              <a:pPr/>
              <a:t>16</a:t>
            </a:fld>
            <a:endParaRPr lang="en-US" sz="800" b="0"/>
          </a:p>
        </p:txBody>
      </p:sp>
      <p:sp>
        <p:nvSpPr>
          <p:cNvPr id="140291" name="Rectangle 2"/>
          <p:cNvSpPr>
            <a:spLocks noGrp="1" noRot="1" noChangeAspect="1" noChangeArrowheads="1" noTextEdit="1"/>
          </p:cNvSpPr>
          <p:nvPr>
            <p:ph type="sldImg"/>
          </p:nvPr>
        </p:nvSpPr>
        <p:spPr>
          <a:xfrm>
            <a:off x="3505200" y="2439988"/>
            <a:ext cx="0" cy="0"/>
          </a:xfrm>
          <a:ln/>
        </p:spPr>
      </p:sp>
      <p:sp>
        <p:nvSpPr>
          <p:cNvPr id="140292" name="Rectangle 3"/>
          <p:cNvSpPr>
            <a:spLocks noGrp="1" noChangeArrowheads="1"/>
          </p:cNvSpPr>
          <p:nvPr>
            <p:ph type="body" idx="1"/>
          </p:nvPr>
        </p:nvSpPr>
        <p:spPr>
          <a:xfrm>
            <a:off x="935038" y="6362700"/>
            <a:ext cx="1595437" cy="288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3095" tIns="46548" rIns="93095" bIns="46548"/>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04ACB80A-F481-EA4E-9D32-FF029C17FC38}" type="slidenum">
              <a:rPr lang="en-US" sz="800" b="0"/>
              <a:pPr/>
              <a:t>18</a:t>
            </a:fld>
            <a:endParaRPr lang="en-US" sz="800" b="0"/>
          </a:p>
        </p:txBody>
      </p:sp>
      <p:sp>
        <p:nvSpPr>
          <p:cNvPr id="146435" name="Rectangle 2"/>
          <p:cNvSpPr>
            <a:spLocks noGrp="1" noRot="1" noChangeAspect="1" noChangeArrowheads="1" noTextEdit="1"/>
          </p:cNvSpPr>
          <p:nvPr>
            <p:ph type="sldImg"/>
          </p:nvPr>
        </p:nvSpPr>
        <p:spPr>
          <a:xfrm>
            <a:off x="903288" y="247650"/>
            <a:ext cx="5405437" cy="4052888"/>
          </a:xfrm>
          <a:ln/>
        </p:spPr>
      </p:sp>
      <p:sp>
        <p:nvSpPr>
          <p:cNvPr id="146436"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type of exploit signature can be matched with the level of the operating system. Exploit-specific signatures seek to identify network activity or upper-level protocol transactions that are unique to a specific exploit or attack tool.</a:t>
            </a:r>
          </a:p>
          <a:p>
            <a:r>
              <a:rPr lang="en-US"/>
              <a:t>The specificity of exploit signatures may provide an analyst with some insight into the methodology of an attacker and may allow the analyst to identify and mitigate targeted vulnerabilities. Exploit signatures are often relatively easy to produce for simple protocols and attacks and are often employed in </a:t>
            </a:r>
            <a:r>
              <a:rPr lang="ja-JP" altLang="en-US"/>
              <a:t>“</a:t>
            </a:r>
            <a:r>
              <a:rPr lang="en-US"/>
              <a:t>pattern matching</a:t>
            </a:r>
            <a:r>
              <a:rPr lang="ja-JP" altLang="en-US"/>
              <a:t>”</a:t>
            </a:r>
            <a:r>
              <a:rPr lang="en-US"/>
              <a:t> IDS and IPS products. Examples of exploit signatures are grouped by OSI layer.</a:t>
            </a:r>
          </a:p>
          <a:p>
            <a:r>
              <a:rPr lang="en-US"/>
              <a:t>These are examples of exploit signatures in the network layer:</a:t>
            </a:r>
          </a:p>
          <a:p>
            <a:pPr lvl="2"/>
            <a:r>
              <a:rPr lang="en-US"/>
              <a:t>The most common fragmentation attack attempts to exhaust target resources by sending many non-initial fragments and tying up reassembly buffers. </a:t>
            </a:r>
          </a:p>
          <a:p>
            <a:pPr lvl="2"/>
            <a:r>
              <a:rPr lang="en-US"/>
              <a:t>Target systems can be configured to not accept IP datagrams with certain IP options, such as source routing. Signatures can analyze these datagrams before the datagrams are discarded. The configuration for this analysis is based on the target operating system or the default. This analysis is enabled by default, but may be turned off to enhance performance.</a:t>
            </a:r>
          </a:p>
          <a:p>
            <a:pPr lvl="2"/>
            <a:r>
              <a:rPr lang="en-US"/>
              <a:t>Distributed DoS (DDoS) attacks are the </a:t>
            </a:r>
            <a:r>
              <a:rPr lang="ja-JP" altLang="en-US"/>
              <a:t>“</a:t>
            </a:r>
            <a:r>
              <a:rPr lang="en-US"/>
              <a:t>next generation</a:t>
            </a:r>
            <a:r>
              <a:rPr lang="ja-JP" altLang="en-US"/>
              <a:t>”</a:t>
            </a:r>
            <a:r>
              <a:rPr lang="en-US"/>
              <a:t> of DoS attacks on the Internet. Examples of DDoS attacks on the network layer include Internet Control Message Protocol (ICMP) echo request floods and ICMP-directed broadcasts (also known as smurf attacks).</a:t>
            </a:r>
          </a:p>
          <a:p>
            <a:r>
              <a:rPr lang="en-US"/>
              <a:t>These are examples of exploit signatures in the transport layer:</a:t>
            </a:r>
          </a:p>
          <a:p>
            <a:pPr lvl="2"/>
            <a:r>
              <a:rPr lang="en-US"/>
              <a:t>Port sweep: An attacker scans multiple hosts for specific listening ports.  The goal is usually to find a specific service.</a:t>
            </a:r>
          </a:p>
          <a:p>
            <a:pPr lvl="2"/>
            <a:r>
              <a:rPr lang="en-US"/>
              <a:t>Port scan: An attacker scans all ports or all well-known ports in an attempt to find services running.</a:t>
            </a:r>
          </a:p>
          <a:p>
            <a:pPr lvl="2"/>
            <a:r>
              <a:rPr lang="en-US"/>
              <a:t>TCP SYN flooding: An attacker tries to compromise the availability of a server to serve legitimate sessions. The aim is to make the server run out of resources.</a:t>
            </a:r>
          </a:p>
          <a:p>
            <a:r>
              <a:rPr lang="en-US"/>
              <a:t>These are examples of exploit signatures in the application layer:</a:t>
            </a:r>
          </a:p>
          <a:p>
            <a:pPr lvl="2"/>
            <a:r>
              <a:rPr lang="en-US"/>
              <a:t>When hackers attempt to penetrate a particular network, the hackers often need to learn as much information as possible about the network before launching attacks. An example of how an attacker learns information is a Domain Name System (DNS) query, which reveals information such as who owns a particular domain and what addresses have been assigned to that domain.</a:t>
            </a:r>
          </a:p>
          <a:p>
            <a:pPr lvl="2"/>
            <a:r>
              <a:rPr lang="en-US"/>
              <a:t>Malicious code that operates at the application layer including worms, viruses, Trojan horses, adware, and malware. </a:t>
            </a:r>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B0C12D69-0382-EF4D-9D37-A3EF497A7DC0}" type="slidenum">
              <a:rPr lang="en-US" sz="800" b="0"/>
              <a:pPr/>
              <a:t>28</a:t>
            </a:fld>
            <a:endParaRPr lang="en-US" sz="800" b="0"/>
          </a:p>
        </p:txBody>
      </p:sp>
      <p:sp>
        <p:nvSpPr>
          <p:cNvPr id="147459" name="Rectangle 2"/>
          <p:cNvSpPr>
            <a:spLocks noGrp="1" noRot="1" noChangeAspect="1" noChangeArrowheads="1" noTextEdit="1"/>
          </p:cNvSpPr>
          <p:nvPr>
            <p:ph type="sldImg"/>
          </p:nvPr>
        </p:nvSpPr>
        <p:spPr>
          <a:xfrm>
            <a:off x="903288" y="247650"/>
            <a:ext cx="5405437" cy="4052888"/>
          </a:xfrm>
          <a:ln/>
        </p:spPr>
      </p:sp>
      <p:sp>
        <p:nvSpPr>
          <p:cNvPr id="147460"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table lists the signature ID, name, and description of common signatures.</a:t>
            </a: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ounded Rectangle 37"/>
          <p:cNvSpPr/>
          <p:nvPr/>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ounded Rectangle 38"/>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40" name="Rounded Rectangle 39"/>
          <p:cNvSpPr/>
          <p:nvPr/>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36"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FFFFFF"/>
                </a:solidFill>
                <a:latin typeface="+mj-lt"/>
              </a:rPr>
              <a:t>© 2012 </a:t>
            </a:r>
            <a:r>
              <a:rPr lang="en-US" sz="600" dirty="0" smtClean="0">
                <a:solidFill>
                  <a:srgbClr val="FFFFFF"/>
                </a:solidFill>
                <a:latin typeface="+mj-lt"/>
              </a:rPr>
              <a:t>Cisco and/or its affiliates. All rights reserved.</a:t>
            </a:r>
            <a:endParaRPr lang="en-US" sz="600" dirty="0">
              <a:solidFill>
                <a:srgbClr val="FFFFFF"/>
              </a:solidFill>
              <a:latin typeface="+mj-lt"/>
            </a:endParaRPr>
          </a:p>
        </p:txBody>
      </p:sp>
      <p:sp>
        <p:nvSpPr>
          <p:cNvPr id="2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
        <p:nvSpPr>
          <p:cNvPr id="5"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2012 Cisco and/or its affiliates. All rights reserved.</a:t>
            </a:r>
            <a:endParaRPr lang="en-US" sz="600" dirty="0">
              <a:solidFill>
                <a:srgbClr val="C0C0C0"/>
              </a:solidFill>
              <a:latin typeface="+mj-lt"/>
            </a:endParaRPr>
          </a:p>
        </p:txBody>
      </p:sp>
      <p:sp>
        <p:nvSpPr>
          <p:cNvPr id="6"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extLst>
      <p:ext uri="{BB962C8B-B14F-4D97-AF65-F5344CB8AC3E}">
        <p14:creationId xmlns:p14="http://schemas.microsoft.com/office/powerpoint/2010/main" val="2202478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que">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ounded Rectangle 37"/>
          <p:cNvSpPr/>
          <p:nvPr/>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ounded Rectangle 38"/>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40" name="Rounded Rectangle 39"/>
          <p:cNvSpPr/>
          <p:nvPr/>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4350607" cy="5011711"/>
          </a:xfrm>
        </p:spPr>
        <p:txBody>
          <a:bodyPr anchor="ctr" anchorCtr="0"/>
          <a:lstStyle>
            <a:lvl1pPr>
              <a:lnSpc>
                <a:spcPct val="90000"/>
              </a:lnSpc>
              <a:defRPr sz="4800" b="0" spc="-200" baseline="0">
                <a:solidFill>
                  <a:schemeClr val="bg1"/>
                </a:solidFill>
                <a:latin typeface="+mj-lt"/>
              </a:defRPr>
            </a:lvl1pPr>
          </a:lstStyle>
          <a:p>
            <a:r>
              <a:rPr lang="en-US" dirty="0" err="1" smtClean="0"/>
              <a:t>SectionTitle</a:t>
            </a:r>
            <a:r>
              <a:rPr lang="en-US" dirty="0" smtClean="0"/>
              <a:t>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36"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FFFFFF"/>
                </a:solidFill>
                <a:latin typeface="+mj-lt"/>
              </a:rPr>
              <a:t>© 2012 </a:t>
            </a:r>
            <a:r>
              <a:rPr lang="en-US" sz="600" dirty="0" smtClean="0">
                <a:solidFill>
                  <a:srgbClr val="FFFFFF"/>
                </a:solidFill>
                <a:latin typeface="+mj-lt"/>
              </a:rPr>
              <a:t>Cisco and/or its affiliates. All rights reserved.</a:t>
            </a:r>
            <a:endParaRPr lang="en-US" sz="600" dirty="0">
              <a:solidFill>
                <a:srgbClr val="FFFFFF"/>
              </a:solidFill>
              <a:latin typeface="+mj-lt"/>
            </a:endParaRPr>
          </a:p>
        </p:txBody>
      </p:sp>
      <p:sp>
        <p:nvSpPr>
          <p:cNvPr id="2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extLst>
      <p:ext uri="{BB962C8B-B14F-4D97-AF65-F5344CB8AC3E}">
        <p14:creationId xmlns:p14="http://schemas.microsoft.com/office/powerpoint/2010/main" val="3410269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print"/>
          <a:srcRect r="2996"/>
          <a:stretch>
            <a:fillRect/>
          </a:stretch>
        </p:blipFill>
        <p:spPr>
          <a:xfrm>
            <a:off x="333375" y="3106740"/>
            <a:ext cx="8477250" cy="3438525"/>
          </a:xfrm>
          <a:prstGeom prst="rect">
            <a:avLst/>
          </a:prstGeom>
        </p:spPr>
      </p:pic>
      <p:sp>
        <p:nvSpPr>
          <p:cNvPr id="27" name="Rectangle 3"/>
          <p:cNvSpPr>
            <a:spLocks noChangeArrowheads="1"/>
          </p:cNvSpPr>
          <p:nvPr userDrawn="1"/>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47" name="Rectangle 3"/>
          <p:cNvSpPr>
            <a:spLocks noChangeArrowheads="1"/>
          </p:cNvSpPr>
          <p:nvPr userDrawn="1"/>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4" name="Rectangle 5"/>
          <p:cNvSpPr>
            <a:spLocks noChangeArrowheads="1"/>
          </p:cNvSpPr>
          <p:nvPr userDrawn="1"/>
        </p:nvSpPr>
        <p:spPr bwMode="ltGray">
          <a:xfrm>
            <a:off x="7730126" y="6584514"/>
            <a:ext cx="845525"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3" name="Rectangle 7"/>
          <p:cNvSpPr>
            <a:spLocks noChangeArrowheads="1"/>
          </p:cNvSpPr>
          <p:nvPr userDrawn="1"/>
        </p:nvSpPr>
        <p:spPr bwMode="ltGray">
          <a:xfrm>
            <a:off x="8621478" y="6580410"/>
            <a:ext cx="259891"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6" name="Picture 15" descr="segue texture.jpg"/>
          <p:cNvPicPr>
            <a:picLocks noChangeAspect="1"/>
          </p:cNvPicPr>
          <p:nvPr userDrawn="1"/>
        </p:nvPicPr>
        <p:blipFill>
          <a:blip r:embed="rId2" cstate="print"/>
          <a:srcRect t="95236" r="2996"/>
          <a:stretch>
            <a:fillRect/>
          </a:stretch>
        </p:blipFill>
        <p:spPr>
          <a:xfrm>
            <a:off x="333375" y="6381456"/>
            <a:ext cx="8477250" cy="163808"/>
          </a:xfrm>
          <a:prstGeom prst="rect">
            <a:avLst/>
          </a:prstGeom>
        </p:spPr>
      </p:pic>
      <p:sp>
        <p:nvSpPr>
          <p:cNvPr id="31" name="Rectangle 30"/>
          <p:cNvSpPr/>
          <p:nvPr userDrawn="1"/>
        </p:nvSpPr>
        <p:spPr>
          <a:xfrm>
            <a:off x="217358" y="3022900"/>
            <a:ext cx="8694295" cy="172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774540"/>
            <a:ext cx="8112125" cy="2407042"/>
          </a:xfrm>
        </p:spPr>
        <p:txBody>
          <a:bodyPr/>
          <a:lstStyle>
            <a:lvl1pPr algn="l" defTabSz="914400" rtl="0" eaLnBrk="1" latinLnBrk="0" hangingPunct="1">
              <a:lnSpc>
                <a:spcPct val="85000"/>
              </a:lnSpc>
              <a:spcBef>
                <a:spcPct val="0"/>
              </a:spcBef>
              <a:buNone/>
              <a:defRPr lang="en-US" sz="54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4"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2011 Cisco and/or its affiliates. All rights reserved.</a:t>
            </a:r>
            <a:endParaRPr lang="en-US" sz="600" dirty="0">
              <a:solidFill>
                <a:srgbClr val="C0C0C0"/>
              </a:solidFill>
              <a:latin typeface="+mj-lt"/>
            </a:endParaRPr>
          </a:p>
        </p:txBody>
      </p:sp>
    </p:spTree>
    <p:extLst>
      <p:ext uri="{BB962C8B-B14F-4D97-AF65-F5344CB8AC3E}">
        <p14:creationId xmlns:p14="http://schemas.microsoft.com/office/powerpoint/2010/main" val="28425072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914400"/>
            <a:ext cx="8578850" cy="5394960"/>
          </a:xfrm>
        </p:spPr>
        <p:txBody>
          <a:bodyPr/>
          <a:lstStyle>
            <a:lvl1pPr>
              <a:lnSpc>
                <a:spcPct val="95000"/>
              </a:lnSpc>
              <a:spcBef>
                <a:spcPts val="1480"/>
              </a:spcBef>
              <a:defRPr sz="2200">
                <a:solidFill>
                  <a:srgbClr val="000000"/>
                </a:solidFill>
                <a:latin typeface="+mj-lt"/>
              </a:defRPr>
            </a:lvl1pPr>
            <a:lvl2pPr>
              <a:lnSpc>
                <a:spcPct val="95000"/>
              </a:lnSpc>
              <a:spcBef>
                <a:spcPts val="600"/>
              </a:spcBef>
              <a:defRPr>
                <a:solidFill>
                  <a:srgbClr val="000000"/>
                </a:solidFill>
                <a:latin typeface="+mj-lt"/>
              </a:defRPr>
            </a:lvl2pPr>
            <a:lvl3pPr>
              <a:defRPr>
                <a:solidFill>
                  <a:srgbClr val="000000"/>
                </a:solidFill>
                <a:latin typeface="+mj-lt"/>
              </a:defRPr>
            </a:lvl3pPr>
            <a:lvl4pPr>
              <a:defRPr>
                <a:solidFill>
                  <a:srgbClr val="000000"/>
                </a:solidFill>
                <a:latin typeface="+mj-lt"/>
              </a:defRPr>
            </a:lvl4pPr>
            <a:lvl5pPr>
              <a:defRPr>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Text Placeholder 3"/>
          <p:cNvSpPr>
            <a:spLocks noGrp="1"/>
          </p:cNvSpPr>
          <p:nvPr>
            <p:ph type="body" sz="quarter" idx="10"/>
          </p:nvPr>
        </p:nvSpPr>
        <p:spPr>
          <a:xfrm>
            <a:off x="239713" y="914400"/>
            <a:ext cx="8578850" cy="5394960"/>
          </a:xfrm>
        </p:spPr>
        <p:txBody>
          <a:bodyPr/>
          <a:lstStyle>
            <a:lvl1pPr>
              <a:lnSpc>
                <a:spcPct val="95000"/>
              </a:lnSpc>
              <a:spcBef>
                <a:spcPts val="1480"/>
              </a:spcBef>
              <a:defRPr sz="2200">
                <a:solidFill>
                  <a:srgbClr val="000000"/>
                </a:solidFill>
                <a:latin typeface="+mj-lt"/>
              </a:defRPr>
            </a:lvl1pPr>
            <a:lvl2pPr>
              <a:lnSpc>
                <a:spcPct val="95000"/>
              </a:lnSpc>
              <a:spcBef>
                <a:spcPts val="600"/>
              </a:spcBef>
              <a:defRPr>
                <a:solidFill>
                  <a:srgbClr val="000000"/>
                </a:solidFill>
                <a:latin typeface="+mj-lt"/>
              </a:defRPr>
            </a:lvl2pPr>
            <a:lvl3pPr>
              <a:defRPr>
                <a:solidFill>
                  <a:srgbClr val="000000"/>
                </a:solidFill>
                <a:latin typeface="+mj-lt"/>
              </a:defRPr>
            </a:lvl3pPr>
            <a:lvl4pPr>
              <a:defRPr>
                <a:solidFill>
                  <a:srgbClr val="000000"/>
                </a:solidFill>
                <a:latin typeface="+mj-lt"/>
              </a:defRPr>
            </a:lvl4pPr>
            <a:lvl5pPr>
              <a:defRPr>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98083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type="body" sz="half" idx="1"/>
          </p:nvPr>
        </p:nvSpPr>
        <p:spPr>
          <a:xfrm>
            <a:off x="228599" y="914400"/>
            <a:ext cx="4221163" cy="5410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p:nvPr>
        </p:nvSpPr>
        <p:spPr>
          <a:xfrm>
            <a:off x="4602163" y="914400"/>
            <a:ext cx="4237037" cy="5410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838200"/>
            <a:ext cx="8686800" cy="2667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3657600"/>
            <a:ext cx="8686800" cy="2667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00916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84150"/>
            <a:ext cx="9009063"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3825" y="811213"/>
            <a:ext cx="8755063" cy="5822950"/>
          </a:xfrm>
        </p:spPr>
        <p:txBody>
          <a:bodyPr/>
          <a:lstStyle/>
          <a:p>
            <a:pPr lvl="0"/>
            <a:endParaRPr lang="en-US" noProof="0" smtClean="0"/>
          </a:p>
        </p:txBody>
      </p:sp>
    </p:spTree>
    <p:extLst>
      <p:ext uri="{BB962C8B-B14F-4D97-AF65-F5344CB8AC3E}">
        <p14:creationId xmlns:p14="http://schemas.microsoft.com/office/powerpoint/2010/main" val="19897130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152400"/>
            <a:ext cx="8588861" cy="609600"/>
          </a:xfrm>
          <a:prstGeom prst="rect">
            <a:avLst/>
          </a:prstGeom>
        </p:spPr>
        <p:txBody>
          <a:bodyPr vert="horz" lIns="82296" tIns="45720" rIns="82296" bIns="45720" rtlCol="0" anchor="b" anchorCtr="0">
            <a:normAutofit/>
          </a:bodyPr>
          <a:lstStyle/>
          <a:p>
            <a:r>
              <a:rPr lang="en-US" dirty="0" smtClean="0"/>
              <a:t>Slide Title Goes Here</a:t>
            </a:r>
            <a:endParaRPr lang="en-US" dirty="0"/>
          </a:p>
        </p:txBody>
      </p:sp>
      <p:sp>
        <p:nvSpPr>
          <p:cNvPr id="3" name="Text Placeholder 2"/>
          <p:cNvSpPr>
            <a:spLocks noGrp="1"/>
          </p:cNvSpPr>
          <p:nvPr>
            <p:ph type="body" idx="1"/>
          </p:nvPr>
        </p:nvSpPr>
        <p:spPr>
          <a:xfrm>
            <a:off x="229701" y="838200"/>
            <a:ext cx="8551441" cy="5467245"/>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C0C0C0"/>
                </a:solidFill>
                <a:latin typeface="+mj-lt"/>
              </a:rPr>
              <a:t>© 2012 </a:t>
            </a:r>
            <a:r>
              <a:rPr lang="en-US" sz="600" dirty="0" smtClean="0">
                <a:solidFill>
                  <a:srgbClr val="C0C0C0"/>
                </a:solidFill>
                <a:latin typeface="+mj-lt"/>
              </a:rPr>
              <a:t>Cisco and/or its affiliates. All rights reserved.</a:t>
            </a:r>
            <a:endParaRPr lang="en-US" sz="600" dirty="0">
              <a:solidFill>
                <a:srgbClr val="C0C0C0"/>
              </a:solidFill>
              <a:latin typeface="+mj-lt"/>
            </a:endParaRP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p:nvPicPr>
        <p:blipFill>
          <a:blip r:embed="rId12" cstate="print"/>
          <a:stretch>
            <a:fillRect/>
          </a:stretch>
        </p:blipFill>
        <p:spPr>
          <a:xfrm>
            <a:off x="333375"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3866" r:id="rId1"/>
    <p:sldLayoutId id="2147483867" r:id="rId2"/>
    <p:sldLayoutId id="2147483878" r:id="rId3"/>
    <p:sldLayoutId id="2147483868" r:id="rId4"/>
    <p:sldLayoutId id="2147483869" r:id="rId5"/>
    <p:sldLayoutId id="2147483870" r:id="rId6"/>
    <p:sldLayoutId id="2147483873" r:id="rId7"/>
    <p:sldLayoutId id="2147483875" r:id="rId8"/>
    <p:sldLayoutId id="2147483877" r:id="rId9"/>
    <p:sldLayoutId id="2147483879"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000000"/>
          </a:solidFill>
          <a:latin typeface="+mj-lt"/>
          <a:ea typeface="+mn-ea"/>
          <a:cs typeface="+mn-cs"/>
        </a:defRPr>
      </a:lvl1pPr>
      <a:lvl2pPr marL="511175" indent="-285750" algn="l" defTabSz="914400" rtl="0" eaLnBrk="1" latinLnBrk="0" hangingPunct="1">
        <a:lnSpc>
          <a:spcPct val="95000"/>
        </a:lnSpc>
        <a:spcBef>
          <a:spcPts val="840"/>
        </a:spcBef>
        <a:buClr>
          <a:schemeClr val="tx2"/>
        </a:buClr>
        <a:buFont typeface="Arial" pitchFamily="34" charset="0"/>
        <a:buChar char="–"/>
        <a:defRPr lang="en-US" sz="1800" kern="1200" dirty="0" smtClean="0">
          <a:solidFill>
            <a:srgbClr val="000000"/>
          </a:solidFill>
          <a:latin typeface="+mj-lt"/>
          <a:ea typeface="+mn-ea"/>
          <a:cs typeface="+mn-cs"/>
        </a:defRPr>
      </a:lvl2pPr>
      <a:lvl3pPr marL="855662" indent="-285750" algn="l" defTabSz="914400" rtl="0" eaLnBrk="1" latinLnBrk="0" hangingPunct="1">
        <a:lnSpc>
          <a:spcPct val="95000"/>
        </a:lnSpc>
        <a:spcBef>
          <a:spcPts val="840"/>
        </a:spcBef>
        <a:buFont typeface="Arial" pitchFamily="34" charset="0"/>
        <a:buChar char="•"/>
        <a:defRPr lang="en-US" sz="1600" kern="1200" dirty="0" smtClean="0">
          <a:solidFill>
            <a:srgbClr val="000000"/>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000000"/>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00000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hyperlink" Target="http://www.networkworld.com/community/node/45922" TargetMode="External"/><Relationship Id="rId2" Type="http://schemas.openxmlformats.org/officeDocument/2006/relationships/hyperlink" Target="http://www.cisco.com/go/ips" TargetMode="External"/><Relationship Id="rId1" Type="http://schemas.openxmlformats.org/officeDocument/2006/relationships/slideLayout" Target="../slideLayouts/slideLayout4.xml"/><Relationship Id="rId4" Type="http://schemas.openxmlformats.org/officeDocument/2006/relationships/hyperlink" Target="http://www.networkworld.com/community/node/55244?source=NWWNLE_nlt_cisco_2010-01-18" TargetMode="External"/></Relationships>
</file>

<file path=ppt/slides/_rels/slide10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dirty="0" smtClean="0"/>
              <a:t>Implementing Intrusion Prevention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9" name="Rectangle 3"/>
          <p:cNvSpPr>
            <a:spLocks noGrp="1" noChangeArrowheads="1"/>
          </p:cNvSpPr>
          <p:nvPr>
            <p:ph type="body" sz="quarter" idx="10"/>
          </p:nvPr>
        </p:nvSpPr>
        <p:spPr/>
        <p:txBody>
          <a:bodyPr/>
          <a:lstStyle/>
          <a:p>
            <a:r>
              <a:rPr lang="en-US" dirty="0" smtClean="0"/>
              <a:t>The ability to stop attacks against the network and provide the following active defense mechanisms:</a:t>
            </a:r>
          </a:p>
          <a:p>
            <a:pPr lvl="1"/>
            <a:r>
              <a:rPr lang="en-US" dirty="0" smtClean="0"/>
              <a:t>Detection – Identifies malicious attacks on network and host resources. </a:t>
            </a:r>
          </a:p>
          <a:p>
            <a:pPr lvl="1"/>
            <a:r>
              <a:rPr lang="en-US" dirty="0"/>
              <a:t>Prevention – </a:t>
            </a:r>
            <a:r>
              <a:rPr lang="en-US" dirty="0" smtClean="0"/>
              <a:t>Stops the detected attack from executing. </a:t>
            </a:r>
          </a:p>
          <a:p>
            <a:pPr lvl="1"/>
            <a:r>
              <a:rPr lang="en-US" dirty="0"/>
              <a:t>Reaction – </a:t>
            </a:r>
            <a:r>
              <a:rPr lang="en-US" dirty="0" smtClean="0"/>
              <a:t>Immunizes the system from future attacks from a malicious source. </a:t>
            </a:r>
          </a:p>
          <a:p>
            <a:r>
              <a:rPr lang="en-US" dirty="0" smtClean="0"/>
              <a:t>Either technology can be implemented at a network level, host level, or both for maximum protection.</a:t>
            </a:r>
          </a:p>
        </p:txBody>
      </p:sp>
      <p:sp>
        <p:nvSpPr>
          <p:cNvPr id="14338" name="Rectangle 2"/>
          <p:cNvSpPr>
            <a:spLocks noGrp="1" noChangeArrowheads="1"/>
          </p:cNvSpPr>
          <p:nvPr>
            <p:ph type="title"/>
          </p:nvPr>
        </p:nvSpPr>
        <p:spPr/>
        <p:txBody>
          <a:bodyPr/>
          <a:lstStyle/>
          <a:p>
            <a:r>
              <a:rPr lang="en-US" smtClean="0"/>
              <a:t>Intrusion Prevention</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dirty="0" smtClean="0">
                <a:latin typeface="Arial" charset="0"/>
              </a:rPr>
              <a:t>CCP Syslog</a:t>
            </a:r>
            <a:endParaRPr lang="en-US" dirty="0">
              <a:latin typeface="Arial" charset="0"/>
            </a:endParaRPr>
          </a:p>
        </p:txBody>
      </p:sp>
      <p:pic>
        <p:nvPicPr>
          <p:cNvPr id="2" name="Picture 1" descr="542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5150" y="887413"/>
            <a:ext cx="7989154" cy="473775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sz="quarter" idx="10"/>
          </p:nvPr>
        </p:nvSpPr>
        <p:spPr/>
        <p:txBody>
          <a:bodyPr/>
          <a:lstStyle/>
          <a:p>
            <a:r>
              <a:rPr lang="en-US" smtClean="0"/>
              <a:t>Cisco IPS</a:t>
            </a:r>
          </a:p>
          <a:p>
            <a:pPr lvl="1"/>
            <a:r>
              <a:rPr lang="en-US" smtClean="0">
                <a:hlinkClick r:id="rId2"/>
              </a:rPr>
              <a:t>www.cisco.com/go/ips</a:t>
            </a:r>
            <a:r>
              <a:rPr lang="en-US" smtClean="0"/>
              <a:t> </a:t>
            </a:r>
          </a:p>
          <a:p>
            <a:r>
              <a:rPr lang="en-US" smtClean="0"/>
              <a:t>Shields Up! Time to Start Blocking with your Cisco IPS Sensors</a:t>
            </a:r>
          </a:p>
          <a:p>
            <a:pPr lvl="1"/>
            <a:r>
              <a:rPr lang="en-US" smtClean="0">
                <a:hlinkClick r:id="rId3"/>
              </a:rPr>
              <a:t>http://www.networkworld.com/community/node/45922</a:t>
            </a:r>
            <a:r>
              <a:rPr lang="en-US" smtClean="0"/>
              <a:t> </a:t>
            </a:r>
          </a:p>
          <a:p>
            <a:r>
              <a:rPr lang="en-US" smtClean="0"/>
              <a:t>Cisco IPS Sensor Tuning Timesavers</a:t>
            </a:r>
          </a:p>
          <a:p>
            <a:pPr lvl="1"/>
            <a:r>
              <a:rPr lang="en-US" smtClean="0">
                <a:hlinkClick r:id="rId4"/>
              </a:rPr>
              <a:t>http://www.networkworld.com/community/node/55244?source=NWWNLE_nlt_cisco_2010-01-18</a:t>
            </a:r>
            <a:endParaRPr lang="en-US" dirty="0"/>
          </a:p>
        </p:txBody>
      </p:sp>
      <p:sp>
        <p:nvSpPr>
          <p:cNvPr id="132098" name="Rectangle 2"/>
          <p:cNvSpPr>
            <a:spLocks noGrp="1" noChangeArrowheads="1"/>
          </p:cNvSpPr>
          <p:nvPr>
            <p:ph type="title"/>
          </p:nvPr>
        </p:nvSpPr>
        <p:spPr/>
        <p:txBody>
          <a:bodyPr/>
          <a:lstStyle/>
          <a:p>
            <a:r>
              <a:rPr lang="en-US" smtClean="0"/>
              <a:t>Extra Stuff</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Cisco_WHT_Logo.gif"/>
          <p:cNvPicPr>
            <a:picLocks noChangeAspect="1"/>
          </p:cNvPicPr>
          <p:nvPr/>
        </p:nvPicPr>
        <p:blipFill>
          <a:blip r:embed="rId2" cstate="print"/>
          <a:srcRect/>
          <a:stretch>
            <a:fillRect/>
          </a:stretch>
        </p:blipFill>
        <p:spPr bwMode="auto">
          <a:xfrm>
            <a:off x="3352800" y="2619375"/>
            <a:ext cx="2400300" cy="1266825"/>
          </a:xfrm>
          <a:prstGeom prst="rect">
            <a:avLst/>
          </a:prstGeom>
          <a:noFill/>
          <a:ln w="9525">
            <a:noFill/>
            <a:miter lim="800000"/>
            <a:headEnd/>
            <a:tailEnd/>
          </a:ln>
        </p:spPr>
      </p:pic>
    </p:spTree>
    <p:extLst>
      <p:ext uri="{BB962C8B-B14F-4D97-AF65-F5344CB8AC3E}">
        <p14:creationId xmlns:p14="http://schemas.microsoft.com/office/powerpoint/2010/main" val="1973383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45875216"/>
              </p:ext>
            </p:extLst>
          </p:nvPr>
        </p:nvGraphicFramePr>
        <p:xfrm>
          <a:off x="566738" y="908051"/>
          <a:ext cx="7802256" cy="4427608"/>
        </p:xfrm>
        <a:graphic>
          <a:graphicData uri="http://schemas.openxmlformats.org/drawingml/2006/table">
            <a:tbl>
              <a:tblPr firstRow="1" firstCol="1" bandRow="1">
                <a:tableStyleId>{3C2FFA5D-87B4-456A-9821-1D502468CF0F}</a:tableStyleId>
              </a:tblPr>
              <a:tblGrid>
                <a:gridCol w="706755"/>
                <a:gridCol w="4494749"/>
                <a:gridCol w="2600752"/>
              </a:tblGrid>
              <a:tr h="332048">
                <a:tc>
                  <a:txBody>
                    <a:bodyPr/>
                    <a:lstStyle/>
                    <a:p>
                      <a:pPr algn="ctr"/>
                      <a:endParaRPr lang="en-US" dirty="0"/>
                    </a:p>
                  </a:txBody>
                  <a:tcPr anchor="ctr"/>
                </a:tc>
                <a:tc>
                  <a:txBody>
                    <a:bodyPr/>
                    <a:lstStyle/>
                    <a:p>
                      <a:r>
                        <a:rPr lang="en-US" dirty="0" smtClean="0"/>
                        <a:t>IDS (Promiscuous Mode)</a:t>
                      </a:r>
                      <a:endParaRPr lang="en-US" dirty="0"/>
                    </a:p>
                  </a:txBody>
                  <a:tcPr/>
                </a:tc>
                <a:tc>
                  <a:txBody>
                    <a:bodyPr/>
                    <a:lstStyle/>
                    <a:p>
                      <a:r>
                        <a:rPr lang="en-US" dirty="0" smtClean="0"/>
                        <a:t>IPS (Inline</a:t>
                      </a:r>
                      <a:r>
                        <a:rPr lang="en-US" baseline="0" dirty="0" smtClean="0"/>
                        <a:t> Mode)</a:t>
                      </a:r>
                      <a:endParaRPr lang="en-US" dirty="0"/>
                    </a:p>
                  </a:txBody>
                  <a:tcPr/>
                </a:tc>
              </a:tr>
              <a:tr h="1474832">
                <a:tc>
                  <a:txBody>
                    <a:bodyPr/>
                    <a:lstStyle/>
                    <a:p>
                      <a:pPr algn="ctr"/>
                      <a:r>
                        <a:rPr lang="en-US" dirty="0" smtClean="0"/>
                        <a:t>Advantages</a:t>
                      </a:r>
                      <a:endParaRPr lang="en-US" dirty="0"/>
                    </a:p>
                  </a:txBody>
                  <a:tcPr vert="vert270" anchor="ctr"/>
                </a:tc>
                <a:tc>
                  <a:txBody>
                    <a:bodyPr/>
                    <a:lstStyle/>
                    <a:p>
                      <a:pPr marL="285750" indent="-285750" defTabSz="814388">
                        <a:lnSpc>
                          <a:spcPct val="95000"/>
                        </a:lnSpc>
                        <a:spcBef>
                          <a:spcPct val="50000"/>
                        </a:spcBef>
                        <a:buClr>
                          <a:schemeClr val="tx2"/>
                        </a:buClr>
                        <a:buSzPct val="100000"/>
                        <a:buFont typeface="Arial" pitchFamily="34" charset="0"/>
                        <a:buChar char="•"/>
                      </a:pPr>
                      <a:r>
                        <a:rPr lang="en-US" sz="1800" dirty="0" smtClean="0"/>
                        <a:t>No impact on network (latency, jitter).</a:t>
                      </a:r>
                    </a:p>
                    <a:p>
                      <a:pPr marL="285750" indent="-285750" defTabSz="814388">
                        <a:lnSpc>
                          <a:spcPct val="95000"/>
                        </a:lnSpc>
                        <a:spcBef>
                          <a:spcPct val="50000"/>
                        </a:spcBef>
                        <a:buClr>
                          <a:schemeClr val="tx2"/>
                        </a:buClr>
                        <a:buSzPct val="100000"/>
                        <a:buFont typeface="Arial" pitchFamily="34" charset="0"/>
                        <a:buChar char="•"/>
                      </a:pPr>
                      <a:r>
                        <a:rPr lang="en-US" sz="1800" dirty="0" smtClean="0"/>
                        <a:t>No network impact if there is a sensor failure or a sensor overload.</a:t>
                      </a:r>
                      <a:endParaRPr lang="en-US" sz="1800" b="0" dirty="0" smtClean="0"/>
                    </a:p>
                  </a:txBody>
                  <a:tcPr/>
                </a:tc>
                <a:tc>
                  <a:txBody>
                    <a:bodyPr/>
                    <a:lstStyle/>
                    <a:p>
                      <a:pPr marL="285750" indent="-285750" defTabSz="814388">
                        <a:lnSpc>
                          <a:spcPct val="95000"/>
                        </a:lnSpc>
                        <a:spcBef>
                          <a:spcPct val="50000"/>
                        </a:spcBef>
                        <a:buClr>
                          <a:schemeClr val="tx2"/>
                        </a:buClr>
                        <a:buSzPct val="100000"/>
                        <a:buFont typeface="Arial" pitchFamily="34" charset="0"/>
                        <a:buChar char="•"/>
                      </a:pPr>
                      <a:r>
                        <a:rPr lang="en-US" sz="1800" dirty="0" smtClean="0"/>
                        <a:t>Stops trigger packets.</a:t>
                      </a:r>
                    </a:p>
                    <a:p>
                      <a:pPr marL="285750" indent="-285750" defTabSz="814388">
                        <a:lnSpc>
                          <a:spcPct val="95000"/>
                        </a:lnSpc>
                        <a:spcBef>
                          <a:spcPct val="50000"/>
                        </a:spcBef>
                        <a:buClr>
                          <a:schemeClr val="tx2"/>
                        </a:buClr>
                        <a:buSzPct val="100000"/>
                        <a:buFont typeface="Arial" pitchFamily="34" charset="0"/>
                        <a:buChar char="•"/>
                      </a:pPr>
                      <a:r>
                        <a:rPr lang="en-US" sz="1800" dirty="0" smtClean="0"/>
                        <a:t>Can use stream normalization techniques.</a:t>
                      </a:r>
                    </a:p>
                  </a:txBody>
                  <a:tcPr/>
                </a:tc>
              </a:tr>
              <a:tr h="2530228">
                <a:tc>
                  <a:txBody>
                    <a:bodyPr/>
                    <a:lstStyle/>
                    <a:p>
                      <a:pPr algn="ctr"/>
                      <a:r>
                        <a:rPr lang="en-US" dirty="0" smtClean="0"/>
                        <a:t>Disadvantages</a:t>
                      </a:r>
                      <a:endParaRPr lang="en-US" dirty="0"/>
                    </a:p>
                  </a:txBody>
                  <a:tcPr vert="vert270" anchor="ctr"/>
                </a:tc>
                <a:tc>
                  <a:txBody>
                    <a:bodyPr/>
                    <a:lstStyle/>
                    <a:p>
                      <a:pPr marL="285750" indent="-285750" defTabSz="814388">
                        <a:lnSpc>
                          <a:spcPct val="95000"/>
                        </a:lnSpc>
                        <a:spcBef>
                          <a:spcPct val="50000"/>
                        </a:spcBef>
                        <a:buClr>
                          <a:schemeClr val="tx2"/>
                        </a:buClr>
                        <a:buSzPct val="100000"/>
                        <a:buFont typeface="Arial" pitchFamily="34" charset="0"/>
                        <a:buChar char="•"/>
                      </a:pPr>
                      <a:r>
                        <a:rPr lang="en-US" sz="1800" dirty="0" smtClean="0"/>
                        <a:t>Response action cannot stop trigger packets.</a:t>
                      </a:r>
                    </a:p>
                    <a:p>
                      <a:pPr marL="285750" indent="-285750" defTabSz="814388">
                        <a:lnSpc>
                          <a:spcPct val="95000"/>
                        </a:lnSpc>
                        <a:spcBef>
                          <a:spcPct val="50000"/>
                        </a:spcBef>
                        <a:buClr>
                          <a:schemeClr val="tx2"/>
                        </a:buClr>
                        <a:buSzPct val="100000"/>
                        <a:buFont typeface="Arial" pitchFamily="34" charset="0"/>
                        <a:buChar char="•"/>
                      </a:pPr>
                      <a:r>
                        <a:rPr lang="en-US" sz="1800" dirty="0" smtClean="0"/>
                        <a:t>Correct tuning required for response actions.</a:t>
                      </a:r>
                    </a:p>
                    <a:p>
                      <a:pPr marL="285750" indent="-285750" defTabSz="814388">
                        <a:lnSpc>
                          <a:spcPct val="95000"/>
                        </a:lnSpc>
                        <a:spcBef>
                          <a:spcPct val="50000"/>
                        </a:spcBef>
                        <a:buClr>
                          <a:schemeClr val="tx2"/>
                        </a:buClr>
                        <a:buSzPct val="100000"/>
                        <a:buFont typeface="Arial" pitchFamily="34" charset="0"/>
                        <a:buChar char="•"/>
                      </a:pPr>
                      <a:r>
                        <a:rPr lang="en-US" sz="1800" dirty="0" smtClean="0"/>
                        <a:t>More vulnerable to network evasion techniques.</a:t>
                      </a:r>
                    </a:p>
                  </a:txBody>
                  <a:tcPr/>
                </a:tc>
                <a:tc>
                  <a:txBody>
                    <a:bodyPr/>
                    <a:lstStyle/>
                    <a:p>
                      <a:pPr marL="285750" indent="-285750" defTabSz="814388">
                        <a:lnSpc>
                          <a:spcPct val="95000"/>
                        </a:lnSpc>
                        <a:spcBef>
                          <a:spcPct val="50000"/>
                        </a:spcBef>
                        <a:buClr>
                          <a:schemeClr val="tx2"/>
                        </a:buClr>
                        <a:buSzPct val="100000"/>
                        <a:buFont typeface="Arial" pitchFamily="34" charset="0"/>
                        <a:buChar char="•"/>
                      </a:pPr>
                      <a:r>
                        <a:rPr lang="en-US" sz="1800" dirty="0" smtClean="0"/>
                        <a:t>Some impact on network (latency, jitter).</a:t>
                      </a:r>
                    </a:p>
                    <a:p>
                      <a:pPr marL="285750" indent="-285750" defTabSz="814388">
                        <a:lnSpc>
                          <a:spcPct val="95000"/>
                        </a:lnSpc>
                        <a:spcBef>
                          <a:spcPct val="50000"/>
                        </a:spcBef>
                        <a:buClr>
                          <a:schemeClr val="tx2"/>
                        </a:buClr>
                        <a:buSzPct val="100000"/>
                        <a:buFont typeface="Arial" pitchFamily="34" charset="0"/>
                        <a:buChar char="•"/>
                      </a:pPr>
                      <a:r>
                        <a:rPr lang="en-US" sz="1800" dirty="0" smtClean="0"/>
                        <a:t>Sensor failure or overloading impacts the network.</a:t>
                      </a:r>
                    </a:p>
                  </a:txBody>
                  <a:tcPr/>
                </a:tc>
              </a:tr>
            </a:tbl>
          </a:graphicData>
        </a:graphic>
      </p:graphicFrame>
      <p:sp>
        <p:nvSpPr>
          <p:cNvPr id="15362" name="Rectangle 2"/>
          <p:cNvSpPr>
            <a:spLocks noGrp="1" noChangeArrowheads="1"/>
          </p:cNvSpPr>
          <p:nvPr>
            <p:ph type="title"/>
          </p:nvPr>
        </p:nvSpPr>
        <p:spPr/>
        <p:txBody>
          <a:bodyPr/>
          <a:lstStyle/>
          <a:p>
            <a:pPr eaLnBrk="1" hangingPunct="1"/>
            <a:r>
              <a:rPr lang="en-US">
                <a:latin typeface="Arial" charset="0"/>
              </a:rPr>
              <a:t>Comparing IDS and IPS Solutions</a:t>
            </a:r>
          </a:p>
        </p:txBody>
      </p:sp>
      <p:sp>
        <p:nvSpPr>
          <p:cNvPr id="15371" name="Rectangle 12"/>
          <p:cNvSpPr>
            <a:spLocks noChangeArrowheads="1"/>
          </p:cNvSpPr>
          <p:nvPr/>
        </p:nvSpPr>
        <p:spPr bwMode="auto">
          <a:xfrm>
            <a:off x="533400" y="1611313"/>
            <a:ext cx="12747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124" tIns="41061" rIns="82124" bIns="41061"/>
          <a:lstStyle/>
          <a:p>
            <a:pPr defTabSz="814388">
              <a:lnSpc>
                <a:spcPct val="95000"/>
              </a:lnSpc>
              <a:spcBef>
                <a:spcPct val="50000"/>
              </a:spcBef>
              <a:buClr>
                <a:schemeClr val="tx2"/>
              </a:buClr>
              <a:buSzPct val="100000"/>
              <a:buFont typeface="Wingdings" charset="0"/>
              <a:buNone/>
            </a:pPr>
            <a:endParaRPr lang="en-US" sz="1600" b="0">
              <a:solidFill>
                <a:schemeClr val="bg1"/>
              </a:solidFill>
            </a:endParaRPr>
          </a:p>
        </p:txBody>
      </p:sp>
      <p:sp>
        <p:nvSpPr>
          <p:cNvPr id="15373" name="Line 14"/>
          <p:cNvSpPr>
            <a:spLocks noChangeShapeType="1"/>
          </p:cNvSpPr>
          <p:nvPr/>
        </p:nvSpPr>
        <p:spPr bwMode="auto">
          <a:xfrm>
            <a:off x="533400" y="1611313"/>
            <a:ext cx="12747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2124" tIns="41061" rIns="82124" bIns="41061"/>
          <a:lstStyle/>
          <a:p>
            <a:endParaRPr lang="en-US"/>
          </a:p>
        </p:txBody>
      </p:sp>
      <p:sp>
        <p:nvSpPr>
          <p:cNvPr id="15374" name="Line 15"/>
          <p:cNvSpPr>
            <a:spLocks noChangeShapeType="1"/>
          </p:cNvSpPr>
          <p:nvPr/>
        </p:nvSpPr>
        <p:spPr bwMode="auto">
          <a:xfrm>
            <a:off x="533400" y="1611313"/>
            <a:ext cx="0" cy="4286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2124" tIns="41061" rIns="82124" bIns="41061"/>
          <a:lstStyle/>
          <a:p>
            <a:endParaRPr lang="en-US"/>
          </a:p>
        </p:txBody>
      </p:sp>
      <p:sp>
        <p:nvSpPr>
          <p:cNvPr id="15378" name="Line 19"/>
          <p:cNvSpPr>
            <a:spLocks noChangeShapeType="1"/>
          </p:cNvSpPr>
          <p:nvPr/>
        </p:nvSpPr>
        <p:spPr bwMode="auto">
          <a:xfrm>
            <a:off x="5186363" y="1611313"/>
            <a:ext cx="3378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2124" tIns="41061" rIns="82124" bIns="41061"/>
          <a:lstStyle/>
          <a:p>
            <a:endParaRPr lang="en-US"/>
          </a:p>
        </p:txBody>
      </p:sp>
      <p:sp>
        <p:nvSpPr>
          <p:cNvPr id="15379" name="Line 20"/>
          <p:cNvSpPr>
            <a:spLocks noChangeShapeType="1"/>
          </p:cNvSpPr>
          <p:nvPr/>
        </p:nvSpPr>
        <p:spPr bwMode="auto">
          <a:xfrm>
            <a:off x="1808163" y="1611313"/>
            <a:ext cx="3378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2124" tIns="41061" rIns="82124" bIns="41061"/>
          <a:lstStyle/>
          <a:p>
            <a:endParaRPr lang="en-US"/>
          </a:p>
        </p:txBody>
      </p:sp>
      <p:sp>
        <p:nvSpPr>
          <p:cNvPr id="15381" name="Line 22"/>
          <p:cNvSpPr>
            <a:spLocks noChangeShapeType="1"/>
          </p:cNvSpPr>
          <p:nvPr/>
        </p:nvSpPr>
        <p:spPr bwMode="auto">
          <a:xfrm>
            <a:off x="8564563" y="2039938"/>
            <a:ext cx="0" cy="20288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lIns="82124" tIns="41061" rIns="82124" bIns="41061"/>
          <a:lstStyle/>
          <a:p>
            <a:endParaRPr lang="en-US"/>
          </a:p>
        </p:txBody>
      </p:sp>
      <p:sp>
        <p:nvSpPr>
          <p:cNvPr id="15382" name="Line 23"/>
          <p:cNvSpPr>
            <a:spLocks noChangeShapeType="1"/>
          </p:cNvSpPr>
          <p:nvPr/>
        </p:nvSpPr>
        <p:spPr bwMode="auto">
          <a:xfrm>
            <a:off x="533400" y="2039938"/>
            <a:ext cx="0" cy="20288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2124" tIns="41061" rIns="82124" bIns="41061"/>
          <a:lstStyle/>
          <a:p>
            <a:endParaRPr lang="en-US"/>
          </a:p>
        </p:txBody>
      </p:sp>
      <p:sp>
        <p:nvSpPr>
          <p:cNvPr id="15383" name="Line 24"/>
          <p:cNvSpPr>
            <a:spLocks noChangeShapeType="1"/>
          </p:cNvSpPr>
          <p:nvPr/>
        </p:nvSpPr>
        <p:spPr bwMode="auto">
          <a:xfrm>
            <a:off x="533400" y="4068763"/>
            <a:ext cx="0" cy="20288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2124" tIns="41061" rIns="82124" bIns="41061"/>
          <a:lstStyle/>
          <a:p>
            <a:endParaRPr lang="en-US"/>
          </a:p>
        </p:txBody>
      </p:sp>
      <p:sp>
        <p:nvSpPr>
          <p:cNvPr id="15384" name="Line 25"/>
          <p:cNvSpPr>
            <a:spLocks noChangeShapeType="1"/>
          </p:cNvSpPr>
          <p:nvPr/>
        </p:nvSpPr>
        <p:spPr bwMode="auto">
          <a:xfrm>
            <a:off x="8564563" y="1611313"/>
            <a:ext cx="0" cy="4286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2124" tIns="41061" rIns="82124" bIns="41061"/>
          <a:lstStyle/>
          <a:p>
            <a:endParaRPr lang="en-US"/>
          </a:p>
        </p:txBody>
      </p:sp>
      <p:sp>
        <p:nvSpPr>
          <p:cNvPr id="15386" name="Line 27"/>
          <p:cNvSpPr>
            <a:spLocks noChangeShapeType="1"/>
          </p:cNvSpPr>
          <p:nvPr/>
        </p:nvSpPr>
        <p:spPr bwMode="auto">
          <a:xfrm>
            <a:off x="8564563" y="4068763"/>
            <a:ext cx="0" cy="20288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lIns="82124" tIns="41061" rIns="82124" bIns="41061"/>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5" name="Rectangle 3"/>
          <p:cNvSpPr>
            <a:spLocks noGrp="1" noChangeArrowheads="1"/>
          </p:cNvSpPr>
          <p:nvPr>
            <p:ph type="body" sz="quarter" idx="10"/>
          </p:nvPr>
        </p:nvSpPr>
        <p:spPr/>
        <p:txBody>
          <a:bodyPr/>
          <a:lstStyle/>
          <a:p>
            <a:r>
              <a:rPr lang="en-US" dirty="0">
                <a:latin typeface="Arial" charset="0"/>
              </a:rPr>
              <a:t>The technologies are not mutually exclusive</a:t>
            </a:r>
            <a:r>
              <a:rPr lang="en-US" dirty="0" smtClean="0">
                <a:latin typeface="Arial" charset="0"/>
              </a:rPr>
              <a:t>.</a:t>
            </a:r>
            <a:endParaRPr lang="en-US" dirty="0">
              <a:latin typeface="Arial" charset="0"/>
            </a:endParaRPr>
          </a:p>
          <a:p>
            <a:r>
              <a:rPr lang="en-US" dirty="0">
                <a:latin typeface="Arial" charset="0"/>
              </a:rPr>
              <a:t>IDS and IPS technologies can complement each other. </a:t>
            </a:r>
          </a:p>
          <a:p>
            <a:pPr lvl="1"/>
            <a:r>
              <a:rPr lang="en-US" dirty="0">
                <a:latin typeface="Arial" charset="0"/>
              </a:rPr>
              <a:t>For example, an IDS can be implemented to validate IPS operation, because IDS can be configured for deeper packet inspection offline allowing the IPS to focus on fewer but more critical traffic patterns inline. </a:t>
            </a:r>
          </a:p>
          <a:p>
            <a:r>
              <a:rPr lang="en-US" dirty="0">
                <a:latin typeface="Arial" charset="0"/>
              </a:rPr>
              <a:t>Deciding which implementation is used should be based on the security goals stated in the network security policy</a:t>
            </a:r>
            <a:r>
              <a:rPr lang="en-US" dirty="0" smtClean="0">
                <a:latin typeface="Arial" charset="0"/>
              </a:rPr>
              <a:t>.</a:t>
            </a:r>
            <a:endParaRPr lang="en-US" dirty="0">
              <a:latin typeface="Arial" charset="0"/>
            </a:endParaRPr>
          </a:p>
        </p:txBody>
      </p:sp>
      <p:sp>
        <p:nvSpPr>
          <p:cNvPr id="18434" name="Rectangle 2"/>
          <p:cNvSpPr>
            <a:spLocks noGrp="1" noChangeArrowheads="1"/>
          </p:cNvSpPr>
          <p:nvPr>
            <p:ph type="title"/>
          </p:nvPr>
        </p:nvSpPr>
        <p:spPr/>
        <p:txBody>
          <a:bodyPr/>
          <a:lstStyle/>
          <a:p>
            <a:pPr eaLnBrk="1" hangingPunct="1"/>
            <a:r>
              <a:rPr lang="en-US">
                <a:latin typeface="Arial" charset="0"/>
              </a:rPr>
              <a:t>Which should be implemented?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ctrTitle"/>
          </p:nvPr>
        </p:nvSpPr>
        <p:spPr/>
        <p:txBody>
          <a:bodyPr/>
          <a:lstStyle/>
          <a:p>
            <a:r>
              <a:rPr lang="en-US" dirty="0" smtClean="0"/>
              <a:t>Network-Based IPS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4294967295"/>
          </p:nvPr>
        </p:nvSpPr>
        <p:spPr>
          <a:xfrm>
            <a:off x="229701" y="914400"/>
            <a:ext cx="8551441" cy="5391045"/>
          </a:xfrm>
        </p:spPr>
        <p:txBody>
          <a:bodyPr/>
          <a:lstStyle/>
          <a:p>
            <a:r>
              <a:rPr lang="en-US" dirty="0">
                <a:latin typeface="Arial" charset="0"/>
              </a:rPr>
              <a:t>Implementation analyzes network-wide activity looking for malicious activity. </a:t>
            </a:r>
          </a:p>
          <a:p>
            <a:pPr lvl="1"/>
            <a:r>
              <a:rPr lang="en-US" dirty="0">
                <a:latin typeface="Arial" charset="0"/>
              </a:rPr>
              <a:t>Configured to monitor known signatures but can also detect abnormal traffic patterns. </a:t>
            </a:r>
          </a:p>
          <a:p>
            <a:r>
              <a:rPr lang="en-US" dirty="0" smtClean="0">
                <a:latin typeface="Arial" charset="0"/>
              </a:rPr>
              <a:t>Configured </a:t>
            </a:r>
            <a:r>
              <a:rPr lang="en-US" dirty="0">
                <a:latin typeface="Arial" charset="0"/>
              </a:rPr>
              <a:t>on:</a:t>
            </a:r>
          </a:p>
          <a:p>
            <a:pPr lvl="1"/>
            <a:r>
              <a:rPr lang="en-US" dirty="0">
                <a:latin typeface="Arial" charset="0"/>
              </a:rPr>
              <a:t>Dedicated IPS appliances</a:t>
            </a:r>
          </a:p>
          <a:p>
            <a:pPr lvl="1"/>
            <a:r>
              <a:rPr lang="en-US" dirty="0">
                <a:latin typeface="Arial" charset="0"/>
              </a:rPr>
              <a:t>ISR routers</a:t>
            </a:r>
          </a:p>
          <a:p>
            <a:pPr lvl="1"/>
            <a:r>
              <a:rPr lang="en-US" dirty="0">
                <a:latin typeface="Arial" charset="0"/>
              </a:rPr>
              <a:t>ASA firewall appliances</a:t>
            </a:r>
          </a:p>
          <a:p>
            <a:pPr lvl="1"/>
            <a:r>
              <a:rPr lang="en-US" dirty="0" smtClean="0">
                <a:latin typeface="Arial" charset="0"/>
              </a:rPr>
              <a:t>Catalyst </a:t>
            </a:r>
            <a:r>
              <a:rPr lang="en-US" dirty="0">
                <a:latin typeface="Arial" charset="0"/>
              </a:rPr>
              <a:t>6500 network </a:t>
            </a:r>
            <a:r>
              <a:rPr lang="en-US" dirty="0" smtClean="0">
                <a:latin typeface="Arial" charset="0"/>
              </a:rPr>
              <a:t>modules</a:t>
            </a:r>
            <a:endParaRPr lang="en-US" dirty="0">
              <a:latin typeface="Arial" charset="0"/>
            </a:endParaRPr>
          </a:p>
        </p:txBody>
      </p:sp>
      <p:sp>
        <p:nvSpPr>
          <p:cNvPr id="20483" name="Rectangle 2"/>
          <p:cNvSpPr>
            <a:spLocks noGrp="1" noChangeArrowheads="1"/>
          </p:cNvSpPr>
          <p:nvPr>
            <p:ph type="title"/>
          </p:nvPr>
        </p:nvSpPr>
        <p:spPr/>
        <p:txBody>
          <a:bodyPr/>
          <a:lstStyle/>
          <a:p>
            <a:pPr eaLnBrk="1" hangingPunct="1"/>
            <a:r>
              <a:rPr lang="en-US">
                <a:latin typeface="Arial" charset="0"/>
              </a:rPr>
              <a:t>Network-Based IPS</a:t>
            </a:r>
          </a:p>
        </p:txBody>
      </p:sp>
      <p:pic>
        <p:nvPicPr>
          <p:cNvPr id="5" name="Picture 2"/>
          <p:cNvPicPr>
            <a:picLocks noChangeAspect="1" noChangeArrowheads="1"/>
          </p:cNvPicPr>
          <p:nvPr/>
        </p:nvPicPr>
        <p:blipFill>
          <a:blip r:embed="rId2"/>
          <a:srcRect/>
          <a:stretch>
            <a:fillRect/>
          </a:stretch>
        </p:blipFill>
        <p:spPr bwMode="auto">
          <a:xfrm>
            <a:off x="4154714" y="2961089"/>
            <a:ext cx="4691517" cy="277795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4294967295"/>
          </p:nvPr>
        </p:nvSpPr>
        <p:spPr>
          <a:xfrm>
            <a:off x="229701" y="914400"/>
            <a:ext cx="8551441" cy="5391045"/>
          </a:xfrm>
          <a:noFill/>
        </p:spPr>
        <p:txBody>
          <a:bodyPr/>
          <a:lstStyle/>
          <a:p>
            <a:r>
              <a:rPr lang="en-US" dirty="0">
                <a:latin typeface="Arial" charset="0"/>
              </a:rPr>
              <a:t>Sensors are connected to network segments. </a:t>
            </a:r>
          </a:p>
          <a:p>
            <a:pPr lvl="1"/>
            <a:r>
              <a:rPr lang="en-US" dirty="0">
                <a:latin typeface="Arial" charset="0"/>
              </a:rPr>
              <a:t>A single sensor can monitor many hosts. </a:t>
            </a:r>
          </a:p>
          <a:p>
            <a:r>
              <a:rPr lang="en-US" dirty="0" smtClean="0">
                <a:latin typeface="Arial" charset="0"/>
              </a:rPr>
              <a:t>Sensors </a:t>
            </a:r>
            <a:r>
              <a:rPr lang="en-US" dirty="0">
                <a:latin typeface="Arial" charset="0"/>
              </a:rPr>
              <a:t>are network appliances tuned for intrusion detection analysis.</a:t>
            </a:r>
          </a:p>
          <a:p>
            <a:pPr lvl="1"/>
            <a:r>
              <a:rPr lang="en-US" dirty="0">
                <a:latin typeface="Arial" charset="0"/>
              </a:rPr>
              <a:t>The operating system is </a:t>
            </a:r>
            <a:r>
              <a:rPr lang="ja-JP" altLang="en-US" dirty="0">
                <a:latin typeface="Arial" charset="0"/>
              </a:rPr>
              <a:t>“</a:t>
            </a:r>
            <a:r>
              <a:rPr lang="en-US" dirty="0">
                <a:latin typeface="Arial" charset="0"/>
              </a:rPr>
              <a:t>hardened.</a:t>
            </a:r>
            <a:r>
              <a:rPr lang="ja-JP" altLang="en-US" dirty="0">
                <a:latin typeface="Arial" charset="0"/>
              </a:rPr>
              <a:t>”</a:t>
            </a:r>
            <a:endParaRPr lang="en-US" dirty="0">
              <a:latin typeface="Arial" charset="0"/>
            </a:endParaRPr>
          </a:p>
          <a:p>
            <a:pPr lvl="1"/>
            <a:r>
              <a:rPr lang="en-US" dirty="0">
                <a:latin typeface="Arial" charset="0"/>
              </a:rPr>
              <a:t>The hardware is dedicated to intrusion detection analysis.</a:t>
            </a:r>
          </a:p>
          <a:p>
            <a:r>
              <a:rPr lang="en-US" dirty="0" smtClean="0">
                <a:latin typeface="Arial" charset="0"/>
              </a:rPr>
              <a:t>Growing </a:t>
            </a:r>
            <a:r>
              <a:rPr lang="en-US" dirty="0">
                <a:latin typeface="Arial" charset="0"/>
              </a:rPr>
              <a:t>networks are easily protected.</a:t>
            </a:r>
          </a:p>
          <a:p>
            <a:pPr lvl="1"/>
            <a:r>
              <a:rPr lang="en-US" dirty="0">
                <a:latin typeface="Arial" charset="0"/>
              </a:rPr>
              <a:t>New hosts and devices can be added without adding sensors.</a:t>
            </a:r>
          </a:p>
          <a:p>
            <a:pPr lvl="1"/>
            <a:r>
              <a:rPr lang="en-US" dirty="0">
                <a:latin typeface="Arial" charset="0"/>
              </a:rPr>
              <a:t>New sensors can be easily added to new networks.</a:t>
            </a:r>
          </a:p>
        </p:txBody>
      </p:sp>
      <p:sp>
        <p:nvSpPr>
          <p:cNvPr id="27650" name="Rectangle 2"/>
          <p:cNvSpPr>
            <a:spLocks noGrp="1" noChangeArrowheads="1"/>
          </p:cNvSpPr>
          <p:nvPr>
            <p:ph type="title"/>
          </p:nvPr>
        </p:nvSpPr>
        <p:spPr/>
        <p:txBody>
          <a:bodyPr/>
          <a:lstStyle/>
          <a:p>
            <a:pPr eaLnBrk="1" hangingPunct="1"/>
            <a:r>
              <a:rPr lang="en-US">
                <a:latin typeface="Arial" charset="0"/>
              </a:rPr>
              <a:t>Network-Based IPS Features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6" name="Rectangle 24"/>
          <p:cNvSpPr>
            <a:spLocks noGrp="1" noChangeArrowheads="1"/>
          </p:cNvSpPr>
          <p:nvPr>
            <p:ph type="title"/>
          </p:nvPr>
        </p:nvSpPr>
        <p:spPr/>
        <p:txBody>
          <a:bodyPr/>
          <a:lstStyle/>
          <a:p>
            <a:pPr eaLnBrk="1" hangingPunct="1"/>
            <a:r>
              <a:rPr lang="en-US">
                <a:latin typeface="Arial" charset="0"/>
              </a:rPr>
              <a:t>Cisco Network IPS Deployment</a:t>
            </a:r>
          </a:p>
        </p:txBody>
      </p:sp>
      <p:pic>
        <p:nvPicPr>
          <p:cNvPr id="45" name="Picture 2"/>
          <p:cNvPicPr>
            <a:picLocks noChangeAspect="1" noChangeArrowheads="1"/>
          </p:cNvPicPr>
          <p:nvPr/>
        </p:nvPicPr>
        <p:blipFill>
          <a:blip r:embed="rId3"/>
          <a:srcRect/>
          <a:stretch>
            <a:fillRect/>
          </a:stretch>
        </p:blipFill>
        <p:spPr bwMode="auto">
          <a:xfrm>
            <a:off x="494794" y="1128033"/>
            <a:ext cx="8099024" cy="479561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5"/>
          <p:cNvSpPr>
            <a:spLocks noGrp="1" noChangeArrowheads="1"/>
          </p:cNvSpPr>
          <p:nvPr>
            <p:ph type="ctrTitle"/>
          </p:nvPr>
        </p:nvSpPr>
        <p:spPr/>
        <p:txBody>
          <a:bodyPr/>
          <a:lstStyle/>
          <a:p>
            <a:r>
              <a:rPr lang="en-US" smtClean="0"/>
              <a:t>IPS Signatures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atin typeface="Arial" charset="0"/>
              </a:rPr>
              <a:t>Exploit Signatures</a:t>
            </a: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3438" y="1362075"/>
            <a:ext cx="2459037"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546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46475" y="1274763"/>
            <a:ext cx="48466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5461"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62338" y="2781300"/>
            <a:ext cx="4908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5462"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94088" y="4208463"/>
            <a:ext cx="4881562"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4294967295"/>
          </p:nvPr>
        </p:nvSpPr>
        <p:spPr>
          <a:xfrm>
            <a:off x="229701" y="914400"/>
            <a:ext cx="8551441" cy="5391045"/>
          </a:xfrm>
        </p:spPr>
        <p:txBody>
          <a:bodyPr/>
          <a:lstStyle/>
          <a:p>
            <a:r>
              <a:rPr lang="en-US" dirty="0">
                <a:latin typeface="Arial" charset="0"/>
              </a:rPr>
              <a:t>To stop incoming malicious traffic, the network must first be able to identify it. </a:t>
            </a:r>
          </a:p>
          <a:p>
            <a:pPr lvl="1"/>
            <a:r>
              <a:rPr lang="en-US" dirty="0">
                <a:latin typeface="Arial" charset="0"/>
              </a:rPr>
              <a:t>Fortunately, malicious traffic displays distinct characteristics or "signatures." </a:t>
            </a:r>
          </a:p>
          <a:p>
            <a:r>
              <a:rPr lang="en-US" dirty="0" smtClean="0">
                <a:latin typeface="Arial" charset="0"/>
              </a:rPr>
              <a:t>A </a:t>
            </a:r>
            <a:r>
              <a:rPr lang="en-US" dirty="0">
                <a:latin typeface="Arial" charset="0"/>
              </a:rPr>
              <a:t>signature is a set of rules that an IDS and an IPS use to detect typical intrusive activity, such as </a:t>
            </a:r>
            <a:r>
              <a:rPr lang="en-US" dirty="0" err="1">
                <a:latin typeface="Arial" charset="0"/>
              </a:rPr>
              <a:t>DoS</a:t>
            </a:r>
            <a:r>
              <a:rPr lang="en-US" dirty="0">
                <a:latin typeface="Arial" charset="0"/>
              </a:rPr>
              <a:t> attacks. </a:t>
            </a:r>
          </a:p>
          <a:p>
            <a:pPr lvl="1"/>
            <a:r>
              <a:rPr lang="en-US" dirty="0">
                <a:latin typeface="Arial" charset="0"/>
              </a:rPr>
              <a:t>Signatures uniquely identify specific worms, viruses, protocol anomalies, or malicious traffic. </a:t>
            </a:r>
          </a:p>
          <a:p>
            <a:pPr lvl="1"/>
            <a:r>
              <a:rPr lang="en-US" dirty="0">
                <a:latin typeface="Arial" charset="0"/>
              </a:rPr>
              <a:t>IPS sensors are tuned to look for matching signatures or abnormal traffic patterns. </a:t>
            </a:r>
          </a:p>
          <a:p>
            <a:r>
              <a:rPr lang="en-US" dirty="0" smtClean="0">
                <a:latin typeface="Arial" charset="0"/>
              </a:rPr>
              <a:t>IPS </a:t>
            </a:r>
            <a:r>
              <a:rPr lang="en-US" dirty="0">
                <a:latin typeface="Arial" charset="0"/>
              </a:rPr>
              <a:t>signatures are conceptually similar to the </a:t>
            </a:r>
            <a:r>
              <a:rPr lang="en-US" dirty="0" err="1">
                <a:latin typeface="Arial" charset="0"/>
              </a:rPr>
              <a:t>virus.dat</a:t>
            </a:r>
            <a:r>
              <a:rPr lang="en-US" dirty="0">
                <a:latin typeface="Arial" charset="0"/>
              </a:rPr>
              <a:t> file used by virus scanners.</a:t>
            </a:r>
          </a:p>
        </p:txBody>
      </p:sp>
      <p:sp>
        <p:nvSpPr>
          <p:cNvPr id="40962" name="Rectangle 2"/>
          <p:cNvSpPr>
            <a:spLocks noGrp="1" noChangeArrowheads="1"/>
          </p:cNvSpPr>
          <p:nvPr>
            <p:ph type="title"/>
          </p:nvPr>
        </p:nvSpPr>
        <p:spPr/>
        <p:txBody>
          <a:bodyPr/>
          <a:lstStyle/>
          <a:p>
            <a:pPr eaLnBrk="1" hangingPunct="1"/>
            <a:r>
              <a:rPr lang="en-US">
                <a:latin typeface="Arial" charset="0"/>
              </a:rPr>
              <a:t>IPS Signatures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4294967295"/>
          </p:nvPr>
        </p:nvSpPr>
        <p:spPr>
          <a:xfrm>
            <a:off x="229701" y="914400"/>
            <a:ext cx="8551441" cy="5391045"/>
          </a:xfrm>
        </p:spPr>
        <p:txBody>
          <a:bodyPr/>
          <a:lstStyle/>
          <a:p>
            <a:r>
              <a:rPr lang="en-US" dirty="0">
                <a:latin typeface="Arial" charset="0"/>
              </a:rPr>
              <a:t>Worms and viruses can spread across the world in minutes. </a:t>
            </a:r>
          </a:p>
          <a:p>
            <a:pPr lvl="1"/>
            <a:r>
              <a:rPr lang="en-US" b="1" dirty="0">
                <a:latin typeface="Arial" charset="0"/>
              </a:rPr>
              <a:t>Zero-day attack </a:t>
            </a:r>
            <a:r>
              <a:rPr lang="en-US" dirty="0">
                <a:latin typeface="Arial" charset="0"/>
              </a:rPr>
              <a:t>(zero-day threat), is a computer attack that tries to exploit software vulnerabilities.</a:t>
            </a:r>
          </a:p>
          <a:p>
            <a:pPr lvl="1"/>
            <a:r>
              <a:rPr lang="en-US" b="1" dirty="0">
                <a:latin typeface="Arial" charset="0"/>
              </a:rPr>
              <a:t>Zero-hour </a:t>
            </a:r>
            <a:r>
              <a:rPr lang="en-US" dirty="0">
                <a:latin typeface="Arial" charset="0"/>
              </a:rPr>
              <a:t>describes the moment when the exploit is discovered. </a:t>
            </a:r>
          </a:p>
          <a:p>
            <a:pPr lvl="1"/>
            <a:endParaRPr lang="en-US" dirty="0">
              <a:latin typeface="Arial" charset="0"/>
            </a:endParaRPr>
          </a:p>
          <a:p>
            <a:endParaRPr lang="en-US" dirty="0">
              <a:latin typeface="Arial" charset="0"/>
            </a:endParaRPr>
          </a:p>
        </p:txBody>
      </p:sp>
      <p:sp>
        <p:nvSpPr>
          <p:cNvPr id="6146" name="Rectangle 2"/>
          <p:cNvSpPr>
            <a:spLocks noGrp="1" noChangeArrowheads="1"/>
          </p:cNvSpPr>
          <p:nvPr>
            <p:ph type="title"/>
          </p:nvPr>
        </p:nvSpPr>
        <p:spPr/>
        <p:txBody>
          <a:bodyPr/>
          <a:lstStyle/>
          <a:p>
            <a:pPr eaLnBrk="1" hangingPunct="1"/>
            <a:r>
              <a:rPr lang="en-US">
                <a:latin typeface="Arial" charset="0"/>
              </a:rPr>
              <a:t>Zero-Day Exploits</a:t>
            </a:r>
          </a:p>
        </p:txBody>
      </p:sp>
      <p:pic>
        <p:nvPicPr>
          <p:cNvPr id="5" name="Picture 2"/>
          <p:cNvPicPr>
            <a:picLocks noChangeAspect="1" noChangeArrowheads="1"/>
          </p:cNvPicPr>
          <p:nvPr/>
        </p:nvPicPr>
        <p:blipFill>
          <a:blip r:embed="rId2"/>
          <a:srcRect/>
          <a:stretch>
            <a:fillRect/>
          </a:stretch>
        </p:blipFill>
        <p:spPr bwMode="auto">
          <a:xfrm>
            <a:off x="1527010" y="2590980"/>
            <a:ext cx="6007225" cy="337802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4294967295"/>
          </p:nvPr>
        </p:nvSpPr>
        <p:spPr>
          <a:xfrm>
            <a:off x="229701" y="914400"/>
            <a:ext cx="8551441" cy="5391045"/>
          </a:xfrm>
        </p:spPr>
        <p:txBody>
          <a:bodyPr/>
          <a:lstStyle/>
          <a:p>
            <a:r>
              <a:rPr lang="en-US" dirty="0">
                <a:latin typeface="Arial" charset="0"/>
              </a:rPr>
              <a:t>Signatures have three distinctive attributes:</a:t>
            </a:r>
          </a:p>
          <a:p>
            <a:pPr lvl="1"/>
            <a:r>
              <a:rPr lang="en-US" dirty="0">
                <a:latin typeface="Arial" charset="0"/>
              </a:rPr>
              <a:t>Signature Type</a:t>
            </a:r>
          </a:p>
          <a:p>
            <a:pPr lvl="2"/>
            <a:r>
              <a:rPr lang="en-US" dirty="0">
                <a:latin typeface="Arial" charset="0"/>
              </a:rPr>
              <a:t>Atomic (one packet required</a:t>
            </a:r>
            <a:r>
              <a:rPr lang="en-US" dirty="0" smtClean="0">
                <a:latin typeface="Arial" charset="0"/>
              </a:rPr>
              <a:t>)</a:t>
            </a:r>
          </a:p>
          <a:p>
            <a:pPr lvl="2"/>
            <a:r>
              <a:rPr lang="en-US" dirty="0" smtClean="0">
                <a:latin typeface="Arial" charset="0"/>
              </a:rPr>
              <a:t>Composite </a:t>
            </a:r>
            <a:r>
              <a:rPr lang="en-US" dirty="0">
                <a:latin typeface="Arial" charset="0"/>
              </a:rPr>
              <a:t>(many packets required)</a:t>
            </a:r>
          </a:p>
          <a:p>
            <a:pPr lvl="1"/>
            <a:r>
              <a:rPr lang="en-US" dirty="0">
                <a:latin typeface="Arial" charset="0"/>
              </a:rPr>
              <a:t>Trigger (alarm) </a:t>
            </a:r>
          </a:p>
          <a:p>
            <a:pPr lvl="1"/>
            <a:r>
              <a:rPr lang="en-US" dirty="0">
                <a:latin typeface="Arial" charset="0"/>
              </a:rPr>
              <a:t>Action</a:t>
            </a:r>
          </a:p>
        </p:txBody>
      </p:sp>
      <p:sp>
        <p:nvSpPr>
          <p:cNvPr id="41986" name="Rectangle 2"/>
          <p:cNvSpPr>
            <a:spLocks noGrp="1" noChangeArrowheads="1"/>
          </p:cNvSpPr>
          <p:nvPr>
            <p:ph type="title"/>
          </p:nvPr>
        </p:nvSpPr>
        <p:spPr/>
        <p:txBody>
          <a:bodyPr/>
          <a:lstStyle/>
          <a:p>
            <a:pPr eaLnBrk="1" hangingPunct="1"/>
            <a:r>
              <a:rPr lang="en-US">
                <a:latin typeface="Arial" charset="0"/>
              </a:rPr>
              <a:t>Signature Attributes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ctrTitle"/>
          </p:nvPr>
        </p:nvSpPr>
        <p:spPr/>
        <p:txBody>
          <a:bodyPr/>
          <a:lstStyle/>
          <a:p>
            <a:r>
              <a:rPr lang="en-US" smtClean="0"/>
              <a:t>Signature Type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3" name="Rectangle 3"/>
          <p:cNvSpPr>
            <a:spLocks noGrp="1" noChangeArrowheads="1"/>
          </p:cNvSpPr>
          <p:nvPr>
            <p:ph idx="4294967295"/>
          </p:nvPr>
        </p:nvSpPr>
        <p:spPr>
          <a:xfrm>
            <a:off x="229701" y="914400"/>
            <a:ext cx="8551441" cy="5391045"/>
          </a:xfrm>
        </p:spPr>
        <p:txBody>
          <a:bodyPr/>
          <a:lstStyle/>
          <a:p>
            <a:r>
              <a:rPr lang="en-US">
                <a:latin typeface="Arial" charset="0"/>
              </a:rPr>
              <a:t>Simplest form of an attack as it consists of a single packet, activity, or event that is examined to determine if it matches a configured signature. </a:t>
            </a:r>
          </a:p>
          <a:p>
            <a:pPr lvl="1"/>
            <a:r>
              <a:rPr lang="en-US">
                <a:latin typeface="Arial" charset="0"/>
              </a:rPr>
              <a:t>If it does, an alarm is triggered, and a signature action is performed. </a:t>
            </a:r>
          </a:p>
          <a:p>
            <a:pPr lvl="1"/>
            <a:r>
              <a:rPr lang="en-US">
                <a:latin typeface="Arial" charset="0"/>
              </a:rPr>
              <a:t>It does not require any knowledge of past or future activities (No state information is required). </a:t>
            </a:r>
          </a:p>
          <a:p>
            <a:pPr lvl="1"/>
            <a:endParaRPr lang="en-US">
              <a:latin typeface="Arial" charset="0"/>
            </a:endParaRPr>
          </a:p>
        </p:txBody>
      </p:sp>
      <p:sp>
        <p:nvSpPr>
          <p:cNvPr id="44034" name="Rectangle 2"/>
          <p:cNvSpPr>
            <a:spLocks noGrp="1" noChangeArrowheads="1"/>
          </p:cNvSpPr>
          <p:nvPr>
            <p:ph type="title"/>
          </p:nvPr>
        </p:nvSpPr>
        <p:spPr/>
        <p:txBody>
          <a:bodyPr/>
          <a:lstStyle/>
          <a:p>
            <a:pPr eaLnBrk="1" hangingPunct="1"/>
            <a:r>
              <a:rPr lang="en-US">
                <a:latin typeface="Arial" charset="0"/>
              </a:rPr>
              <a:t>Signature Type – Atomic Signature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7" name="Rectangle 3"/>
          <p:cNvSpPr>
            <a:spLocks noGrp="1" noChangeArrowheads="1"/>
          </p:cNvSpPr>
          <p:nvPr>
            <p:ph idx="4294967295"/>
          </p:nvPr>
        </p:nvSpPr>
        <p:spPr>
          <a:xfrm>
            <a:off x="229701" y="914400"/>
            <a:ext cx="8551441" cy="5391045"/>
          </a:xfrm>
        </p:spPr>
        <p:txBody>
          <a:bodyPr/>
          <a:lstStyle/>
          <a:p>
            <a:r>
              <a:rPr lang="en-US">
                <a:latin typeface="Arial" charset="0"/>
              </a:rPr>
              <a:t>A LAND attack contains a spoofed TCP SYN packet with the IP address of the target host as both source and destination causing the machine to reply to itself continuously. </a:t>
            </a:r>
          </a:p>
        </p:txBody>
      </p:sp>
      <p:sp>
        <p:nvSpPr>
          <p:cNvPr id="45058" name="Rectangle 2"/>
          <p:cNvSpPr>
            <a:spLocks noGrp="1" noChangeArrowheads="1"/>
          </p:cNvSpPr>
          <p:nvPr>
            <p:ph type="title"/>
          </p:nvPr>
        </p:nvSpPr>
        <p:spPr/>
        <p:txBody>
          <a:bodyPr/>
          <a:lstStyle/>
          <a:p>
            <a:pPr eaLnBrk="1" hangingPunct="1"/>
            <a:r>
              <a:rPr lang="en-US">
                <a:latin typeface="Arial" charset="0"/>
              </a:rPr>
              <a:t>Signature Type – Atomic Signature Example</a:t>
            </a: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55820" y="1952496"/>
            <a:ext cx="6924096" cy="429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6789" name="Rectangle 5"/>
          <p:cNvSpPr>
            <a:spLocks noChangeArrowheads="1"/>
          </p:cNvSpPr>
          <p:nvPr/>
        </p:nvSpPr>
        <p:spPr bwMode="auto">
          <a:xfrm>
            <a:off x="2200275" y="4152617"/>
            <a:ext cx="4724400" cy="1524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1" name="Rectangle 3"/>
          <p:cNvSpPr>
            <a:spLocks noGrp="1" noChangeArrowheads="1"/>
          </p:cNvSpPr>
          <p:nvPr>
            <p:ph type="body" sz="quarter" idx="10"/>
          </p:nvPr>
        </p:nvSpPr>
        <p:spPr/>
        <p:txBody>
          <a:bodyPr/>
          <a:lstStyle/>
          <a:p>
            <a:r>
              <a:rPr lang="en-US" dirty="0" smtClean="0"/>
              <a:t>Also called a </a:t>
            </a:r>
            <a:r>
              <a:rPr lang="en-US" dirty="0" err="1" smtClean="0"/>
              <a:t>stateful</a:t>
            </a:r>
            <a:r>
              <a:rPr lang="en-US" dirty="0" smtClean="0"/>
              <a:t> signature, it identifies a sequence of operations distributed across multiple hosts over an arbitrary period of time (event horizon). </a:t>
            </a:r>
          </a:p>
          <a:p>
            <a:pPr lvl="1"/>
            <a:r>
              <a:rPr lang="en-US" dirty="0" smtClean="0"/>
              <a:t>Event horizon: The length of time that the signatures must maintain state. </a:t>
            </a:r>
          </a:p>
          <a:p>
            <a:r>
              <a:rPr lang="en-US" dirty="0" smtClean="0"/>
              <a:t>Usually requires several pieces of data to match an attack signature, and an IPS device must maintain state. </a:t>
            </a:r>
            <a:endParaRPr lang="en-US" dirty="0"/>
          </a:p>
        </p:txBody>
      </p:sp>
      <p:sp>
        <p:nvSpPr>
          <p:cNvPr id="46082" name="Rectangle 2"/>
          <p:cNvSpPr>
            <a:spLocks noGrp="1" noChangeArrowheads="1"/>
          </p:cNvSpPr>
          <p:nvPr>
            <p:ph type="title"/>
          </p:nvPr>
        </p:nvSpPr>
        <p:spPr/>
        <p:txBody>
          <a:bodyPr/>
          <a:lstStyle/>
          <a:p>
            <a:r>
              <a:rPr lang="en-US" smtClean="0"/>
              <a:t>Signature Type – Composite Signature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1" name="Rectangle 3"/>
          <p:cNvSpPr>
            <a:spLocks noGrp="1" noChangeArrowheads="1"/>
          </p:cNvSpPr>
          <p:nvPr>
            <p:ph idx="4294967295"/>
          </p:nvPr>
        </p:nvSpPr>
        <p:spPr>
          <a:xfrm>
            <a:off x="229701" y="914400"/>
            <a:ext cx="8551441" cy="5391045"/>
          </a:xfrm>
        </p:spPr>
        <p:txBody>
          <a:bodyPr/>
          <a:lstStyle/>
          <a:p>
            <a:r>
              <a:rPr lang="en-US" dirty="0">
                <a:latin typeface="Arial" charset="0"/>
              </a:rPr>
              <a:t>The length of an event horizon varies from one signature to another. </a:t>
            </a:r>
          </a:p>
          <a:p>
            <a:pPr lvl="1"/>
            <a:r>
              <a:rPr lang="en-US" dirty="0">
                <a:latin typeface="Arial" charset="0"/>
              </a:rPr>
              <a:t>An IPS cannot maintain state information indefinitely without eventually running out of resources. </a:t>
            </a:r>
          </a:p>
          <a:p>
            <a:r>
              <a:rPr lang="en-US" dirty="0" smtClean="0">
                <a:latin typeface="Arial" charset="0"/>
              </a:rPr>
              <a:t>Therefore</a:t>
            </a:r>
            <a:r>
              <a:rPr lang="en-US" dirty="0">
                <a:latin typeface="Arial" charset="0"/>
              </a:rPr>
              <a:t>, an IPS uses a configured event horizon to determine how long it looks for a specific attack signature when an initial signature component is detected. </a:t>
            </a:r>
          </a:p>
          <a:p>
            <a:pPr lvl="1"/>
            <a:r>
              <a:rPr lang="en-US" dirty="0">
                <a:latin typeface="Arial" charset="0"/>
              </a:rPr>
              <a:t>Configuring the length of the event horizon is a tradeoff between consuming system resources and being able to detect an attack that occurs over an extended period of time</a:t>
            </a:r>
            <a:r>
              <a:rPr lang="en-US" dirty="0" smtClean="0">
                <a:latin typeface="Arial" charset="0"/>
              </a:rPr>
              <a:t>.</a:t>
            </a:r>
            <a:endParaRPr lang="en-US" dirty="0">
              <a:latin typeface="Arial" charset="0"/>
            </a:endParaRPr>
          </a:p>
        </p:txBody>
      </p:sp>
      <p:sp>
        <p:nvSpPr>
          <p:cNvPr id="47106" name="Rectangle 2"/>
          <p:cNvSpPr>
            <a:spLocks noGrp="1" noChangeArrowheads="1"/>
          </p:cNvSpPr>
          <p:nvPr>
            <p:ph type="title"/>
          </p:nvPr>
        </p:nvSpPr>
        <p:spPr/>
        <p:txBody>
          <a:bodyPr/>
          <a:lstStyle/>
          <a:p>
            <a:pPr eaLnBrk="1" hangingPunct="1"/>
            <a:r>
              <a:rPr lang="en-US">
                <a:latin typeface="Arial" charset="0"/>
              </a:rPr>
              <a:t>Signature Type – Composite Signature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4294967295"/>
          </p:nvPr>
        </p:nvSpPr>
        <p:spPr>
          <a:xfrm>
            <a:off x="229701" y="914400"/>
            <a:ext cx="8551441" cy="5391045"/>
          </a:xfrm>
        </p:spPr>
        <p:txBody>
          <a:bodyPr/>
          <a:lstStyle/>
          <a:p>
            <a:r>
              <a:rPr lang="en-US" dirty="0">
                <a:latin typeface="Arial" charset="0"/>
              </a:rPr>
              <a:t>As new threats are identified, new signatures must be created and uploaded to an IPS. </a:t>
            </a:r>
          </a:p>
          <a:p>
            <a:r>
              <a:rPr lang="en-US" dirty="0" smtClean="0">
                <a:latin typeface="Arial" charset="0"/>
              </a:rPr>
              <a:t>To </a:t>
            </a:r>
            <a:r>
              <a:rPr lang="en-US" dirty="0">
                <a:latin typeface="Arial" charset="0"/>
              </a:rPr>
              <a:t>make this process easier, all signatures are contained in a signature file and uploaded to an IPS on a regular basis.</a:t>
            </a:r>
          </a:p>
          <a:p>
            <a:pPr lvl="1"/>
            <a:r>
              <a:rPr lang="en-US" dirty="0">
                <a:latin typeface="Arial" charset="0"/>
              </a:rPr>
              <a:t>Networks deploying the latest signature files are better protected against network intrusions</a:t>
            </a:r>
            <a:r>
              <a:rPr lang="en-US" dirty="0" smtClean="0">
                <a:latin typeface="Arial" charset="0"/>
              </a:rPr>
              <a:t>.</a:t>
            </a:r>
            <a:endParaRPr lang="en-US" dirty="0">
              <a:latin typeface="Arial" charset="0"/>
            </a:endParaRPr>
          </a:p>
        </p:txBody>
      </p:sp>
      <p:sp>
        <p:nvSpPr>
          <p:cNvPr id="48130" name="Rectangle 2"/>
          <p:cNvSpPr>
            <a:spLocks noGrp="1" noChangeArrowheads="1"/>
          </p:cNvSpPr>
          <p:nvPr>
            <p:ph type="title"/>
          </p:nvPr>
        </p:nvSpPr>
        <p:spPr/>
        <p:txBody>
          <a:bodyPr/>
          <a:lstStyle/>
          <a:p>
            <a:pPr eaLnBrk="1" hangingPunct="1"/>
            <a:r>
              <a:rPr lang="en-US">
                <a:latin typeface="Arial" charset="0"/>
              </a:rPr>
              <a:t>Signature File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4294967295"/>
          </p:nvPr>
        </p:nvSpPr>
        <p:spPr>
          <a:xfrm>
            <a:off x="229701" y="914400"/>
            <a:ext cx="8551441" cy="5391045"/>
          </a:xfrm>
        </p:spPr>
        <p:txBody>
          <a:bodyPr/>
          <a:lstStyle/>
          <a:p>
            <a:r>
              <a:rPr lang="en-US">
                <a:latin typeface="Arial" charset="0"/>
              </a:rPr>
              <a:t>For example, the LAND attack is identified in the Impossible IP Packet signature (signature 1102.0). </a:t>
            </a:r>
          </a:p>
          <a:p>
            <a:pPr lvl="1"/>
            <a:r>
              <a:rPr lang="en-US">
                <a:latin typeface="Arial" charset="0"/>
              </a:rPr>
              <a:t>A signature file contains that signature and many more. </a:t>
            </a:r>
          </a:p>
          <a:p>
            <a:endParaRPr lang="en-US">
              <a:latin typeface="Arial" charset="0"/>
            </a:endParaRPr>
          </a:p>
        </p:txBody>
      </p:sp>
      <p:sp>
        <p:nvSpPr>
          <p:cNvPr id="49154" name="Rectangle 2"/>
          <p:cNvSpPr>
            <a:spLocks noGrp="1" noChangeArrowheads="1"/>
          </p:cNvSpPr>
          <p:nvPr>
            <p:ph type="title"/>
          </p:nvPr>
        </p:nvSpPr>
        <p:spPr/>
        <p:txBody>
          <a:bodyPr/>
          <a:lstStyle/>
          <a:p>
            <a:pPr eaLnBrk="1" hangingPunct="1"/>
            <a:r>
              <a:rPr lang="en-US">
                <a:latin typeface="Arial" charset="0"/>
              </a:rPr>
              <a:t>Signature File</a:t>
            </a:r>
          </a:p>
        </p:txBody>
      </p:sp>
      <p:pic>
        <p:nvPicPr>
          <p:cNvPr id="5" name="Picture 2"/>
          <p:cNvPicPr>
            <a:picLocks noChangeAspect="1" noChangeArrowheads="1"/>
          </p:cNvPicPr>
          <p:nvPr/>
        </p:nvPicPr>
        <p:blipFill>
          <a:blip r:embed="rId2"/>
          <a:srcRect/>
          <a:stretch>
            <a:fillRect/>
          </a:stretch>
        </p:blipFill>
        <p:spPr bwMode="auto">
          <a:xfrm>
            <a:off x="1063069" y="2079647"/>
            <a:ext cx="7005838" cy="399586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atin typeface="Arial" charset="0"/>
              </a:rPr>
              <a:t>Signature Examples</a:t>
            </a:r>
          </a:p>
        </p:txBody>
      </p:sp>
      <p:graphicFrame>
        <p:nvGraphicFramePr>
          <p:cNvPr id="2" name="Table 1"/>
          <p:cNvGraphicFramePr>
            <a:graphicFrameLocks noGrp="1"/>
          </p:cNvGraphicFramePr>
          <p:nvPr>
            <p:extLst>
              <p:ext uri="{D42A27DB-BD31-4B8C-83A1-F6EECF244321}">
                <p14:modId xmlns:p14="http://schemas.microsoft.com/office/powerpoint/2010/main" val="674188004"/>
              </p:ext>
            </p:extLst>
          </p:nvPr>
        </p:nvGraphicFramePr>
        <p:xfrm>
          <a:off x="566738" y="908050"/>
          <a:ext cx="7945098" cy="4028440"/>
        </p:xfrm>
        <a:graphic>
          <a:graphicData uri="http://schemas.openxmlformats.org/drawingml/2006/table">
            <a:tbl>
              <a:tblPr firstRow="1" firstCol="1" bandRow="1">
                <a:tableStyleId>{3C2FFA5D-87B4-456A-9821-1D502468CF0F}</a:tableStyleId>
              </a:tblPr>
              <a:tblGrid>
                <a:gridCol w="1024298"/>
                <a:gridCol w="2718318"/>
                <a:gridCol w="4202482"/>
              </a:tblGrid>
              <a:tr h="370840">
                <a:tc>
                  <a:txBody>
                    <a:bodyPr/>
                    <a:lstStyle/>
                    <a:p>
                      <a:r>
                        <a:rPr lang="en-US" dirty="0" smtClean="0"/>
                        <a:t>ID</a:t>
                      </a:r>
                      <a:endParaRPr lang="en-US" dirty="0"/>
                    </a:p>
                  </a:txBody>
                  <a:tcPr/>
                </a:tc>
                <a:tc>
                  <a:txBody>
                    <a:bodyPr/>
                    <a:lstStyle/>
                    <a:p>
                      <a:r>
                        <a:rPr lang="en-US" dirty="0" smtClean="0"/>
                        <a:t>Name</a:t>
                      </a:r>
                      <a:endParaRPr lang="en-US" dirty="0"/>
                    </a:p>
                  </a:txBody>
                  <a:tcPr/>
                </a:tc>
                <a:tc>
                  <a:txBody>
                    <a:bodyPr/>
                    <a:lstStyle/>
                    <a:p>
                      <a:r>
                        <a:rPr lang="en-US" dirty="0" smtClean="0"/>
                        <a:t>Description</a:t>
                      </a:r>
                      <a:endParaRPr lang="en-US" dirty="0"/>
                    </a:p>
                  </a:txBody>
                  <a:tcPr/>
                </a:tc>
              </a:tr>
              <a:tr h="370840">
                <a:tc>
                  <a:txBody>
                    <a:bodyPr/>
                    <a:lstStyle/>
                    <a:p>
                      <a:r>
                        <a:rPr lang="en-US" dirty="0" smtClean="0"/>
                        <a:t>1101</a:t>
                      </a:r>
                      <a:endParaRPr lang="en-US" dirty="0"/>
                    </a:p>
                  </a:txBody>
                  <a:tcPr/>
                </a:tc>
                <a:tc>
                  <a:txBody>
                    <a:bodyPr/>
                    <a:lstStyle/>
                    <a:p>
                      <a:r>
                        <a:rPr lang="en-US" dirty="0" smtClean="0"/>
                        <a:t>Unknown IP Protocol</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This signature triggers when an IP datagram is received with the protocol field set to 134 or greater</a:t>
                      </a:r>
                      <a:r>
                        <a:rPr kumimoji="0" lang="sl-SI"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Arial" charset="0"/>
                      </a:endParaRPr>
                    </a:p>
                  </a:txBody>
                  <a:tcPr/>
                </a:tc>
              </a:tr>
              <a:tr h="370840">
                <a:tc>
                  <a:txBody>
                    <a:bodyPr/>
                    <a:lstStyle/>
                    <a:p>
                      <a:r>
                        <a:rPr lang="en-US" dirty="0" smtClean="0"/>
                        <a:t>1307</a:t>
                      </a:r>
                      <a:endParaRPr lang="en-US" dirty="0"/>
                    </a:p>
                  </a:txBody>
                  <a:tcPr/>
                </a:tc>
                <a:tc>
                  <a:txBody>
                    <a:bodyPr/>
                    <a:lstStyle/>
                    <a:p>
                      <a:r>
                        <a:rPr lang="en-US" dirty="0" smtClean="0"/>
                        <a:t>TCP Window Size Variation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This signature will fire when the TCP window varies in a suspect manner</a:t>
                      </a:r>
                      <a:r>
                        <a:rPr kumimoji="0" lang="sl-SI"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Arial" charset="0"/>
                      </a:endParaRPr>
                    </a:p>
                  </a:txBody>
                  <a:tcPr/>
                </a:tc>
              </a:tr>
              <a:tr h="370840">
                <a:tc>
                  <a:txBody>
                    <a:bodyPr/>
                    <a:lstStyle/>
                    <a:p>
                      <a:r>
                        <a:rPr lang="en-US" dirty="0" smtClean="0"/>
                        <a:t>3002</a:t>
                      </a:r>
                      <a:endParaRPr lang="en-US" dirty="0"/>
                    </a:p>
                  </a:txBody>
                  <a:tcPr/>
                </a:tc>
                <a:tc>
                  <a:txBody>
                    <a:bodyPr/>
                    <a:lstStyle/>
                    <a:p>
                      <a:r>
                        <a:rPr lang="en-US" dirty="0" smtClean="0"/>
                        <a:t>TCP</a:t>
                      </a:r>
                      <a:r>
                        <a:rPr lang="en-US" baseline="0" dirty="0" smtClean="0"/>
                        <a:t> SYN Port Sweep</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This signature triggers when a series of TCP SYN packets have been sent to a number of different destination ports on a specific host</a:t>
                      </a:r>
                      <a:r>
                        <a:rPr kumimoji="0" lang="sl-SI"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Arial" charset="0"/>
                      </a:endParaRPr>
                    </a:p>
                  </a:txBody>
                  <a:tcPr/>
                </a:tc>
              </a:tr>
              <a:tr h="370840">
                <a:tc>
                  <a:txBody>
                    <a:bodyPr/>
                    <a:lstStyle/>
                    <a:p>
                      <a:r>
                        <a:rPr lang="en-US" dirty="0" smtClean="0"/>
                        <a:t>3227</a:t>
                      </a:r>
                      <a:endParaRPr lang="en-US" dirty="0"/>
                    </a:p>
                  </a:txBody>
                  <a:tcPr/>
                </a:tc>
                <a:tc>
                  <a:txBody>
                    <a:bodyPr/>
                    <a:lstStyle/>
                    <a:p>
                      <a:r>
                        <a:rPr lang="en-US" dirty="0" smtClean="0"/>
                        <a:t>WWW HTML Script Bug</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This signature triggers when an attempt is made to view files above the HTML root directory</a:t>
                      </a:r>
                      <a:r>
                        <a:rPr kumimoji="0" lang="sl-SI"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Arial" charset="0"/>
                      </a:endParaRP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sz="quarter" idx="10"/>
          </p:nvPr>
        </p:nvSpPr>
        <p:spPr/>
        <p:txBody>
          <a:bodyPr/>
          <a:lstStyle/>
          <a:p>
            <a:pPr>
              <a:lnSpc>
                <a:spcPct val="85000"/>
              </a:lnSpc>
              <a:tabLst>
                <a:tab pos="803275" algn="l"/>
                <a:tab pos="2286000" algn="l"/>
              </a:tabLst>
            </a:pPr>
            <a:r>
              <a:rPr lang="en-US" dirty="0">
                <a:latin typeface="Arial" charset="0"/>
              </a:rPr>
              <a:t>To make the scanning of signatures more efficient, Cisco IOS software relies on signature micro-engines (SME), which categorize common signatures in groups. </a:t>
            </a:r>
          </a:p>
          <a:p>
            <a:pPr lvl="1">
              <a:lnSpc>
                <a:spcPct val="85000"/>
              </a:lnSpc>
              <a:tabLst>
                <a:tab pos="803275" algn="l"/>
                <a:tab pos="2286000" algn="l"/>
              </a:tabLst>
            </a:pPr>
            <a:r>
              <a:rPr lang="en-US" dirty="0">
                <a:latin typeface="Arial" charset="0"/>
              </a:rPr>
              <a:t>Cisco IOS software can then scan for multiple signatures based on group characteristics, instead of one at a time. </a:t>
            </a:r>
          </a:p>
          <a:p>
            <a:pPr>
              <a:lnSpc>
                <a:spcPct val="85000"/>
              </a:lnSpc>
              <a:tabLst>
                <a:tab pos="803275" algn="l"/>
                <a:tab pos="2286000" algn="l"/>
              </a:tabLst>
            </a:pPr>
            <a:r>
              <a:rPr lang="en-US" dirty="0" smtClean="0">
                <a:latin typeface="Arial" charset="0"/>
              </a:rPr>
              <a:t>The </a:t>
            </a:r>
            <a:r>
              <a:rPr lang="en-US" dirty="0">
                <a:latin typeface="Arial" charset="0"/>
              </a:rPr>
              <a:t>available SMEs vary depending on the platform, Cisco IOS version, and version of the signature file. </a:t>
            </a:r>
          </a:p>
        </p:txBody>
      </p:sp>
      <p:sp>
        <p:nvSpPr>
          <p:cNvPr id="51202" name="Rectangle 2"/>
          <p:cNvSpPr>
            <a:spLocks noGrp="1" noChangeArrowheads="1"/>
          </p:cNvSpPr>
          <p:nvPr>
            <p:ph type="title"/>
          </p:nvPr>
        </p:nvSpPr>
        <p:spPr/>
        <p:txBody>
          <a:bodyPr/>
          <a:lstStyle/>
          <a:p>
            <a:pPr eaLnBrk="1" hangingPunct="1"/>
            <a:r>
              <a:rPr lang="en-US" dirty="0">
                <a:latin typeface="Arial" charset="0"/>
              </a:rPr>
              <a:t>Signature </a:t>
            </a:r>
            <a:r>
              <a:rPr lang="en-US" dirty="0" smtClean="0">
                <a:latin typeface="Arial" charset="0"/>
              </a:rPr>
              <a:t>Micro - Engines</a:t>
            </a:r>
            <a:endParaRPr lang="en-US"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635173" y="2271308"/>
            <a:ext cx="6271209" cy="3526469"/>
          </a:xfrm>
          <a:prstGeom prst="rect">
            <a:avLst/>
          </a:prstGeom>
          <a:noFill/>
          <a:ln w="9525">
            <a:noFill/>
            <a:miter lim="800000"/>
            <a:headEnd/>
            <a:tailEnd/>
          </a:ln>
          <a:effectLst/>
        </p:spPr>
      </p:pic>
      <p:sp>
        <p:nvSpPr>
          <p:cNvPr id="6147" name="Rectangle 3"/>
          <p:cNvSpPr>
            <a:spLocks noGrp="1" noChangeArrowheads="1"/>
          </p:cNvSpPr>
          <p:nvPr>
            <p:ph idx="4294967295"/>
          </p:nvPr>
        </p:nvSpPr>
        <p:spPr>
          <a:xfrm>
            <a:off x="229701" y="914400"/>
            <a:ext cx="8551441" cy="5391045"/>
          </a:xfrm>
        </p:spPr>
        <p:txBody>
          <a:bodyPr/>
          <a:lstStyle/>
          <a:p>
            <a:r>
              <a:rPr lang="en-US" dirty="0">
                <a:latin typeface="Arial" charset="0"/>
              </a:rPr>
              <a:t>How does an organization stop zero-day attacks?</a:t>
            </a:r>
          </a:p>
          <a:p>
            <a:pPr lvl="1"/>
            <a:r>
              <a:rPr lang="en-US" dirty="0">
                <a:latin typeface="Arial" charset="0"/>
              </a:rPr>
              <a:t>Firewalls </a:t>
            </a:r>
            <a:r>
              <a:rPr lang="en-US" dirty="0" smtClean="0">
                <a:latin typeface="Arial" charset="0"/>
              </a:rPr>
              <a:t>can’t</a:t>
            </a:r>
            <a:r>
              <a:rPr lang="en-US" dirty="0">
                <a:latin typeface="Arial" charset="0"/>
              </a:rPr>
              <a:t>!</a:t>
            </a:r>
          </a:p>
          <a:p>
            <a:pPr lvl="1"/>
            <a:endParaRPr lang="en-US" dirty="0">
              <a:latin typeface="Arial" charset="0"/>
            </a:endParaRPr>
          </a:p>
          <a:p>
            <a:endParaRPr lang="en-US" dirty="0">
              <a:latin typeface="Arial" charset="0"/>
            </a:endParaRPr>
          </a:p>
        </p:txBody>
      </p:sp>
      <p:sp>
        <p:nvSpPr>
          <p:cNvPr id="7170" name="Rectangle 2"/>
          <p:cNvSpPr>
            <a:spLocks noGrp="1" noChangeArrowheads="1"/>
          </p:cNvSpPr>
          <p:nvPr>
            <p:ph type="title"/>
          </p:nvPr>
        </p:nvSpPr>
        <p:spPr/>
        <p:txBody>
          <a:bodyPr/>
          <a:lstStyle/>
          <a:p>
            <a:pPr eaLnBrk="1" hangingPunct="1"/>
            <a:r>
              <a:rPr lang="en-US">
                <a:latin typeface="Arial" charset="0"/>
              </a:rPr>
              <a:t>Zero-Day Exploits</a:t>
            </a:r>
          </a:p>
        </p:txBody>
      </p:sp>
      <p:sp>
        <p:nvSpPr>
          <p:cNvPr id="1474566" name="Line 6"/>
          <p:cNvSpPr>
            <a:spLocks noChangeShapeType="1"/>
          </p:cNvSpPr>
          <p:nvPr/>
        </p:nvSpPr>
        <p:spPr bwMode="auto">
          <a:xfrm flipH="1">
            <a:off x="4268788" y="3741738"/>
            <a:ext cx="2362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1474565" name="Rectangle 5"/>
          <p:cNvSpPr>
            <a:spLocks noChangeArrowheads="1"/>
          </p:cNvSpPr>
          <p:nvPr/>
        </p:nvSpPr>
        <p:spPr bwMode="auto">
          <a:xfrm>
            <a:off x="6626225" y="3130550"/>
            <a:ext cx="2047875" cy="1212850"/>
          </a:xfrm>
          <a:prstGeom prst="rect">
            <a:avLst/>
          </a:prstGeom>
          <a:solidFill>
            <a:srgbClr val="FFFF66"/>
          </a:solidFill>
          <a:ln w="9525">
            <a:solidFill>
              <a:schemeClr val="tx1"/>
            </a:solidFill>
            <a:miter lim="800000"/>
            <a:headEnd/>
            <a:tailEnd/>
          </a:ln>
        </p:spPr>
        <p:txBody>
          <a:bodyPr lIns="82124" tIns="41061" rIns="82124" bIns="41061" anchor="ctr"/>
          <a:lstStyle/>
          <a:p>
            <a:pPr defTabSz="814388">
              <a:lnSpc>
                <a:spcPct val="105000"/>
              </a:lnSpc>
              <a:spcBef>
                <a:spcPct val="50000"/>
              </a:spcBef>
              <a:buClr>
                <a:schemeClr val="tx2"/>
              </a:buClr>
              <a:buSzPct val="100000"/>
              <a:buFont typeface="Wingdings" charset="0"/>
              <a:buNone/>
            </a:pPr>
            <a:r>
              <a:rPr lang="en-US" sz="1800" b="0"/>
              <a:t>Firewalls do not stop malware or zero-day attacks.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sz="quarter" idx="10"/>
          </p:nvPr>
        </p:nvSpPr>
        <p:spPr/>
        <p:txBody>
          <a:bodyPr/>
          <a:lstStyle/>
          <a:p>
            <a:pPr>
              <a:lnSpc>
                <a:spcPct val="85000"/>
              </a:lnSpc>
              <a:tabLst>
                <a:tab pos="803275" algn="l"/>
                <a:tab pos="2286000" algn="l"/>
              </a:tabLst>
            </a:pPr>
            <a:r>
              <a:rPr lang="en-US" dirty="0">
                <a:latin typeface="Arial" charset="0"/>
              </a:rPr>
              <a:t>SMEs are constantly being updated. </a:t>
            </a:r>
          </a:p>
          <a:p>
            <a:pPr lvl="1">
              <a:lnSpc>
                <a:spcPct val="85000"/>
              </a:lnSpc>
              <a:tabLst>
                <a:tab pos="803275" algn="l"/>
                <a:tab pos="2286000" algn="l"/>
              </a:tabLst>
            </a:pPr>
            <a:r>
              <a:rPr lang="en-US" dirty="0">
                <a:latin typeface="Arial" charset="0"/>
              </a:rPr>
              <a:t>For example, before Release 12.4(11T), the Cisco IPS signature format used version 4.x. </a:t>
            </a:r>
          </a:p>
          <a:p>
            <a:pPr>
              <a:lnSpc>
                <a:spcPct val="85000"/>
              </a:lnSpc>
              <a:tabLst>
                <a:tab pos="803275" algn="l"/>
                <a:tab pos="2286000" algn="l"/>
              </a:tabLst>
            </a:pPr>
            <a:r>
              <a:rPr lang="en-US" dirty="0">
                <a:latin typeface="Arial" charset="0"/>
              </a:rPr>
              <a:t>Since IOS 12.4(11)T, Cisco introduced version 5.x, an improved IPS signature format. </a:t>
            </a:r>
          </a:p>
          <a:p>
            <a:pPr lvl="1">
              <a:lnSpc>
                <a:spcPct val="85000"/>
              </a:lnSpc>
              <a:tabLst>
                <a:tab pos="803275" algn="l"/>
                <a:tab pos="2286000" algn="l"/>
              </a:tabLst>
            </a:pPr>
            <a:r>
              <a:rPr lang="en-US" dirty="0">
                <a:latin typeface="Arial" charset="0"/>
              </a:rPr>
              <a:t>The new version supports encrypted signature parameters and other features such as signature risk rating, which rates the signature on security risk.</a:t>
            </a:r>
          </a:p>
        </p:txBody>
      </p:sp>
      <p:sp>
        <p:nvSpPr>
          <p:cNvPr id="52226" name="Rectangle 2"/>
          <p:cNvSpPr>
            <a:spLocks noGrp="1" noChangeArrowheads="1"/>
          </p:cNvSpPr>
          <p:nvPr>
            <p:ph type="title"/>
          </p:nvPr>
        </p:nvSpPr>
        <p:spPr/>
        <p:txBody>
          <a:bodyPr/>
          <a:lstStyle/>
          <a:p>
            <a:pPr eaLnBrk="1" hangingPunct="1"/>
            <a:r>
              <a:rPr lang="en-US" dirty="0">
                <a:latin typeface="Arial" charset="0"/>
              </a:rPr>
              <a:t>Signature </a:t>
            </a:r>
            <a:r>
              <a:rPr lang="en-US" dirty="0" smtClean="0">
                <a:latin typeface="Arial" charset="0"/>
              </a:rPr>
              <a:t>Micro - Engines</a:t>
            </a:r>
            <a:endParaRPr lang="en-US"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sz="quarter" idx="10"/>
          </p:nvPr>
        </p:nvSpPr>
        <p:spPr/>
        <p:txBody>
          <a:bodyPr/>
          <a:lstStyle/>
          <a:p>
            <a:pPr>
              <a:lnSpc>
                <a:spcPct val="85000"/>
              </a:lnSpc>
              <a:tabLst>
                <a:tab pos="803275" algn="l"/>
                <a:tab pos="2286000" algn="l"/>
              </a:tabLst>
            </a:pPr>
            <a:r>
              <a:rPr lang="en-US">
                <a:latin typeface="Arial" charset="0"/>
              </a:rPr>
              <a:t>Cisco IOS Release 12.4(6)T defines five micro-engines:</a:t>
            </a:r>
          </a:p>
        </p:txBody>
      </p:sp>
      <p:sp>
        <p:nvSpPr>
          <p:cNvPr id="53250" name="Rectangle 2"/>
          <p:cNvSpPr>
            <a:spLocks noGrp="1" noChangeArrowheads="1"/>
          </p:cNvSpPr>
          <p:nvPr>
            <p:ph type="title"/>
          </p:nvPr>
        </p:nvSpPr>
        <p:spPr/>
        <p:txBody>
          <a:bodyPr/>
          <a:lstStyle/>
          <a:p>
            <a:pPr eaLnBrk="1" hangingPunct="1"/>
            <a:r>
              <a:rPr lang="en-US" dirty="0">
                <a:latin typeface="Arial" charset="0"/>
              </a:rPr>
              <a:t>Signature </a:t>
            </a:r>
            <a:r>
              <a:rPr lang="en-US" dirty="0" smtClean="0">
                <a:latin typeface="Arial" charset="0"/>
              </a:rPr>
              <a:t>Micro - Engines</a:t>
            </a:r>
            <a:endParaRPr lang="en-US" dirty="0">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89491314"/>
              </p:ext>
            </p:extLst>
          </p:nvPr>
        </p:nvGraphicFramePr>
        <p:xfrm>
          <a:off x="685800" y="1422400"/>
          <a:ext cx="7924800" cy="4063998"/>
        </p:xfrm>
        <a:graphic>
          <a:graphicData uri="http://schemas.openxmlformats.org/drawingml/2006/table">
            <a:tbl>
              <a:tblPr firstRow="1" firstCol="1" bandRow="1">
                <a:tableStyleId>{3C2FFA5D-87B4-456A-9821-1D502468CF0F}</a:tableStyleId>
              </a:tblPr>
              <a:tblGrid>
                <a:gridCol w="1739900"/>
                <a:gridCol w="6184900"/>
              </a:tblGrid>
              <a:tr h="456418">
                <a:tc>
                  <a:txBody>
                    <a:bodyPr/>
                    <a:lstStyle/>
                    <a:p>
                      <a:pPr algn="ctr"/>
                      <a:r>
                        <a:rPr lang="en-US" sz="1800" dirty="0" smtClean="0"/>
                        <a:t>Signature</a:t>
                      </a:r>
                      <a:endParaRPr lang="en-US" sz="1800" b="1" dirty="0"/>
                    </a:p>
                  </a:txBody>
                  <a:tcPr anchor="ctr"/>
                </a:tc>
                <a:tc>
                  <a:txBody>
                    <a:bodyPr/>
                    <a:lstStyle/>
                    <a:p>
                      <a:r>
                        <a:rPr lang="en-US" sz="1800" dirty="0" smtClean="0"/>
                        <a:t>Description</a:t>
                      </a:r>
                      <a:endParaRPr lang="en-US" sz="1800" dirty="0"/>
                    </a:p>
                  </a:txBody>
                  <a:tcPr anchor="ctr"/>
                </a:tc>
              </a:tr>
              <a:tr h="721516">
                <a:tc>
                  <a:txBody>
                    <a:bodyPr/>
                    <a:lstStyle/>
                    <a:p>
                      <a:pPr algn="ctr"/>
                      <a:r>
                        <a:rPr lang="en-US" sz="1800" dirty="0" smtClean="0"/>
                        <a:t>Atomic </a:t>
                      </a:r>
                      <a:endParaRPr lang="en-US" sz="1800" b="1" dirty="0"/>
                    </a:p>
                  </a:txBody>
                  <a:tcPr anchor="ctr"/>
                </a:tc>
                <a:tc>
                  <a:txBody>
                    <a:bodyPr/>
                    <a:lstStyle/>
                    <a:p>
                      <a:pPr marL="177800" indent="-177800">
                        <a:buClr>
                          <a:schemeClr val="accent2"/>
                        </a:buClr>
                        <a:buFont typeface="Arial" pitchFamily="34" charset="0"/>
                        <a:buChar char="•"/>
                      </a:pPr>
                      <a:r>
                        <a:rPr lang="en-US" sz="1600" dirty="0" smtClean="0"/>
                        <a:t>Signatures that examine simple packets, such as ICMP and UDP</a:t>
                      </a:r>
                      <a:endParaRPr lang="en-US" sz="1600" dirty="0"/>
                    </a:p>
                  </a:txBody>
                  <a:tcPr anchor="ctr"/>
                </a:tc>
              </a:tr>
              <a:tr h="721516">
                <a:tc>
                  <a:txBody>
                    <a:bodyPr/>
                    <a:lstStyle/>
                    <a:p>
                      <a:pPr algn="ctr"/>
                      <a:r>
                        <a:rPr lang="en-US" sz="1800" dirty="0" smtClean="0"/>
                        <a:t>Service</a:t>
                      </a:r>
                      <a:endParaRPr lang="en-US" sz="1800" b="1" dirty="0"/>
                    </a:p>
                  </a:txBody>
                  <a:tcPr anchor="ctr"/>
                </a:tc>
                <a:tc>
                  <a:txBody>
                    <a:bodyPr/>
                    <a:lstStyle/>
                    <a:p>
                      <a:pPr marL="177800" indent="-177800" algn="l" defTabSz="914400" rtl="0" eaLnBrk="1" latinLnBrk="0" hangingPunct="1">
                        <a:buClr>
                          <a:schemeClr val="accent2"/>
                        </a:buClr>
                        <a:buFont typeface="Arial" pitchFamily="34" charset="0"/>
                        <a:buChar char="•"/>
                      </a:pPr>
                      <a:r>
                        <a:rPr lang="en-US" sz="1600" kern="1200" dirty="0" smtClean="0"/>
                        <a:t>Signatures that examine the many services that are attacked.</a:t>
                      </a:r>
                      <a:endParaRPr lang="en-US" sz="1600" kern="1200" dirty="0" smtClean="0">
                        <a:solidFill>
                          <a:schemeClr val="dk1"/>
                        </a:solidFill>
                        <a:latin typeface="+mn-lt"/>
                        <a:ea typeface="+mn-ea"/>
                        <a:cs typeface="+mn-cs"/>
                      </a:endParaRPr>
                    </a:p>
                  </a:txBody>
                  <a:tcPr anchor="ctr"/>
                </a:tc>
              </a:tr>
              <a:tr h="721516">
                <a:tc>
                  <a:txBody>
                    <a:bodyPr/>
                    <a:lstStyle/>
                    <a:p>
                      <a:pPr algn="ctr"/>
                      <a:r>
                        <a:rPr lang="en-US" sz="1800" dirty="0" smtClean="0"/>
                        <a:t> String</a:t>
                      </a:r>
                      <a:endParaRPr lang="en-US" sz="1800" b="1" dirty="0"/>
                    </a:p>
                  </a:txBody>
                  <a:tcPr anchor="ctr"/>
                </a:tc>
                <a:tc>
                  <a:txBody>
                    <a:bodyPr/>
                    <a:lstStyle/>
                    <a:p>
                      <a:pPr marL="177800" indent="-177800" algn="l" defTabSz="914400" rtl="0" eaLnBrk="1" latinLnBrk="0" hangingPunct="1">
                        <a:buClr>
                          <a:schemeClr val="accent2"/>
                        </a:buClr>
                        <a:buFont typeface="Arial" pitchFamily="34" charset="0"/>
                        <a:buChar char="•"/>
                      </a:pPr>
                      <a:r>
                        <a:rPr lang="en-US" sz="1600" kern="1200" dirty="0" smtClean="0"/>
                        <a:t>Signatures use regular expression patterns to detect intrusions.</a:t>
                      </a:r>
                      <a:endParaRPr lang="en-US" sz="1600" kern="1200" dirty="0" smtClean="0">
                        <a:solidFill>
                          <a:schemeClr val="dk1"/>
                        </a:solidFill>
                        <a:latin typeface="+mn-lt"/>
                        <a:ea typeface="+mn-ea"/>
                        <a:cs typeface="+mn-cs"/>
                      </a:endParaRPr>
                    </a:p>
                  </a:txBody>
                  <a:tcPr anchor="ctr"/>
                </a:tc>
              </a:tr>
              <a:tr h="721516">
                <a:tc>
                  <a:txBody>
                    <a:bodyPr/>
                    <a:lstStyle/>
                    <a:p>
                      <a:pPr algn="ctr"/>
                      <a:r>
                        <a:rPr lang="en-US" sz="1800" dirty="0" smtClean="0"/>
                        <a:t>Multi-string</a:t>
                      </a:r>
                      <a:endParaRPr lang="en-US" sz="1800" b="1" dirty="0"/>
                    </a:p>
                  </a:txBody>
                  <a:tcPr anchor="ctr"/>
                </a:tc>
                <a:tc>
                  <a:txBody>
                    <a:bodyPr/>
                    <a:lstStyle/>
                    <a:p>
                      <a:pPr marL="177800" indent="-177800" algn="l" defTabSz="914400" rtl="0" eaLnBrk="1" latinLnBrk="0" hangingPunct="1">
                        <a:buClr>
                          <a:schemeClr val="accent2"/>
                        </a:buClr>
                        <a:buFont typeface="Arial" pitchFamily="34" charset="0"/>
                        <a:buChar char="•"/>
                      </a:pPr>
                      <a:r>
                        <a:rPr lang="en-US" sz="1600" kern="1200" dirty="0" smtClean="0"/>
                        <a:t>Supports flexible pattern matching and Trend Labs signatures.</a:t>
                      </a:r>
                      <a:endParaRPr lang="en-US" sz="1600" kern="1200" dirty="0" smtClean="0">
                        <a:solidFill>
                          <a:schemeClr val="dk1"/>
                        </a:solidFill>
                        <a:latin typeface="+mn-lt"/>
                        <a:ea typeface="+mn-ea"/>
                        <a:cs typeface="+mn-cs"/>
                      </a:endParaRPr>
                    </a:p>
                  </a:txBody>
                  <a:tcPr anchor="ctr"/>
                </a:tc>
              </a:tr>
              <a:tr h="721516">
                <a:tc>
                  <a:txBody>
                    <a:bodyPr/>
                    <a:lstStyle/>
                    <a:p>
                      <a:pPr algn="ctr"/>
                      <a:r>
                        <a:rPr lang="en-US" sz="1800" dirty="0" smtClean="0"/>
                        <a:t>Other </a:t>
                      </a:r>
                      <a:endParaRPr lang="en-US" sz="1800" b="1" dirty="0"/>
                    </a:p>
                  </a:txBody>
                  <a:tcPr anchor="ctr"/>
                </a:tc>
                <a:tc>
                  <a:txBody>
                    <a:bodyPr/>
                    <a:lstStyle/>
                    <a:p>
                      <a:pPr marL="177800" indent="-177800" algn="l" defTabSz="914400" rtl="0" eaLnBrk="1" latinLnBrk="0" hangingPunct="1">
                        <a:buClr>
                          <a:schemeClr val="accent2"/>
                        </a:buClr>
                        <a:buFont typeface="Arial" pitchFamily="34" charset="0"/>
                        <a:buChar char="•"/>
                      </a:pPr>
                      <a:r>
                        <a:rPr lang="en-US" sz="1600" kern="1200" dirty="0" smtClean="0"/>
                        <a:t>Internal engine that handles miscellaneous signatures. </a:t>
                      </a:r>
                      <a:endParaRPr lang="en-US" sz="1600" kern="1200" dirty="0" smtClean="0">
                        <a:solidFill>
                          <a:schemeClr val="dk1"/>
                        </a:solidFill>
                        <a:latin typeface="+mn-lt"/>
                        <a:ea typeface="+mn-ea"/>
                        <a:cs typeface="+mn-cs"/>
                      </a:endParaRPr>
                    </a:p>
                  </a:txBody>
                  <a:tcPr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0957" name="Group 77"/>
          <p:cNvGraphicFramePr>
            <a:graphicFrameLocks noGrp="1"/>
          </p:cNvGraphicFramePr>
          <p:nvPr>
            <p:ph type="tbl" idx="1"/>
            <p:extLst>
              <p:ext uri="{D42A27DB-BD31-4B8C-83A1-F6EECF244321}">
                <p14:modId xmlns:p14="http://schemas.microsoft.com/office/powerpoint/2010/main" val="4085472586"/>
              </p:ext>
            </p:extLst>
          </p:nvPr>
        </p:nvGraphicFramePr>
        <p:xfrm>
          <a:off x="566738" y="908050"/>
          <a:ext cx="8051971" cy="4186556"/>
        </p:xfrm>
        <a:graphic>
          <a:graphicData uri="http://schemas.openxmlformats.org/drawingml/2006/table">
            <a:tbl>
              <a:tblPr/>
              <a:tblGrid>
                <a:gridCol w="1521369"/>
                <a:gridCol w="1336545"/>
                <a:gridCol w="5194057"/>
              </a:tblGrid>
              <a:tr h="446088">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000" b="1" i="0" u="none" strike="noStrike" cap="none" normalizeH="0" baseline="0" dirty="0" smtClean="0">
                          <a:ln>
                            <a:noFill/>
                          </a:ln>
                          <a:solidFill>
                            <a:schemeClr val="bg1"/>
                          </a:solidFill>
                          <a:effectLst/>
                          <a:latin typeface="Arial" charset="0"/>
                        </a:rPr>
                        <a:t>Version </a:t>
                      </a:r>
                      <a:r>
                        <a:rPr kumimoji="0" lang="en-US" sz="1000" b="1" i="0" u="none" strike="noStrike" cap="none" normalizeH="0" baseline="0" dirty="0" err="1" smtClean="0">
                          <a:ln>
                            <a:noFill/>
                          </a:ln>
                          <a:solidFill>
                            <a:schemeClr val="bg1"/>
                          </a:solidFill>
                          <a:effectLst/>
                          <a:latin typeface="Arial" charset="0"/>
                        </a:rPr>
                        <a:t>4.x</a:t>
                      </a:r>
                      <a:endParaRPr kumimoji="0" lang="en-US" sz="1000" b="1" i="0" u="none" strike="noStrike" cap="none" normalizeH="0" baseline="0" dirty="0" smtClean="0">
                        <a:ln>
                          <a:noFill/>
                        </a:ln>
                        <a:solidFill>
                          <a:schemeClr val="bg1"/>
                        </a:solidFill>
                        <a:effectLst/>
                        <a:latin typeface="Arial" charset="0"/>
                      </a:endParaRPr>
                    </a:p>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000" b="0" i="0" u="none" strike="noStrike" cap="none" normalizeH="0" baseline="0" dirty="0" err="1" smtClean="0">
                          <a:ln>
                            <a:noFill/>
                          </a:ln>
                          <a:solidFill>
                            <a:schemeClr val="bg1"/>
                          </a:solidFill>
                          <a:effectLst/>
                          <a:latin typeface="Arial" charset="0"/>
                        </a:rPr>
                        <a:t>SME</a:t>
                      </a:r>
                      <a:r>
                        <a:rPr kumimoji="0" lang="en-US" sz="1000" b="0" i="0" u="none" strike="noStrike" cap="none" normalizeH="0" baseline="0" dirty="0" smtClean="0">
                          <a:ln>
                            <a:noFill/>
                          </a:ln>
                          <a:solidFill>
                            <a:schemeClr val="bg1"/>
                          </a:solidFill>
                          <a:effectLst/>
                          <a:latin typeface="Arial" charset="0"/>
                        </a:rPr>
                        <a:t> Prior 12.4(11)T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000" b="1" i="0" u="none" strike="noStrike" cap="none" normalizeH="0" baseline="0" dirty="0" smtClean="0">
                          <a:ln>
                            <a:noFill/>
                          </a:ln>
                          <a:solidFill>
                            <a:schemeClr val="bg1"/>
                          </a:solidFill>
                          <a:effectLst/>
                          <a:latin typeface="Arial" charset="0"/>
                        </a:rPr>
                        <a:t>Version 5.x</a:t>
                      </a:r>
                    </a:p>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000" b="0" i="0" u="none" strike="noStrike" cap="none" normalizeH="0" baseline="0" dirty="0" smtClean="0">
                          <a:ln>
                            <a:noFill/>
                          </a:ln>
                          <a:solidFill>
                            <a:schemeClr val="bg1"/>
                          </a:solidFill>
                          <a:effectLst/>
                          <a:latin typeface="Arial" charset="0"/>
                        </a:rPr>
                        <a:t>SME 12.4(11)T and later</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000" b="1" i="0" u="none" strike="noStrike" cap="none" normalizeH="0" baseline="0" dirty="0" smtClean="0">
                          <a:ln>
                            <a:noFill/>
                          </a:ln>
                          <a:solidFill>
                            <a:schemeClr val="bg1"/>
                          </a:solidFill>
                          <a:effectLst/>
                          <a:latin typeface="Arial" charset="0"/>
                        </a:rPr>
                        <a:t>Description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344488">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ATOMIC.IP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ATOMIC.IP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Provides simple Layer 3 IP alarms.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r h="379413">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ATOMIC.ICMP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ATOMIC.IP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Provides simple Internet Control Message Protocol (ICMP) alarms based on the following parameters: type, code, sequence, and ID.</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r h="342900">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ATOMIC.IPOPTIONS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ATOMIC.IP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Provides simple alarms based on the decoding of Layer 3 options.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r h="381000">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ATOMIC.UDP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ATOMIC.IP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Provides simple User Datagram Protocol (UDP) packet alarms based on the following parameters: port, direction, and data length.</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r h="342900">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ATOMIC.TCP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ATOMIC.IP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Provides simple TCP packet alarms based on the following parameters: port, destination, and flags.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r h="342900">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SERVICE.DNS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SERVICE.DNS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Analyzes the Domain Name System (DNS) service.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r>
              <a:tr h="342900">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SERVICE.RPC</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SERVICE.RPC</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Analyzes the remote-procedure call (RPC) service.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r>
              <a:tr h="344488">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SERVICE.SMTP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STATE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Inspects Simple Mail Transfer Protocol (SMTP).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r>
              <a:tr h="342900">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SERVICE.HTTP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SERVICE.HTTP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Provides HTTP protocol decode-based string engine that includes ant evasive URL de-obfuscation.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r>
              <a:tr h="342900">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SERVICE.FTP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SERVICE.FTP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Provides FTP service special decode alarms.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5" name="Rectangle 2"/>
          <p:cNvSpPr txBox="1">
            <a:spLocks noChangeArrowheads="1"/>
          </p:cNvSpPr>
          <p:nvPr/>
        </p:nvSpPr>
        <p:spPr>
          <a:xfrm>
            <a:off x="229702" y="152400"/>
            <a:ext cx="8588861" cy="609600"/>
          </a:xfrm>
          <a:prstGeom prst="rect">
            <a:avLst/>
          </a:prstGeom>
        </p:spPr>
        <p:txBody>
          <a:bodyPr vert="horz" lIns="82296" tIns="45720" rIns="82296" bIns="45720" rtlCol="0" anchor="b" anchorCtr="0">
            <a:norm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latin typeface="Arial" charset="0"/>
              </a:rPr>
              <a:t>Signature Micro - Engines</a:t>
            </a:r>
            <a:endParaRPr lang="en-US">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0957" name="Group 77"/>
          <p:cNvGraphicFramePr>
            <a:graphicFrameLocks noGrp="1"/>
          </p:cNvGraphicFramePr>
          <p:nvPr>
            <p:ph type="tbl" idx="1"/>
            <p:extLst>
              <p:ext uri="{D42A27DB-BD31-4B8C-83A1-F6EECF244321}">
                <p14:modId xmlns:p14="http://schemas.microsoft.com/office/powerpoint/2010/main" val="1101518711"/>
              </p:ext>
            </p:extLst>
          </p:nvPr>
        </p:nvGraphicFramePr>
        <p:xfrm>
          <a:off x="566738" y="908050"/>
          <a:ext cx="8002590" cy="2319656"/>
        </p:xfrm>
        <a:graphic>
          <a:graphicData uri="http://schemas.openxmlformats.org/drawingml/2006/table">
            <a:tbl>
              <a:tblPr/>
              <a:tblGrid>
                <a:gridCol w="1430338"/>
                <a:gridCol w="1431925"/>
                <a:gridCol w="5140327"/>
              </a:tblGrid>
              <a:tr h="446088">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000" b="1" i="0" u="none" strike="noStrike" cap="none" normalizeH="0" baseline="0" dirty="0" smtClean="0">
                          <a:ln>
                            <a:noFill/>
                          </a:ln>
                          <a:solidFill>
                            <a:schemeClr val="bg1"/>
                          </a:solidFill>
                          <a:effectLst/>
                          <a:latin typeface="Arial" charset="0"/>
                        </a:rPr>
                        <a:t>Version </a:t>
                      </a:r>
                      <a:r>
                        <a:rPr kumimoji="0" lang="en-US" sz="1000" b="1" i="0" u="none" strike="noStrike" cap="none" normalizeH="0" baseline="0" dirty="0" err="1" smtClean="0">
                          <a:ln>
                            <a:noFill/>
                          </a:ln>
                          <a:solidFill>
                            <a:schemeClr val="bg1"/>
                          </a:solidFill>
                          <a:effectLst/>
                          <a:latin typeface="Arial" charset="0"/>
                        </a:rPr>
                        <a:t>4.x</a:t>
                      </a:r>
                      <a:endParaRPr kumimoji="0" lang="en-US" sz="1000" b="1" i="0" u="none" strike="noStrike" cap="none" normalizeH="0" baseline="0" dirty="0" smtClean="0">
                        <a:ln>
                          <a:noFill/>
                        </a:ln>
                        <a:solidFill>
                          <a:schemeClr val="bg1"/>
                        </a:solidFill>
                        <a:effectLst/>
                        <a:latin typeface="Arial" charset="0"/>
                      </a:endParaRPr>
                    </a:p>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000" b="0" i="0" u="none" strike="noStrike" cap="none" normalizeH="0" baseline="0" dirty="0" err="1" smtClean="0">
                          <a:ln>
                            <a:noFill/>
                          </a:ln>
                          <a:solidFill>
                            <a:schemeClr val="bg1"/>
                          </a:solidFill>
                          <a:effectLst/>
                          <a:latin typeface="Arial" charset="0"/>
                        </a:rPr>
                        <a:t>SME</a:t>
                      </a:r>
                      <a:r>
                        <a:rPr kumimoji="0" lang="en-US" sz="1000" b="0" i="0" u="none" strike="noStrike" cap="none" normalizeH="0" baseline="0" dirty="0" smtClean="0">
                          <a:ln>
                            <a:noFill/>
                          </a:ln>
                          <a:solidFill>
                            <a:schemeClr val="bg1"/>
                          </a:solidFill>
                          <a:effectLst/>
                          <a:latin typeface="Arial" charset="0"/>
                        </a:rPr>
                        <a:t> Prior 12.4(11)T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000" b="1" i="0" u="none" strike="noStrike" cap="none" normalizeH="0" baseline="0" dirty="0" smtClean="0">
                          <a:ln>
                            <a:noFill/>
                          </a:ln>
                          <a:solidFill>
                            <a:schemeClr val="bg1"/>
                          </a:solidFill>
                          <a:effectLst/>
                          <a:latin typeface="Arial" charset="0"/>
                        </a:rPr>
                        <a:t>Version 5.x</a:t>
                      </a:r>
                    </a:p>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000" b="0" i="0" u="none" strike="noStrike" cap="none" normalizeH="0" baseline="0" dirty="0" smtClean="0">
                          <a:ln>
                            <a:noFill/>
                          </a:ln>
                          <a:solidFill>
                            <a:schemeClr val="bg1"/>
                          </a:solidFill>
                          <a:effectLst/>
                          <a:latin typeface="Arial" charset="0"/>
                        </a:rPr>
                        <a:t>SME 12.4(11)T and later</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000" b="1" i="0" u="none" strike="noStrike" cap="none" normalizeH="0" baseline="0" dirty="0" smtClean="0">
                          <a:ln>
                            <a:noFill/>
                          </a:ln>
                          <a:solidFill>
                            <a:schemeClr val="bg1"/>
                          </a:solidFill>
                          <a:effectLst/>
                          <a:latin typeface="Arial" charset="0"/>
                        </a:rPr>
                        <a:t>Description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344488">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STRING.TCP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STRING.TCP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0" i="0" u="none" strike="noStrike" cap="none" normalizeH="0" baseline="0" smtClean="0">
                          <a:ln>
                            <a:noFill/>
                          </a:ln>
                          <a:solidFill>
                            <a:schemeClr val="tx1"/>
                          </a:solidFill>
                          <a:effectLst/>
                          <a:latin typeface="Arial" charset="0"/>
                        </a:rPr>
                        <a:t>Offers TCP regular expression-based pattern inspection engine services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2B2B2"/>
                    </a:solidFill>
                  </a:tcPr>
                </a:tc>
              </a:tr>
              <a:tr h="342900">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STRING.UDP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STRING.UDP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0" i="0" u="none" strike="noStrike" cap="none" normalizeH="0" baseline="0" smtClean="0">
                          <a:ln>
                            <a:noFill/>
                          </a:ln>
                          <a:solidFill>
                            <a:schemeClr val="tx1"/>
                          </a:solidFill>
                          <a:effectLst/>
                          <a:latin typeface="Arial" charset="0"/>
                        </a:rPr>
                        <a:t>Offers UDP regular expression-based pattern inspection engine services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2B2B2"/>
                    </a:solidFill>
                  </a:tcPr>
                </a:tc>
              </a:tr>
              <a:tr h="342900">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STRING.ICMP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STRING.ICMP</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0" i="0" u="none" strike="noStrike" cap="none" normalizeH="0" baseline="0" smtClean="0">
                          <a:ln>
                            <a:noFill/>
                          </a:ln>
                          <a:solidFill>
                            <a:schemeClr val="tx1"/>
                          </a:solidFill>
                          <a:effectLst/>
                          <a:latin typeface="Arial" charset="0"/>
                        </a:rPr>
                        <a:t>Provides ICMP regular expression-based pattern inspection engine services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2B2B2"/>
                    </a:solidFill>
                  </a:tcPr>
                </a:tc>
              </a:tr>
              <a:tr h="344488">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MULTI-STRING</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MULTI-STRING</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Supports flexible pattern matching and supports Trend Labs signatures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342900">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OTHER</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1" i="0" u="none" strike="noStrike" cap="none" normalizeH="0" baseline="0" smtClean="0">
                          <a:ln>
                            <a:noFill/>
                          </a:ln>
                          <a:solidFill>
                            <a:schemeClr val="tx1"/>
                          </a:solidFill>
                          <a:effectLst/>
                          <a:latin typeface="Arial" charset="0"/>
                        </a:rPr>
                        <a:t>NORMALIZER</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Provides internal engine to handle miscellaneous signatures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Rectangle 2"/>
          <p:cNvSpPr txBox="1">
            <a:spLocks noChangeArrowheads="1"/>
          </p:cNvSpPr>
          <p:nvPr/>
        </p:nvSpPr>
        <p:spPr>
          <a:xfrm>
            <a:off x="229702" y="152400"/>
            <a:ext cx="8588861" cy="609600"/>
          </a:xfrm>
          <a:prstGeom prst="rect">
            <a:avLst/>
          </a:prstGeom>
        </p:spPr>
        <p:txBody>
          <a:bodyPr vert="horz" lIns="82296" tIns="45720" rIns="82296" bIns="45720" rtlCol="0" anchor="b" anchorCtr="0">
            <a:norm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latin typeface="Arial" charset="0"/>
              </a:rPr>
              <a:t>Signature Micro - Engines</a:t>
            </a:r>
            <a:endParaRPr lang="en-US">
              <a:latin typeface="Arial" charset="0"/>
            </a:endParaRPr>
          </a:p>
        </p:txBody>
      </p:sp>
    </p:spTree>
    <p:extLst>
      <p:ext uri="{BB962C8B-B14F-4D97-AF65-F5344CB8AC3E}">
        <p14:creationId xmlns:p14="http://schemas.microsoft.com/office/powerpoint/2010/main" val="123781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sz="quarter" idx="10"/>
          </p:nvPr>
        </p:nvSpPr>
        <p:spPr/>
        <p:txBody>
          <a:bodyPr/>
          <a:lstStyle/>
          <a:p>
            <a:r>
              <a:rPr lang="en-US" dirty="0">
                <a:latin typeface="Arial" charset="0"/>
              </a:rPr>
              <a:t>Cisco investigates / creates signatures for new threats as they are discovered and publishes them regularly. </a:t>
            </a:r>
          </a:p>
          <a:p>
            <a:pPr lvl="1"/>
            <a:r>
              <a:rPr lang="en-US" dirty="0">
                <a:latin typeface="Arial" charset="0"/>
              </a:rPr>
              <a:t>Lower priority IPS signature files are published biweekly.</a:t>
            </a:r>
          </a:p>
          <a:p>
            <a:pPr lvl="1"/>
            <a:r>
              <a:rPr lang="en-US" dirty="0">
                <a:latin typeface="Arial" charset="0"/>
              </a:rPr>
              <a:t>If the threat is severe, Cisco publishes signature files within hours of identification</a:t>
            </a:r>
            <a:r>
              <a:rPr lang="en-US" dirty="0" smtClean="0">
                <a:latin typeface="Arial" charset="0"/>
              </a:rPr>
              <a:t>.</a:t>
            </a:r>
            <a:endParaRPr lang="en-US" sz="1600" dirty="0">
              <a:latin typeface="Arial" charset="0"/>
            </a:endParaRPr>
          </a:p>
          <a:p>
            <a:r>
              <a:rPr lang="en-US" dirty="0">
                <a:latin typeface="Arial" charset="0"/>
              </a:rPr>
              <a:t>Update the signature file regularly to protect the network. </a:t>
            </a:r>
          </a:p>
          <a:p>
            <a:pPr lvl="1"/>
            <a:r>
              <a:rPr lang="en-US" dirty="0">
                <a:latin typeface="Arial" charset="0"/>
              </a:rPr>
              <a:t>Each update includes new signatures and all the signatures in the previous version. </a:t>
            </a:r>
          </a:p>
          <a:p>
            <a:pPr lvl="2"/>
            <a:r>
              <a:rPr lang="en-US" dirty="0">
                <a:latin typeface="Arial" charset="0"/>
              </a:rPr>
              <a:t>For example, signature file IOS-S361-CLI.pkg includes all signatures in file IOS-S360-CLI.pkg plus signatures created for threats discovered subsequently. </a:t>
            </a:r>
            <a:endParaRPr lang="en-US" sz="1600" dirty="0">
              <a:latin typeface="Arial" charset="0"/>
            </a:endParaRPr>
          </a:p>
          <a:p>
            <a:r>
              <a:rPr lang="en-US" dirty="0">
                <a:latin typeface="Arial" charset="0"/>
              </a:rPr>
              <a:t>New signatures are downloadable from CCO.</a:t>
            </a:r>
          </a:p>
          <a:p>
            <a:pPr lvl="1"/>
            <a:r>
              <a:rPr lang="en-US" dirty="0">
                <a:latin typeface="Arial" charset="0"/>
              </a:rPr>
              <a:t>Requires a valid CCO login.</a:t>
            </a:r>
          </a:p>
        </p:txBody>
      </p:sp>
      <p:sp>
        <p:nvSpPr>
          <p:cNvPr id="55298" name="Rectangle 2"/>
          <p:cNvSpPr>
            <a:spLocks noGrp="1" noChangeArrowheads="1"/>
          </p:cNvSpPr>
          <p:nvPr>
            <p:ph type="title"/>
          </p:nvPr>
        </p:nvSpPr>
        <p:spPr/>
        <p:txBody>
          <a:bodyPr/>
          <a:lstStyle/>
          <a:p>
            <a:pPr eaLnBrk="1" hangingPunct="1"/>
            <a:r>
              <a:rPr lang="en-US">
                <a:latin typeface="Arial" charset="0"/>
              </a:rPr>
              <a:t>Updating Signatures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atin typeface="Arial" charset="0"/>
              </a:rPr>
              <a:t>Updating Signatures</a:t>
            </a:r>
          </a:p>
        </p:txBody>
      </p:sp>
      <p:pic>
        <p:nvPicPr>
          <p:cNvPr id="4" name="Picture 2"/>
          <p:cNvPicPr>
            <a:picLocks noChangeAspect="1" noChangeArrowheads="1"/>
          </p:cNvPicPr>
          <p:nvPr/>
        </p:nvPicPr>
        <p:blipFill>
          <a:blip r:embed="rId2"/>
          <a:srcRect/>
          <a:stretch>
            <a:fillRect/>
          </a:stretch>
        </p:blipFill>
        <p:spPr bwMode="auto">
          <a:xfrm>
            <a:off x="566738" y="887413"/>
            <a:ext cx="8411583" cy="479765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ctrTitle"/>
          </p:nvPr>
        </p:nvSpPr>
        <p:spPr/>
        <p:txBody>
          <a:bodyPr/>
          <a:lstStyle/>
          <a:p>
            <a:r>
              <a:rPr lang="en-US">
                <a:latin typeface="Arial" charset="0"/>
              </a:rPr>
              <a:t>Signature Trigger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sz="quarter" idx="10"/>
          </p:nvPr>
        </p:nvSpPr>
        <p:spPr/>
        <p:txBody>
          <a:bodyPr/>
          <a:lstStyle/>
          <a:p>
            <a:r>
              <a:rPr lang="en-US" dirty="0">
                <a:latin typeface="Arial" charset="0"/>
              </a:rPr>
              <a:t>The signature trigger for an IPS sensor is anything that can reliably signal an intrusion or security policy violation. </a:t>
            </a:r>
          </a:p>
          <a:p>
            <a:pPr lvl="1"/>
            <a:r>
              <a:rPr lang="en-US" dirty="0">
                <a:latin typeface="Arial" charset="0"/>
              </a:rPr>
              <a:t>E.g., a packet with a payload containing a specific string going to a specific port. </a:t>
            </a:r>
          </a:p>
          <a:p>
            <a:r>
              <a:rPr lang="en-US" dirty="0" smtClean="0">
                <a:latin typeface="Arial" charset="0"/>
              </a:rPr>
              <a:t>The </a:t>
            </a:r>
            <a:r>
              <a:rPr lang="en-US" dirty="0">
                <a:latin typeface="Arial" charset="0"/>
              </a:rPr>
              <a:t>Cisco IPS 4200 Series Sensors and Cisco Catalyst 6500 - IDSM can use four types of signature triggers:</a:t>
            </a:r>
          </a:p>
          <a:p>
            <a:pPr lvl="1"/>
            <a:r>
              <a:rPr lang="en-US" dirty="0">
                <a:latin typeface="Arial" charset="0"/>
              </a:rPr>
              <a:t>Pattern-based detection</a:t>
            </a:r>
          </a:p>
          <a:p>
            <a:pPr lvl="1"/>
            <a:r>
              <a:rPr lang="en-US" dirty="0">
                <a:latin typeface="Arial" charset="0"/>
              </a:rPr>
              <a:t>Policy-based detection</a:t>
            </a:r>
          </a:p>
          <a:p>
            <a:pPr lvl="1"/>
            <a:r>
              <a:rPr lang="en-US" dirty="0">
                <a:latin typeface="Arial" charset="0"/>
              </a:rPr>
              <a:t>Anomaly-based detection</a:t>
            </a:r>
          </a:p>
          <a:p>
            <a:pPr lvl="1"/>
            <a:r>
              <a:rPr lang="en-US" dirty="0">
                <a:latin typeface="Arial" charset="0"/>
              </a:rPr>
              <a:t>Honey pot-based detection</a:t>
            </a:r>
          </a:p>
        </p:txBody>
      </p:sp>
      <p:sp>
        <p:nvSpPr>
          <p:cNvPr id="58370" name="Rectangle 2"/>
          <p:cNvSpPr>
            <a:spLocks noGrp="1" noChangeArrowheads="1"/>
          </p:cNvSpPr>
          <p:nvPr>
            <p:ph type="title"/>
          </p:nvPr>
        </p:nvSpPr>
        <p:spPr/>
        <p:txBody>
          <a:bodyPr/>
          <a:lstStyle/>
          <a:p>
            <a:pPr eaLnBrk="1" hangingPunct="1"/>
            <a:r>
              <a:rPr lang="en-US">
                <a:latin typeface="Arial" charset="0"/>
              </a:rPr>
              <a:t>Signature Trigger (Signature Alarm)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sz="quarter" idx="10"/>
          </p:nvPr>
        </p:nvSpPr>
        <p:spPr/>
        <p:txBody>
          <a:bodyPr/>
          <a:lstStyle/>
          <a:p>
            <a:r>
              <a:rPr lang="en-US" dirty="0">
                <a:latin typeface="Arial" charset="0"/>
              </a:rPr>
              <a:t>Pattern-based detection (signature-based detection), is the simplest triggering mechanism because it searches for a specific, pre-defined pattern. </a:t>
            </a:r>
          </a:p>
          <a:p>
            <a:r>
              <a:rPr lang="en-US" dirty="0" smtClean="0">
                <a:latin typeface="Arial" charset="0"/>
              </a:rPr>
              <a:t>The </a:t>
            </a:r>
            <a:r>
              <a:rPr lang="en-US" dirty="0">
                <a:latin typeface="Arial" charset="0"/>
              </a:rPr>
              <a:t>IPS sensor compares the network traffic to a database of known attacks and triggers an alarm or prevents communication if a match is found. </a:t>
            </a:r>
          </a:p>
        </p:txBody>
      </p:sp>
      <p:sp>
        <p:nvSpPr>
          <p:cNvPr id="59394" name="Rectangle 2"/>
          <p:cNvSpPr>
            <a:spLocks noGrp="1" noChangeArrowheads="1"/>
          </p:cNvSpPr>
          <p:nvPr>
            <p:ph type="title"/>
          </p:nvPr>
        </p:nvSpPr>
        <p:spPr/>
        <p:txBody>
          <a:bodyPr/>
          <a:lstStyle/>
          <a:p>
            <a:pPr eaLnBrk="1" hangingPunct="1"/>
            <a:r>
              <a:rPr lang="en-US">
                <a:latin typeface="Arial" charset="0"/>
              </a:rPr>
              <a:t>Pattern-Based Detection</a:t>
            </a: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04975" y="4324350"/>
            <a:ext cx="60579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sz="quarter" idx="10"/>
          </p:nvPr>
        </p:nvSpPr>
        <p:spPr/>
        <p:txBody>
          <a:bodyPr/>
          <a:lstStyle/>
          <a:p>
            <a:r>
              <a:rPr lang="en-US" smtClean="0"/>
              <a:t>Similar to pattern-based detection, but instead of trying to define specific patterns, the administrator defines behaviors that are suspicious based on historical analysis. </a:t>
            </a:r>
            <a:endParaRPr lang="en-US"/>
          </a:p>
        </p:txBody>
      </p:sp>
      <p:sp>
        <p:nvSpPr>
          <p:cNvPr id="60418" name="Rectangle 2"/>
          <p:cNvSpPr>
            <a:spLocks noGrp="1" noChangeArrowheads="1"/>
          </p:cNvSpPr>
          <p:nvPr>
            <p:ph type="title"/>
          </p:nvPr>
        </p:nvSpPr>
        <p:spPr/>
        <p:txBody>
          <a:bodyPr/>
          <a:lstStyle/>
          <a:p>
            <a:r>
              <a:rPr lang="en-US" smtClean="0"/>
              <a:t>Policy-Based Detection</a:t>
            </a:r>
            <a:endParaRPr lang="en-US"/>
          </a:p>
        </p:txBody>
      </p:sp>
      <p:pic>
        <p:nvPicPr>
          <p:cNvPr id="5632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31963" y="4392613"/>
            <a:ext cx="5970587"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1" name="Rectangle 3"/>
          <p:cNvSpPr>
            <a:spLocks noGrp="1" noChangeArrowheads="1"/>
          </p:cNvSpPr>
          <p:nvPr>
            <p:ph idx="4294967295"/>
          </p:nvPr>
        </p:nvSpPr>
        <p:spPr>
          <a:xfrm>
            <a:off x="229701" y="914400"/>
            <a:ext cx="8551441" cy="5391045"/>
          </a:xfrm>
        </p:spPr>
        <p:txBody>
          <a:bodyPr/>
          <a:lstStyle/>
          <a:p>
            <a:r>
              <a:rPr lang="en-US" dirty="0">
                <a:latin typeface="Arial" charset="0"/>
              </a:rPr>
              <a:t>Do you constantly:</a:t>
            </a:r>
          </a:p>
          <a:p>
            <a:pPr lvl="1"/>
            <a:r>
              <a:rPr lang="en-US" dirty="0">
                <a:latin typeface="Arial" charset="0"/>
              </a:rPr>
              <a:t>Sit there looking at Task Manager for nefarious processes?</a:t>
            </a:r>
          </a:p>
          <a:p>
            <a:pPr lvl="1"/>
            <a:r>
              <a:rPr lang="en-US" dirty="0">
                <a:latin typeface="Arial" charset="0"/>
              </a:rPr>
              <a:t>Look at the Event Viewer logs looking for anything suspicious?</a:t>
            </a:r>
          </a:p>
          <a:p>
            <a:r>
              <a:rPr lang="en-US" dirty="0" smtClean="0">
                <a:latin typeface="Arial" charset="0"/>
              </a:rPr>
              <a:t>You </a:t>
            </a:r>
            <a:r>
              <a:rPr lang="en-US" dirty="0">
                <a:latin typeface="Arial" charset="0"/>
              </a:rPr>
              <a:t>rely on anti-virus software and firewall features.</a:t>
            </a:r>
          </a:p>
        </p:txBody>
      </p:sp>
      <p:sp>
        <p:nvSpPr>
          <p:cNvPr id="8194" name="Rectangle 2"/>
          <p:cNvSpPr>
            <a:spLocks noGrp="1" noChangeArrowheads="1"/>
          </p:cNvSpPr>
          <p:nvPr>
            <p:ph type="title"/>
          </p:nvPr>
        </p:nvSpPr>
        <p:spPr/>
        <p:txBody>
          <a:bodyPr/>
          <a:lstStyle/>
          <a:p>
            <a:pPr eaLnBrk="1" hangingPunct="1"/>
            <a:r>
              <a:rPr lang="en-US">
                <a:latin typeface="Arial" charset="0"/>
              </a:rPr>
              <a:t>How do you protect your computer?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sz="quarter" idx="10"/>
          </p:nvPr>
        </p:nvSpPr>
        <p:spPr/>
        <p:txBody>
          <a:bodyPr/>
          <a:lstStyle/>
          <a:p>
            <a:r>
              <a:rPr lang="en-US" dirty="0" smtClean="0"/>
              <a:t>It can detect new and previously unpublished attacks. </a:t>
            </a:r>
          </a:p>
          <a:p>
            <a:r>
              <a:rPr lang="en-US" dirty="0" smtClean="0"/>
              <a:t>Normal activity is defined and any activity that deviates from this profile is abnormal and triggers a signature action. </a:t>
            </a:r>
          </a:p>
          <a:p>
            <a:pPr lvl="1"/>
            <a:r>
              <a:rPr lang="en-US" dirty="0" smtClean="0"/>
              <a:t>Note that an alert does not necessarily indicate an attack since a small deviation can sometimes occur from valid user traffic. </a:t>
            </a:r>
          </a:p>
          <a:p>
            <a:pPr lvl="1"/>
            <a:r>
              <a:rPr lang="en-US" dirty="0" smtClean="0"/>
              <a:t>As the network evolves, the definition of normal usually changes, so the definition of normal must be redefined.</a:t>
            </a:r>
            <a:endParaRPr lang="en-US" dirty="0"/>
          </a:p>
        </p:txBody>
      </p:sp>
      <p:sp>
        <p:nvSpPr>
          <p:cNvPr id="61442" name="Rectangle 2"/>
          <p:cNvSpPr>
            <a:spLocks noGrp="1" noChangeArrowheads="1"/>
          </p:cNvSpPr>
          <p:nvPr>
            <p:ph type="title"/>
          </p:nvPr>
        </p:nvSpPr>
        <p:spPr/>
        <p:txBody>
          <a:bodyPr/>
          <a:lstStyle/>
          <a:p>
            <a:r>
              <a:rPr lang="en-US" smtClean="0"/>
              <a:t>Anomaly-Based Detection</a:t>
            </a:r>
            <a:endParaRPr lang="en-US"/>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14500" y="4402138"/>
            <a:ext cx="600075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CA">
                <a:latin typeface="Arial" charset="0"/>
              </a:rPr>
              <a:t>Types of Signature Triggers</a:t>
            </a:r>
            <a:endParaRPr lang="en-GB">
              <a:latin typeface="Arial" charset="0"/>
            </a:endParaRPr>
          </a:p>
        </p:txBody>
      </p:sp>
      <p:graphicFrame>
        <p:nvGraphicFramePr>
          <p:cNvPr id="1540166" name="Group 70"/>
          <p:cNvGraphicFramePr>
            <a:graphicFrameLocks noGrp="1"/>
          </p:cNvGraphicFramePr>
          <p:nvPr>
            <p:ph type="tbl" idx="1"/>
            <p:extLst>
              <p:ext uri="{D42A27DB-BD31-4B8C-83A1-F6EECF244321}">
                <p14:modId xmlns:p14="http://schemas.microsoft.com/office/powerpoint/2010/main" val="1946123790"/>
              </p:ext>
            </p:extLst>
          </p:nvPr>
        </p:nvGraphicFramePr>
        <p:xfrm>
          <a:off x="566738" y="887413"/>
          <a:ext cx="8001000" cy="5280026"/>
        </p:xfrm>
        <a:graphic>
          <a:graphicData uri="http://schemas.openxmlformats.org/drawingml/2006/table">
            <a:tbl>
              <a:tblPr firstRow="1" firstCol="1" bandRow="1">
                <a:tableStyleId>{3C2FFA5D-87B4-456A-9821-1D502468CF0F}</a:tableStyleId>
              </a:tblPr>
              <a:tblGrid>
                <a:gridCol w="1752600"/>
                <a:gridCol w="2819400"/>
                <a:gridCol w="3429000"/>
              </a:tblGrid>
              <a:tr h="568325">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endParaRPr kumimoji="0" lang="de-DE" sz="2400" b="0" i="0" u="none" strike="noStrike" cap="none" normalizeH="0" baseline="0" dirty="0" smtClean="0">
                        <a:ln>
                          <a:noFill/>
                        </a:ln>
                        <a:solidFill>
                          <a:schemeClr val="tx2"/>
                        </a:solidFill>
                        <a:effectLst/>
                        <a:latin typeface="Arial" charset="0"/>
                      </a:endParaRPr>
                    </a:p>
                  </a:txBody>
                  <a:tcPr marR="0" marT="91440" marB="0" anchor="ctr" horzOverflow="overflow"/>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GB" sz="1800" u="none" strike="noStrike" cap="none" normalizeH="0" baseline="0" dirty="0" smtClean="0">
                          <a:ln>
                            <a:noFill/>
                          </a:ln>
                          <a:effectLst/>
                        </a:rPr>
                        <a:t>Advantages</a:t>
                      </a:r>
                      <a:endParaRPr kumimoji="0" lang="en-GB" sz="1800" b="1" i="0" u="none" strike="noStrike" cap="none" normalizeH="0" baseline="0" dirty="0" smtClean="0">
                        <a:ln>
                          <a:noFill/>
                        </a:ln>
                        <a:solidFill>
                          <a:schemeClr val="tx1"/>
                        </a:solidFill>
                        <a:effectLst/>
                        <a:latin typeface="Arial" charset="0"/>
                      </a:endParaRPr>
                    </a:p>
                  </a:txBody>
                  <a:tcPr marR="0" marT="91440" marB="0" anchor="ctr" horzOverflow="overflow"/>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GB" sz="1800" u="none" strike="noStrike" cap="none" normalizeH="0" baseline="0" smtClean="0">
                          <a:ln>
                            <a:noFill/>
                          </a:ln>
                          <a:effectLst/>
                        </a:rPr>
                        <a:t>Disadvantages</a:t>
                      </a:r>
                      <a:endParaRPr kumimoji="0" lang="en-GB" sz="1800" b="1" i="0" u="none" strike="noStrike" cap="none" normalizeH="0" baseline="0" smtClean="0">
                        <a:ln>
                          <a:noFill/>
                        </a:ln>
                        <a:solidFill>
                          <a:schemeClr val="tx1"/>
                        </a:solidFill>
                        <a:effectLst/>
                        <a:latin typeface="Arial" charset="0"/>
                      </a:endParaRPr>
                    </a:p>
                  </a:txBody>
                  <a:tcPr marR="0" marT="91440" marB="0" anchor="ctr" horzOverflow="overflow"/>
                </a:tc>
              </a:tr>
              <a:tr h="1287463">
                <a:tc>
                  <a:txBody>
                    <a:bodyPr/>
                    <a:lstStyle/>
                    <a:p>
                      <a:pPr marL="0" marR="0" lvl="0" indent="0" algn="ctr" defTabSz="814388"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200" u="none" strike="noStrike" cap="none" normalizeH="0" baseline="0" smtClean="0">
                          <a:ln>
                            <a:noFill/>
                          </a:ln>
                          <a:effectLst/>
                        </a:rPr>
                        <a:t>Pattern detection</a:t>
                      </a:r>
                    </a:p>
                    <a:p>
                      <a:pPr marL="0" marR="0" lvl="0" indent="0" algn="ctr" defTabSz="814388"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u="none" strike="noStrike" cap="none" normalizeH="0" baseline="0" smtClean="0">
                          <a:ln>
                            <a:noFill/>
                          </a:ln>
                          <a:effectLst/>
                        </a:rPr>
                        <a:t>(Signature-based)</a:t>
                      </a:r>
                      <a:endParaRPr kumimoji="0" lang="en-US" sz="1000" b="1" i="0" u="none" strike="noStrike" cap="none" normalizeH="0" baseline="0" smtClean="0">
                        <a:ln>
                          <a:noFill/>
                        </a:ln>
                        <a:solidFill>
                          <a:schemeClr val="tx1"/>
                        </a:solidFill>
                        <a:effectLst/>
                        <a:latin typeface="Arial" charset="0"/>
                      </a:endParaRPr>
                    </a:p>
                  </a:txBody>
                  <a:tcPr marR="0" marT="91440" marB="0" anchor="ctr" horzOverflow="overflow"/>
                </a:tc>
                <a:tc>
                  <a:txBody>
                    <a:bodyPr/>
                    <a:lstStyle/>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dirty="0" smtClean="0">
                          <a:ln>
                            <a:noFill/>
                          </a:ln>
                          <a:effectLst/>
                        </a:rPr>
                        <a:t> Easy configuration</a:t>
                      </a:r>
                    </a:p>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dirty="0" smtClean="0">
                          <a:ln>
                            <a:noFill/>
                          </a:ln>
                          <a:effectLst/>
                        </a:rPr>
                        <a:t> Fewer false positives</a:t>
                      </a:r>
                    </a:p>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dirty="0" smtClean="0">
                          <a:ln>
                            <a:noFill/>
                          </a:ln>
                          <a:effectLst/>
                        </a:rPr>
                        <a:t> Good signature design</a:t>
                      </a:r>
                      <a:endParaRPr kumimoji="0" lang="en-GB" sz="1200" b="0" i="0" u="none" strike="noStrike" cap="none" normalizeH="0" baseline="0" dirty="0" smtClean="0">
                        <a:ln>
                          <a:noFill/>
                        </a:ln>
                        <a:solidFill>
                          <a:schemeClr val="tx1"/>
                        </a:solidFill>
                        <a:effectLst/>
                        <a:latin typeface="Arial" charset="0"/>
                      </a:endParaRPr>
                    </a:p>
                  </a:txBody>
                  <a:tcPr marR="0" marT="91440" marB="0" anchor="ctr" horzOverflow="overflow"/>
                </a:tc>
                <a:tc>
                  <a:txBody>
                    <a:bodyPr/>
                    <a:lstStyle/>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dirty="0" smtClean="0">
                          <a:ln>
                            <a:noFill/>
                          </a:ln>
                          <a:effectLst/>
                        </a:rPr>
                        <a:t>No detection of unknown signatures</a:t>
                      </a:r>
                    </a:p>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dirty="0" smtClean="0">
                          <a:ln>
                            <a:noFill/>
                          </a:ln>
                          <a:effectLst/>
                        </a:rPr>
                        <a:t>Initially a lot of false positives</a:t>
                      </a:r>
                    </a:p>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dirty="0" smtClean="0">
                          <a:ln>
                            <a:noFill/>
                          </a:ln>
                          <a:effectLst/>
                        </a:rPr>
                        <a:t>Signatures must be created, updated, </a:t>
                      </a:r>
                      <a:br>
                        <a:rPr kumimoji="0" lang="en-GB" sz="1200" u="none" strike="noStrike" cap="none" normalizeH="0" baseline="0" dirty="0" smtClean="0">
                          <a:ln>
                            <a:noFill/>
                          </a:ln>
                          <a:effectLst/>
                        </a:rPr>
                      </a:br>
                      <a:r>
                        <a:rPr kumimoji="0" lang="en-GB" sz="1200" u="none" strike="noStrike" cap="none" normalizeH="0" baseline="0" dirty="0" smtClean="0">
                          <a:ln>
                            <a:noFill/>
                          </a:ln>
                          <a:effectLst/>
                        </a:rPr>
                        <a:t>and tuned</a:t>
                      </a:r>
                      <a:endParaRPr kumimoji="0" lang="en-GB" sz="1200" b="0" i="0" u="none" strike="noStrike" cap="none" normalizeH="0" baseline="0" dirty="0" smtClean="0">
                        <a:ln>
                          <a:noFill/>
                        </a:ln>
                        <a:solidFill>
                          <a:schemeClr val="tx1"/>
                        </a:solidFill>
                        <a:effectLst/>
                        <a:latin typeface="Arial" charset="0"/>
                      </a:endParaRPr>
                    </a:p>
                  </a:txBody>
                  <a:tcPr marR="0" marT="91440" marB="0" anchor="ctr" horzOverflow="overflow"/>
                </a:tc>
              </a:tr>
              <a:tr h="1031875">
                <a:tc>
                  <a:txBody>
                    <a:bodyPr/>
                    <a:lstStyle/>
                    <a:p>
                      <a:pPr marL="0" marR="0" lvl="0" indent="0" algn="ctr" defTabSz="814388"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200" u="none" strike="noStrike" cap="none" normalizeH="0" baseline="0" smtClean="0">
                          <a:ln>
                            <a:noFill/>
                          </a:ln>
                          <a:effectLst/>
                        </a:rPr>
                        <a:t>Policy-based  detection</a:t>
                      </a:r>
                    </a:p>
                    <a:p>
                      <a:pPr marL="0" marR="0" lvl="0" indent="0" algn="ctr" defTabSz="814388"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u="none" strike="noStrike" cap="none" normalizeH="0" baseline="0" smtClean="0">
                          <a:ln>
                            <a:noFill/>
                          </a:ln>
                          <a:effectLst/>
                        </a:rPr>
                        <a:t>(Behavior-based)</a:t>
                      </a:r>
                      <a:endParaRPr kumimoji="0" lang="en-US" sz="1000" b="1" i="0" u="none" strike="noStrike" cap="none" normalizeH="0" baseline="0" smtClean="0">
                        <a:ln>
                          <a:noFill/>
                        </a:ln>
                        <a:solidFill>
                          <a:schemeClr val="tx1"/>
                        </a:solidFill>
                        <a:effectLst/>
                        <a:latin typeface="Arial" charset="0"/>
                      </a:endParaRPr>
                    </a:p>
                  </a:txBody>
                  <a:tcPr marR="0" marT="91440" marB="0" anchor="ctr" horzOverflow="overflow"/>
                </a:tc>
                <a:tc>
                  <a:txBody>
                    <a:bodyPr/>
                    <a:lstStyle/>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dirty="0" smtClean="0">
                          <a:ln>
                            <a:noFill/>
                          </a:ln>
                          <a:effectLst/>
                        </a:rPr>
                        <a:t> Simple and reliable</a:t>
                      </a:r>
                    </a:p>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dirty="0" smtClean="0">
                          <a:ln>
                            <a:noFill/>
                          </a:ln>
                          <a:effectLst/>
                        </a:rPr>
                        <a:t> Customized policies</a:t>
                      </a:r>
                    </a:p>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dirty="0" smtClean="0">
                          <a:ln>
                            <a:noFill/>
                          </a:ln>
                          <a:effectLst/>
                        </a:rPr>
                        <a:t> Can detect unknown attacks</a:t>
                      </a:r>
                      <a:endParaRPr kumimoji="0" lang="en-GB" sz="1200" b="0" i="0" u="none" strike="noStrike" cap="none" normalizeH="0" baseline="0" dirty="0" smtClean="0">
                        <a:ln>
                          <a:noFill/>
                        </a:ln>
                        <a:solidFill>
                          <a:schemeClr val="tx1"/>
                        </a:solidFill>
                        <a:effectLst/>
                        <a:latin typeface="Arial" charset="0"/>
                      </a:endParaRPr>
                    </a:p>
                  </a:txBody>
                  <a:tcPr marR="0" marT="91440" marB="0" anchor="ctr" horzOverflow="overflow"/>
                </a:tc>
                <a:tc>
                  <a:txBody>
                    <a:bodyPr/>
                    <a:lstStyle/>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dirty="0" smtClean="0">
                          <a:ln>
                            <a:noFill/>
                          </a:ln>
                          <a:effectLst/>
                        </a:rPr>
                        <a:t> Generic output</a:t>
                      </a:r>
                    </a:p>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dirty="0" smtClean="0">
                          <a:ln>
                            <a:noFill/>
                          </a:ln>
                          <a:effectLst/>
                        </a:rPr>
                        <a:t> Policy must be created</a:t>
                      </a:r>
                      <a:endParaRPr kumimoji="0" lang="en-GB" sz="1200" b="0" i="0" u="none" strike="noStrike" cap="none" normalizeH="0" baseline="0" dirty="0" smtClean="0">
                        <a:ln>
                          <a:noFill/>
                        </a:ln>
                        <a:solidFill>
                          <a:schemeClr val="tx1"/>
                        </a:solidFill>
                        <a:effectLst/>
                        <a:latin typeface="Arial" charset="0"/>
                      </a:endParaRPr>
                    </a:p>
                  </a:txBody>
                  <a:tcPr marR="0" marT="91440" marB="0" anchor="ctr" horzOverflow="overflow"/>
                </a:tc>
              </a:tr>
              <a:tr h="909638">
                <a:tc>
                  <a:txBody>
                    <a:bodyPr/>
                    <a:lstStyle/>
                    <a:p>
                      <a:pPr marL="0" marR="0" lvl="0" indent="0" algn="ctr" defTabSz="814388"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200" u="none" strike="noStrike" cap="none" normalizeH="0" baseline="0" smtClean="0">
                          <a:ln>
                            <a:noFill/>
                          </a:ln>
                          <a:effectLst/>
                        </a:rPr>
                        <a:t>Anomaly detection</a:t>
                      </a:r>
                    </a:p>
                    <a:p>
                      <a:pPr marL="0" marR="0" lvl="0" indent="0" algn="ctr" defTabSz="814388" rtl="0" eaLnBrk="0" fontAlgn="base" latinLnBrk="0" hangingPunct="0">
                        <a:lnSpc>
                          <a:spcPct val="95000"/>
                        </a:lnSpc>
                        <a:spcBef>
                          <a:spcPct val="0"/>
                        </a:spcBef>
                        <a:spcAft>
                          <a:spcPct val="0"/>
                        </a:spcAft>
                        <a:buClr>
                          <a:schemeClr val="tx2"/>
                        </a:buClr>
                        <a:buSzPct val="100000"/>
                        <a:buFont typeface="Wingdings" pitchFamily="2" charset="2"/>
                        <a:buNone/>
                        <a:tabLst/>
                      </a:pPr>
                      <a:r>
                        <a:rPr kumimoji="0" lang="en-US" sz="1000" u="none" strike="noStrike" cap="none" normalizeH="0" baseline="0" smtClean="0">
                          <a:ln>
                            <a:noFill/>
                          </a:ln>
                          <a:effectLst/>
                        </a:rPr>
                        <a:t>(Profile-based)</a:t>
                      </a:r>
                      <a:endParaRPr kumimoji="0" lang="en-US" sz="1000" b="1" i="0" u="none" strike="noStrike" cap="none" normalizeH="0" baseline="0" smtClean="0">
                        <a:ln>
                          <a:noFill/>
                        </a:ln>
                        <a:solidFill>
                          <a:schemeClr val="tx1"/>
                        </a:solidFill>
                        <a:effectLst/>
                        <a:latin typeface="Arial" charset="0"/>
                      </a:endParaRPr>
                    </a:p>
                  </a:txBody>
                  <a:tcPr marR="0" marT="91440" marB="0" anchor="ctr" horzOverflow="overflow"/>
                </a:tc>
                <a:tc>
                  <a:txBody>
                    <a:bodyPr/>
                    <a:lstStyle/>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smtClean="0">
                          <a:ln>
                            <a:noFill/>
                          </a:ln>
                          <a:effectLst/>
                        </a:rPr>
                        <a:t> Easy configuration</a:t>
                      </a:r>
                    </a:p>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smtClean="0">
                          <a:ln>
                            <a:noFill/>
                          </a:ln>
                          <a:effectLst/>
                        </a:rPr>
                        <a:t> Can detect unknown attacks</a:t>
                      </a:r>
                      <a:endParaRPr kumimoji="0" lang="en-GB" sz="1200" b="0" i="0" u="none" strike="noStrike" cap="none" normalizeH="0" baseline="0" smtClean="0">
                        <a:ln>
                          <a:noFill/>
                        </a:ln>
                        <a:solidFill>
                          <a:schemeClr val="tx1"/>
                        </a:solidFill>
                        <a:effectLst/>
                        <a:latin typeface="Arial" charset="0"/>
                      </a:endParaRPr>
                    </a:p>
                  </a:txBody>
                  <a:tcPr marR="0" marT="91440" marB="0" anchor="ctr" horzOverflow="overflow"/>
                </a:tc>
                <a:tc>
                  <a:txBody>
                    <a:bodyPr/>
                    <a:lstStyle/>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dirty="0" smtClean="0">
                          <a:ln>
                            <a:noFill/>
                          </a:ln>
                          <a:effectLst/>
                        </a:rPr>
                        <a:t>Difficult to profile typical activity in large networks</a:t>
                      </a:r>
                    </a:p>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dirty="0" smtClean="0">
                          <a:ln>
                            <a:noFill/>
                          </a:ln>
                          <a:effectLst/>
                        </a:rPr>
                        <a:t>Traffic profile must be constant</a:t>
                      </a:r>
                      <a:endParaRPr kumimoji="0" lang="en-GB" sz="1200" b="0" i="0" u="none" strike="noStrike" cap="none" normalizeH="0" baseline="0" dirty="0" smtClean="0">
                        <a:ln>
                          <a:noFill/>
                        </a:ln>
                        <a:solidFill>
                          <a:schemeClr val="tx1"/>
                        </a:solidFill>
                        <a:effectLst/>
                        <a:latin typeface="Arial" charset="0"/>
                      </a:endParaRPr>
                    </a:p>
                  </a:txBody>
                  <a:tcPr marR="0" marT="91440" marB="0" anchor="ctr" horzOverflow="overflow"/>
                </a:tc>
              </a:tr>
              <a:tr h="1482725">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GB" sz="1200" u="none" strike="noStrike" cap="none" normalizeH="0" baseline="0" dirty="0" smtClean="0">
                          <a:ln>
                            <a:noFill/>
                          </a:ln>
                          <a:effectLst/>
                        </a:rPr>
                        <a:t>Honey Pot-based</a:t>
                      </a:r>
                      <a:endParaRPr kumimoji="0" lang="en-GB" sz="1600" b="0" i="0" u="none" strike="noStrike" cap="none" normalizeH="0" baseline="0" dirty="0" smtClean="0">
                        <a:ln>
                          <a:noFill/>
                        </a:ln>
                        <a:solidFill>
                          <a:schemeClr val="tx1"/>
                        </a:solidFill>
                        <a:effectLst/>
                        <a:latin typeface="Arial" charset="0"/>
                      </a:endParaRPr>
                    </a:p>
                  </a:txBody>
                  <a:tcPr marR="0" marT="91440" marB="0" anchor="ctr" horzOverflow="overflow"/>
                </a:tc>
                <a:tc>
                  <a:txBody>
                    <a:bodyPr/>
                    <a:lstStyle/>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smtClean="0">
                          <a:ln>
                            <a:noFill/>
                          </a:ln>
                          <a:effectLst/>
                        </a:rPr>
                        <a:t> Window to view attacks</a:t>
                      </a:r>
                    </a:p>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smtClean="0">
                          <a:ln>
                            <a:noFill/>
                          </a:ln>
                          <a:effectLst/>
                        </a:rPr>
                        <a:t> Distract and confuse attackers</a:t>
                      </a:r>
                    </a:p>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smtClean="0">
                          <a:ln>
                            <a:noFill/>
                          </a:ln>
                          <a:effectLst/>
                        </a:rPr>
                        <a:t> Slow down and avert attacks</a:t>
                      </a:r>
                    </a:p>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smtClean="0">
                          <a:ln>
                            <a:noFill/>
                          </a:ln>
                          <a:effectLst/>
                        </a:rPr>
                        <a:t> Collect information about attack</a:t>
                      </a:r>
                      <a:endParaRPr kumimoji="0" lang="en-GB" sz="1200" b="0" i="0" u="none" strike="noStrike" cap="none" normalizeH="0" baseline="0" smtClean="0">
                        <a:ln>
                          <a:noFill/>
                        </a:ln>
                        <a:solidFill>
                          <a:schemeClr val="tx1"/>
                        </a:solidFill>
                        <a:effectLst/>
                        <a:latin typeface="Arial" charset="0"/>
                      </a:endParaRPr>
                    </a:p>
                  </a:txBody>
                  <a:tcPr marR="0" marT="91440" marB="0" anchor="ctr" horzOverflow="overflow"/>
                </a:tc>
                <a:tc>
                  <a:txBody>
                    <a:bodyPr/>
                    <a:lstStyle/>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dirty="0" smtClean="0">
                          <a:ln>
                            <a:noFill/>
                          </a:ln>
                          <a:effectLst/>
                        </a:rPr>
                        <a:t>Dedicated honey pot server</a:t>
                      </a:r>
                    </a:p>
                    <a:p>
                      <a:pPr marL="180975" marR="0" lvl="0" indent="-180975" algn="l" defTabSz="814388" rtl="0" eaLnBrk="0" fontAlgn="base" latinLnBrk="0" hangingPunct="0">
                        <a:lnSpc>
                          <a:spcPct val="95000"/>
                        </a:lnSpc>
                        <a:spcBef>
                          <a:spcPct val="50000"/>
                        </a:spcBef>
                        <a:spcAft>
                          <a:spcPct val="0"/>
                        </a:spcAft>
                        <a:buClr>
                          <a:schemeClr val="accent2"/>
                        </a:buClr>
                        <a:buSzPct val="100000"/>
                        <a:buFontTx/>
                        <a:buChar char="•"/>
                        <a:tabLst/>
                      </a:pPr>
                      <a:r>
                        <a:rPr kumimoji="0" lang="en-GB" sz="1200" u="none" strike="noStrike" cap="none" normalizeH="0" baseline="0" dirty="0" smtClean="0">
                          <a:ln>
                            <a:noFill/>
                          </a:ln>
                          <a:effectLst/>
                        </a:rPr>
                        <a:t>Honey pot server must not be trusted</a:t>
                      </a:r>
                      <a:endParaRPr kumimoji="0" lang="en-GB" sz="1200" b="0" i="0" u="none" strike="noStrike" cap="none" normalizeH="0" baseline="0" dirty="0" smtClean="0">
                        <a:ln>
                          <a:noFill/>
                        </a:ln>
                        <a:solidFill>
                          <a:schemeClr val="tx1"/>
                        </a:solidFill>
                        <a:effectLst/>
                        <a:latin typeface="Arial" charset="0"/>
                      </a:endParaRPr>
                    </a:p>
                  </a:txBody>
                  <a:tcPr marR="0" marT="91440" marB="0" anchor="ctr" horzOverflow="overflow"/>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8"/>
          <p:cNvSpPr>
            <a:spLocks noGrp="1" noChangeArrowheads="1"/>
          </p:cNvSpPr>
          <p:nvPr>
            <p:ph idx="4294967295"/>
          </p:nvPr>
        </p:nvSpPr>
        <p:spPr>
          <a:xfrm>
            <a:off x="229701" y="914400"/>
            <a:ext cx="8551441" cy="5391045"/>
          </a:xfrm>
        </p:spPr>
        <p:txBody>
          <a:bodyPr/>
          <a:lstStyle/>
          <a:p>
            <a:r>
              <a:rPr lang="en-US" dirty="0">
                <a:latin typeface="Arial" charset="0"/>
              </a:rPr>
              <a:t>Triggering mechanisms can generate various types of alarms including:</a:t>
            </a:r>
          </a:p>
        </p:txBody>
      </p:sp>
      <p:sp>
        <p:nvSpPr>
          <p:cNvPr id="63490" name="Rectangle 2"/>
          <p:cNvSpPr>
            <a:spLocks noGrp="1" noChangeArrowheads="1"/>
          </p:cNvSpPr>
          <p:nvPr>
            <p:ph type="title"/>
          </p:nvPr>
        </p:nvSpPr>
        <p:spPr/>
        <p:txBody>
          <a:bodyPr/>
          <a:lstStyle/>
          <a:p>
            <a:pPr eaLnBrk="1" hangingPunct="1"/>
            <a:r>
              <a:rPr lang="en-US">
                <a:latin typeface="Arial" charset="0"/>
              </a:rPr>
              <a:t>Tuning Alarms</a:t>
            </a:r>
          </a:p>
        </p:txBody>
      </p:sp>
      <p:sp>
        <p:nvSpPr>
          <p:cNvPr id="1543283" name="Rectangle 115"/>
          <p:cNvSpPr>
            <a:spLocks noChangeArrowheads="1"/>
          </p:cNvSpPr>
          <p:nvPr/>
        </p:nvSpPr>
        <p:spPr bwMode="auto">
          <a:xfrm>
            <a:off x="6946900" y="3910013"/>
            <a:ext cx="1376363" cy="628650"/>
          </a:xfrm>
          <a:prstGeom prst="rect">
            <a:avLst/>
          </a:prstGeom>
          <a:solidFill>
            <a:schemeClr val="tx1">
              <a:lumMod val="20000"/>
              <a:lumOff val="80000"/>
            </a:schemeClr>
          </a:solidFill>
          <a:ln w="9525">
            <a:solidFill>
              <a:srgbClr val="000000"/>
            </a:solidFill>
            <a:miter lim="800000"/>
            <a:headEnd/>
            <a:tailEnd/>
          </a:ln>
          <a:extLst/>
        </p:spPr>
        <p:txBody>
          <a:bodyPr anchor="ctr"/>
          <a:lstStyle/>
          <a:p>
            <a:pPr algn="ctr">
              <a:lnSpc>
                <a:spcPct val="95000"/>
              </a:lnSpc>
              <a:buClr>
                <a:schemeClr val="tx2"/>
              </a:buClr>
              <a:buSzPct val="100000"/>
              <a:buFont typeface="Wingdings" charset="0"/>
              <a:buNone/>
            </a:pPr>
            <a:r>
              <a:rPr lang="en-US" sz="1400" b="0"/>
              <a:t>Tune alarm</a:t>
            </a:r>
          </a:p>
        </p:txBody>
      </p:sp>
      <p:sp>
        <p:nvSpPr>
          <p:cNvPr id="1543281" name="Rectangle 113"/>
          <p:cNvSpPr>
            <a:spLocks noChangeArrowheads="1"/>
          </p:cNvSpPr>
          <p:nvPr/>
        </p:nvSpPr>
        <p:spPr bwMode="auto">
          <a:xfrm>
            <a:off x="5111750" y="3910013"/>
            <a:ext cx="1835150" cy="628650"/>
          </a:xfrm>
          <a:prstGeom prst="rect">
            <a:avLst/>
          </a:prstGeom>
          <a:solidFill>
            <a:schemeClr val="tx1">
              <a:lumMod val="20000"/>
              <a:lumOff val="80000"/>
            </a:schemeClr>
          </a:solidFill>
          <a:ln w="9525">
            <a:solidFill>
              <a:srgbClr val="000000"/>
            </a:solidFill>
            <a:miter lim="800000"/>
            <a:headEnd/>
            <a:tailEnd/>
          </a:ln>
          <a:extLst/>
        </p:spPr>
        <p:txBody>
          <a:bodyPr anchor="ctr"/>
          <a:lstStyle/>
          <a:p>
            <a:pPr algn="ctr">
              <a:lnSpc>
                <a:spcPct val="95000"/>
              </a:lnSpc>
              <a:buClr>
                <a:schemeClr val="tx2"/>
              </a:buClr>
              <a:buSzPct val="100000"/>
              <a:buFont typeface="Wingdings" charset="0"/>
              <a:buNone/>
            </a:pPr>
            <a:r>
              <a:rPr lang="en-US" sz="1400" b="0" dirty="0"/>
              <a:t>Alarm generated</a:t>
            </a:r>
          </a:p>
        </p:txBody>
      </p:sp>
      <p:sp>
        <p:nvSpPr>
          <p:cNvPr id="1543279" name="Rectangle 111"/>
          <p:cNvSpPr>
            <a:spLocks noChangeArrowheads="1"/>
          </p:cNvSpPr>
          <p:nvPr/>
        </p:nvSpPr>
        <p:spPr bwMode="auto">
          <a:xfrm>
            <a:off x="2819400" y="3910013"/>
            <a:ext cx="2292350" cy="628650"/>
          </a:xfrm>
          <a:prstGeom prst="rect">
            <a:avLst/>
          </a:prstGeom>
          <a:solidFill>
            <a:schemeClr val="tx1">
              <a:lumMod val="20000"/>
              <a:lumOff val="80000"/>
            </a:schemeClr>
          </a:solidFill>
          <a:ln w="9525">
            <a:solidFill>
              <a:srgbClr val="000000"/>
            </a:solidFill>
            <a:miter lim="800000"/>
            <a:headEnd/>
            <a:tailEnd/>
          </a:ln>
          <a:extLst/>
        </p:spPr>
        <p:txBody>
          <a:bodyPr anchor="ctr"/>
          <a:lstStyle/>
          <a:p>
            <a:pPr algn="ctr">
              <a:lnSpc>
                <a:spcPct val="95000"/>
              </a:lnSpc>
              <a:buClr>
                <a:schemeClr val="tx2"/>
              </a:buClr>
              <a:buSzPct val="100000"/>
              <a:buFont typeface="Wingdings" charset="0"/>
              <a:buNone/>
            </a:pPr>
            <a:r>
              <a:rPr lang="en-US" sz="1400" b="0"/>
              <a:t>Normal user traffic</a:t>
            </a:r>
          </a:p>
        </p:txBody>
      </p:sp>
      <p:sp>
        <p:nvSpPr>
          <p:cNvPr id="1543277" name="Rectangle 109"/>
          <p:cNvSpPr>
            <a:spLocks noChangeArrowheads="1"/>
          </p:cNvSpPr>
          <p:nvPr/>
        </p:nvSpPr>
        <p:spPr bwMode="auto">
          <a:xfrm>
            <a:off x="982663" y="3910013"/>
            <a:ext cx="1836737" cy="628650"/>
          </a:xfrm>
          <a:prstGeom prst="rect">
            <a:avLst/>
          </a:prstGeom>
          <a:solidFill>
            <a:schemeClr val="tx1">
              <a:lumMod val="20000"/>
              <a:lumOff val="80000"/>
            </a:schemeClr>
          </a:solidFill>
          <a:ln w="9525">
            <a:solidFill>
              <a:srgbClr val="0096D6"/>
            </a:solidFill>
            <a:miter lim="800000"/>
            <a:headEnd/>
            <a:tailEnd/>
          </a:ln>
        </p:spPr>
        <p:txBody>
          <a:bodyPr anchor="ctr"/>
          <a:lstStyle/>
          <a:p>
            <a:pPr algn="ctr">
              <a:lnSpc>
                <a:spcPct val="95000"/>
              </a:lnSpc>
              <a:buClr>
                <a:schemeClr val="tx2"/>
              </a:buClr>
              <a:buSzPct val="100000"/>
              <a:buFont typeface="Wingdings" pitchFamily="2" charset="2"/>
              <a:buNone/>
              <a:defRPr/>
            </a:pPr>
            <a:r>
              <a:rPr lang="en-US" sz="1800" dirty="0">
                <a:ea typeface="+mn-ea"/>
              </a:rPr>
              <a:t>False positive</a:t>
            </a:r>
          </a:p>
        </p:txBody>
      </p:sp>
      <p:sp>
        <p:nvSpPr>
          <p:cNvPr id="1543275" name="Rectangle 107"/>
          <p:cNvSpPr>
            <a:spLocks noChangeArrowheads="1"/>
          </p:cNvSpPr>
          <p:nvPr/>
        </p:nvSpPr>
        <p:spPr bwMode="auto">
          <a:xfrm>
            <a:off x="6946900" y="4538663"/>
            <a:ext cx="1376363" cy="628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lnSpc>
                <a:spcPct val="95000"/>
              </a:lnSpc>
              <a:buClr>
                <a:schemeClr val="tx2"/>
              </a:buClr>
              <a:buSzPct val="100000"/>
              <a:buFont typeface="Wingdings" charset="0"/>
              <a:buNone/>
            </a:pPr>
            <a:r>
              <a:rPr lang="en-US" sz="1400" b="0"/>
              <a:t>Tune alarm</a:t>
            </a:r>
          </a:p>
        </p:txBody>
      </p:sp>
      <p:sp>
        <p:nvSpPr>
          <p:cNvPr id="1543273" name="Rectangle 105"/>
          <p:cNvSpPr>
            <a:spLocks noChangeArrowheads="1"/>
          </p:cNvSpPr>
          <p:nvPr/>
        </p:nvSpPr>
        <p:spPr bwMode="auto">
          <a:xfrm>
            <a:off x="5111750" y="4538663"/>
            <a:ext cx="1835150" cy="628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lnSpc>
                <a:spcPct val="95000"/>
              </a:lnSpc>
              <a:buClr>
                <a:schemeClr val="tx2"/>
              </a:buClr>
              <a:buSzPct val="100000"/>
              <a:buFont typeface="Wingdings" charset="0"/>
              <a:buNone/>
            </a:pPr>
            <a:r>
              <a:rPr lang="en-US" sz="1400" b="0"/>
              <a:t>No alarm generated</a:t>
            </a:r>
          </a:p>
        </p:txBody>
      </p:sp>
      <p:sp>
        <p:nvSpPr>
          <p:cNvPr id="1543271" name="Rectangle 103"/>
          <p:cNvSpPr>
            <a:spLocks noChangeArrowheads="1"/>
          </p:cNvSpPr>
          <p:nvPr/>
        </p:nvSpPr>
        <p:spPr bwMode="auto">
          <a:xfrm>
            <a:off x="2819400" y="4538663"/>
            <a:ext cx="2292350" cy="628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lnSpc>
                <a:spcPct val="95000"/>
              </a:lnSpc>
              <a:buClr>
                <a:schemeClr val="tx2"/>
              </a:buClr>
              <a:buSzPct val="100000"/>
              <a:buFont typeface="Wingdings" charset="0"/>
              <a:buNone/>
            </a:pPr>
            <a:r>
              <a:rPr lang="en-US" sz="1400" b="0"/>
              <a:t>Attack traffic</a:t>
            </a:r>
          </a:p>
        </p:txBody>
      </p:sp>
      <p:sp>
        <p:nvSpPr>
          <p:cNvPr id="1543269" name="Rectangle 101"/>
          <p:cNvSpPr>
            <a:spLocks noChangeArrowheads="1"/>
          </p:cNvSpPr>
          <p:nvPr/>
        </p:nvSpPr>
        <p:spPr bwMode="auto">
          <a:xfrm>
            <a:off x="982663" y="4538663"/>
            <a:ext cx="1836737" cy="628650"/>
          </a:xfrm>
          <a:prstGeom prst="rect">
            <a:avLst/>
          </a:prstGeom>
          <a:noFill/>
          <a:ln w="9525">
            <a:solidFill>
              <a:srgbClr val="0096D6"/>
            </a:solidFill>
            <a:miter lim="800000"/>
            <a:headEnd/>
            <a:tailEnd/>
          </a:ln>
        </p:spPr>
        <p:txBody>
          <a:bodyPr anchor="ctr"/>
          <a:lstStyle/>
          <a:p>
            <a:pPr algn="ctr">
              <a:lnSpc>
                <a:spcPct val="95000"/>
              </a:lnSpc>
              <a:buClr>
                <a:schemeClr val="tx2"/>
              </a:buClr>
              <a:buSzPct val="100000"/>
              <a:defRPr/>
            </a:pPr>
            <a:r>
              <a:rPr lang="en-US" sz="1800" dirty="0">
                <a:ea typeface="+mn-ea"/>
              </a:rPr>
              <a:t>False negative</a:t>
            </a:r>
          </a:p>
        </p:txBody>
      </p:sp>
      <p:sp>
        <p:nvSpPr>
          <p:cNvPr id="1543173" name="Rectangle 5"/>
          <p:cNvSpPr>
            <a:spLocks noChangeArrowheads="1"/>
          </p:cNvSpPr>
          <p:nvPr/>
        </p:nvSpPr>
        <p:spPr bwMode="auto">
          <a:xfrm>
            <a:off x="6946900" y="3281363"/>
            <a:ext cx="1376363" cy="628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lnSpc>
                <a:spcPct val="95000"/>
              </a:lnSpc>
              <a:buClr>
                <a:schemeClr val="tx2"/>
              </a:buClr>
              <a:buSzPct val="100000"/>
              <a:buFont typeface="Wingdings" charset="0"/>
              <a:buNone/>
            </a:pPr>
            <a:r>
              <a:rPr lang="en-US" sz="1400" b="0"/>
              <a:t>Ideal setting</a:t>
            </a:r>
          </a:p>
        </p:txBody>
      </p:sp>
      <p:sp>
        <p:nvSpPr>
          <p:cNvPr id="1543174" name="Rectangle 6"/>
          <p:cNvSpPr>
            <a:spLocks noChangeArrowheads="1"/>
          </p:cNvSpPr>
          <p:nvPr/>
        </p:nvSpPr>
        <p:spPr bwMode="auto">
          <a:xfrm>
            <a:off x="6946900" y="2651125"/>
            <a:ext cx="1376363" cy="630238"/>
          </a:xfrm>
          <a:prstGeom prst="rect">
            <a:avLst/>
          </a:prstGeom>
          <a:solidFill>
            <a:schemeClr val="tx1">
              <a:lumMod val="20000"/>
              <a:lumOff val="80000"/>
            </a:schemeClr>
          </a:solidFill>
          <a:ln w="9525">
            <a:solidFill>
              <a:srgbClr val="000000"/>
            </a:solidFill>
            <a:miter lim="800000"/>
            <a:headEnd/>
            <a:tailEnd/>
          </a:ln>
          <a:extLst/>
        </p:spPr>
        <p:txBody>
          <a:bodyPr anchor="ctr"/>
          <a:lstStyle/>
          <a:p>
            <a:pPr algn="ctr">
              <a:lnSpc>
                <a:spcPct val="95000"/>
              </a:lnSpc>
              <a:buClr>
                <a:schemeClr val="tx2"/>
              </a:buClr>
              <a:buSzPct val="100000"/>
              <a:buFont typeface="Wingdings" charset="0"/>
              <a:buNone/>
            </a:pPr>
            <a:r>
              <a:rPr lang="en-US" sz="1400" b="0" dirty="0"/>
              <a:t>Ideal setting</a:t>
            </a:r>
          </a:p>
        </p:txBody>
      </p:sp>
      <p:sp>
        <p:nvSpPr>
          <p:cNvPr id="63502" name="Rectangle 9"/>
          <p:cNvSpPr>
            <a:spLocks noChangeArrowheads="1"/>
          </p:cNvSpPr>
          <p:nvPr/>
        </p:nvSpPr>
        <p:spPr bwMode="auto">
          <a:xfrm>
            <a:off x="6946900" y="1935163"/>
            <a:ext cx="1376363" cy="715962"/>
          </a:xfrm>
          <a:prstGeom prst="rect">
            <a:avLst/>
          </a:prstGeom>
          <a:solidFill>
            <a:schemeClr val="accent1"/>
          </a:solidFill>
          <a:ln w="9525">
            <a:solidFill>
              <a:srgbClr val="000000"/>
            </a:solidFill>
            <a:miter lim="800000"/>
            <a:headEnd/>
            <a:tailEnd/>
          </a:ln>
          <a:extLst/>
        </p:spPr>
        <p:txBody>
          <a:bodyPr anchor="ctr"/>
          <a:lstStyle/>
          <a:p>
            <a:pPr algn="ctr">
              <a:lnSpc>
                <a:spcPct val="95000"/>
              </a:lnSpc>
              <a:buClr>
                <a:schemeClr val="tx2"/>
              </a:buClr>
              <a:buSzPct val="100000"/>
              <a:buFont typeface="Wingdings" charset="0"/>
              <a:buNone/>
            </a:pPr>
            <a:r>
              <a:rPr lang="en-US" sz="1800">
                <a:solidFill>
                  <a:schemeClr val="bg1"/>
                </a:solidFill>
              </a:rPr>
              <a:t>Outcome</a:t>
            </a:r>
          </a:p>
        </p:txBody>
      </p:sp>
      <p:sp>
        <p:nvSpPr>
          <p:cNvPr id="1543181" name="Rectangle 13"/>
          <p:cNvSpPr>
            <a:spLocks noChangeArrowheads="1"/>
          </p:cNvSpPr>
          <p:nvPr/>
        </p:nvSpPr>
        <p:spPr bwMode="auto">
          <a:xfrm>
            <a:off x="982663" y="3281363"/>
            <a:ext cx="1836737" cy="628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lnSpc>
                <a:spcPct val="95000"/>
              </a:lnSpc>
              <a:buClr>
                <a:schemeClr val="tx2"/>
              </a:buClr>
              <a:buSzPct val="100000"/>
            </a:pPr>
            <a:r>
              <a:rPr lang="en-US" sz="1800"/>
              <a:t>True negative</a:t>
            </a:r>
          </a:p>
        </p:txBody>
      </p:sp>
      <p:sp>
        <p:nvSpPr>
          <p:cNvPr id="1543182" name="Rectangle 14"/>
          <p:cNvSpPr>
            <a:spLocks noChangeArrowheads="1"/>
          </p:cNvSpPr>
          <p:nvPr/>
        </p:nvSpPr>
        <p:spPr bwMode="auto">
          <a:xfrm>
            <a:off x="982663" y="2651125"/>
            <a:ext cx="1836737" cy="630238"/>
          </a:xfrm>
          <a:prstGeom prst="rect">
            <a:avLst/>
          </a:prstGeom>
          <a:solidFill>
            <a:schemeClr val="tx1">
              <a:lumMod val="20000"/>
              <a:lumOff val="80000"/>
            </a:schemeClr>
          </a:solidFill>
          <a:ln w="9525">
            <a:solidFill>
              <a:srgbClr val="000000"/>
            </a:solidFill>
            <a:miter lim="800000"/>
            <a:headEnd/>
            <a:tailEnd/>
          </a:ln>
          <a:extLst/>
        </p:spPr>
        <p:txBody>
          <a:bodyPr anchor="ctr"/>
          <a:lstStyle/>
          <a:p>
            <a:pPr algn="ctr">
              <a:lnSpc>
                <a:spcPct val="95000"/>
              </a:lnSpc>
              <a:buClr>
                <a:schemeClr val="tx2"/>
              </a:buClr>
              <a:buSzPct val="100000"/>
              <a:buFont typeface="Wingdings" charset="0"/>
              <a:buNone/>
            </a:pPr>
            <a:r>
              <a:rPr lang="en-US" sz="1800" dirty="0"/>
              <a:t>True positive</a:t>
            </a:r>
          </a:p>
        </p:txBody>
      </p:sp>
      <p:sp>
        <p:nvSpPr>
          <p:cNvPr id="63505" name="Rectangle 16"/>
          <p:cNvSpPr>
            <a:spLocks noChangeArrowheads="1"/>
          </p:cNvSpPr>
          <p:nvPr/>
        </p:nvSpPr>
        <p:spPr bwMode="auto">
          <a:xfrm>
            <a:off x="982663" y="1935163"/>
            <a:ext cx="1836737" cy="715962"/>
          </a:xfrm>
          <a:prstGeom prst="rect">
            <a:avLst/>
          </a:prstGeom>
          <a:solidFill>
            <a:schemeClr val="accent1"/>
          </a:solidFill>
          <a:ln w="9525">
            <a:solidFill>
              <a:srgbClr val="000000"/>
            </a:solidFill>
            <a:miter lim="800000"/>
            <a:headEnd/>
            <a:tailEnd/>
          </a:ln>
          <a:extLst/>
        </p:spPr>
        <p:txBody>
          <a:bodyPr anchor="ctr"/>
          <a:lstStyle/>
          <a:p>
            <a:pPr algn="ctr">
              <a:lnSpc>
                <a:spcPct val="95000"/>
              </a:lnSpc>
              <a:buClr>
                <a:schemeClr val="tx2"/>
              </a:buClr>
              <a:buSzPct val="100000"/>
              <a:buFont typeface="Wingdings" charset="0"/>
              <a:buNone/>
            </a:pPr>
            <a:r>
              <a:rPr lang="en-US" sz="1800" dirty="0">
                <a:solidFill>
                  <a:schemeClr val="bg1"/>
                </a:solidFill>
              </a:rPr>
              <a:t>Alarm Type</a:t>
            </a:r>
            <a:endParaRPr lang="en-US" sz="1800" b="0" dirty="0">
              <a:solidFill>
                <a:schemeClr val="bg1"/>
              </a:solidFill>
            </a:endParaRPr>
          </a:p>
        </p:txBody>
      </p:sp>
      <p:sp>
        <p:nvSpPr>
          <p:cNvPr id="1543185" name="Rectangle 17"/>
          <p:cNvSpPr>
            <a:spLocks noChangeArrowheads="1"/>
          </p:cNvSpPr>
          <p:nvPr/>
        </p:nvSpPr>
        <p:spPr bwMode="auto">
          <a:xfrm>
            <a:off x="5111750" y="3281363"/>
            <a:ext cx="1835150" cy="628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lnSpc>
                <a:spcPct val="95000"/>
              </a:lnSpc>
              <a:buClr>
                <a:schemeClr val="tx2"/>
              </a:buClr>
              <a:buSzPct val="100000"/>
              <a:buFont typeface="Wingdings" charset="0"/>
              <a:buNone/>
            </a:pPr>
            <a:r>
              <a:rPr lang="en-US" sz="1400" b="0"/>
              <a:t>No alarm generated</a:t>
            </a:r>
          </a:p>
        </p:txBody>
      </p:sp>
      <p:sp>
        <p:nvSpPr>
          <p:cNvPr id="1543186" name="Rectangle 18"/>
          <p:cNvSpPr>
            <a:spLocks noChangeArrowheads="1"/>
          </p:cNvSpPr>
          <p:nvPr/>
        </p:nvSpPr>
        <p:spPr bwMode="auto">
          <a:xfrm>
            <a:off x="2819400" y="3281363"/>
            <a:ext cx="2292350" cy="628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lnSpc>
                <a:spcPct val="95000"/>
              </a:lnSpc>
              <a:buClr>
                <a:schemeClr val="tx2"/>
              </a:buClr>
              <a:buSzPct val="100000"/>
              <a:buFont typeface="Wingdings" charset="0"/>
              <a:buNone/>
            </a:pPr>
            <a:r>
              <a:rPr lang="en-US" sz="1400" b="0" dirty="0"/>
              <a:t>Normal user traffic</a:t>
            </a:r>
          </a:p>
        </p:txBody>
      </p:sp>
      <p:sp>
        <p:nvSpPr>
          <p:cNvPr id="1543187" name="Rectangle 19"/>
          <p:cNvSpPr>
            <a:spLocks noChangeArrowheads="1"/>
          </p:cNvSpPr>
          <p:nvPr/>
        </p:nvSpPr>
        <p:spPr bwMode="auto">
          <a:xfrm>
            <a:off x="5111750" y="2651125"/>
            <a:ext cx="1835150" cy="630238"/>
          </a:xfrm>
          <a:prstGeom prst="rect">
            <a:avLst/>
          </a:prstGeom>
          <a:solidFill>
            <a:schemeClr val="tx1">
              <a:lumMod val="20000"/>
              <a:lumOff val="80000"/>
            </a:schemeClr>
          </a:solidFill>
          <a:ln w="9525">
            <a:solidFill>
              <a:srgbClr val="000000"/>
            </a:solidFill>
            <a:miter lim="800000"/>
            <a:headEnd/>
            <a:tailEnd/>
          </a:ln>
          <a:extLst/>
        </p:spPr>
        <p:txBody>
          <a:bodyPr anchor="ctr"/>
          <a:lstStyle/>
          <a:p>
            <a:pPr algn="ctr">
              <a:lnSpc>
                <a:spcPct val="95000"/>
              </a:lnSpc>
              <a:buClr>
                <a:schemeClr val="tx2"/>
              </a:buClr>
              <a:buSzPct val="100000"/>
              <a:buFont typeface="Wingdings" charset="0"/>
              <a:buNone/>
            </a:pPr>
            <a:r>
              <a:rPr lang="en-US" sz="1400" b="0"/>
              <a:t>Alarm generated</a:t>
            </a:r>
          </a:p>
        </p:txBody>
      </p:sp>
      <p:sp>
        <p:nvSpPr>
          <p:cNvPr id="1543188" name="Rectangle 20"/>
          <p:cNvSpPr>
            <a:spLocks noChangeArrowheads="1"/>
          </p:cNvSpPr>
          <p:nvPr/>
        </p:nvSpPr>
        <p:spPr bwMode="auto">
          <a:xfrm>
            <a:off x="2819400" y="2651125"/>
            <a:ext cx="2292350" cy="630238"/>
          </a:xfrm>
          <a:prstGeom prst="rect">
            <a:avLst/>
          </a:prstGeom>
          <a:solidFill>
            <a:schemeClr val="tx1">
              <a:lumMod val="20000"/>
              <a:lumOff val="80000"/>
            </a:schemeClr>
          </a:solidFill>
          <a:ln w="9525">
            <a:solidFill>
              <a:srgbClr val="000000"/>
            </a:solidFill>
            <a:miter lim="800000"/>
            <a:headEnd/>
            <a:tailEnd/>
          </a:ln>
          <a:extLst/>
        </p:spPr>
        <p:txBody>
          <a:bodyPr anchor="ctr"/>
          <a:lstStyle/>
          <a:p>
            <a:pPr algn="ctr">
              <a:lnSpc>
                <a:spcPct val="95000"/>
              </a:lnSpc>
              <a:buClr>
                <a:schemeClr val="tx2"/>
              </a:buClr>
              <a:buSzPct val="100000"/>
              <a:buFont typeface="Wingdings" charset="0"/>
              <a:buNone/>
            </a:pPr>
            <a:r>
              <a:rPr lang="en-US" sz="1400" b="0"/>
              <a:t>Attack traffic</a:t>
            </a:r>
          </a:p>
        </p:txBody>
      </p:sp>
      <p:sp>
        <p:nvSpPr>
          <p:cNvPr id="63510" name="Rectangle 23"/>
          <p:cNvSpPr>
            <a:spLocks noChangeArrowheads="1"/>
          </p:cNvSpPr>
          <p:nvPr/>
        </p:nvSpPr>
        <p:spPr bwMode="auto">
          <a:xfrm>
            <a:off x="5111750" y="1935163"/>
            <a:ext cx="1835150" cy="715962"/>
          </a:xfrm>
          <a:prstGeom prst="rect">
            <a:avLst/>
          </a:prstGeom>
          <a:solidFill>
            <a:schemeClr val="accent1"/>
          </a:solidFill>
          <a:ln w="9525">
            <a:solidFill>
              <a:srgbClr val="000000"/>
            </a:solidFill>
            <a:miter lim="800000"/>
            <a:headEnd/>
            <a:tailEnd/>
          </a:ln>
          <a:extLst/>
        </p:spPr>
        <p:txBody>
          <a:bodyPr anchor="ctr"/>
          <a:lstStyle/>
          <a:p>
            <a:pPr algn="ctr">
              <a:lnSpc>
                <a:spcPct val="95000"/>
              </a:lnSpc>
              <a:buClr>
                <a:schemeClr val="tx2"/>
              </a:buClr>
              <a:buSzPct val="100000"/>
              <a:buFont typeface="Wingdings" charset="0"/>
              <a:buNone/>
            </a:pPr>
            <a:r>
              <a:rPr lang="en-US" sz="1800">
                <a:solidFill>
                  <a:schemeClr val="bg1"/>
                </a:solidFill>
              </a:rPr>
              <a:t>IPS Activity</a:t>
            </a:r>
            <a:endParaRPr lang="en-US" sz="1800" b="0">
              <a:solidFill>
                <a:schemeClr val="bg1"/>
              </a:solidFill>
            </a:endParaRPr>
          </a:p>
        </p:txBody>
      </p:sp>
      <p:sp>
        <p:nvSpPr>
          <p:cNvPr id="63511" name="Rectangle 24"/>
          <p:cNvSpPr>
            <a:spLocks noChangeArrowheads="1"/>
          </p:cNvSpPr>
          <p:nvPr/>
        </p:nvSpPr>
        <p:spPr bwMode="auto">
          <a:xfrm>
            <a:off x="2819400" y="1935163"/>
            <a:ext cx="2292350" cy="715962"/>
          </a:xfrm>
          <a:prstGeom prst="rect">
            <a:avLst/>
          </a:prstGeom>
          <a:solidFill>
            <a:schemeClr val="accent1"/>
          </a:solidFill>
          <a:ln w="9525">
            <a:solidFill>
              <a:srgbClr val="000000"/>
            </a:solidFill>
            <a:miter lim="800000"/>
            <a:headEnd/>
            <a:tailEnd/>
          </a:ln>
          <a:extLst/>
        </p:spPr>
        <p:txBody>
          <a:bodyPr anchor="ctr"/>
          <a:lstStyle/>
          <a:p>
            <a:pPr algn="ctr">
              <a:lnSpc>
                <a:spcPct val="95000"/>
              </a:lnSpc>
              <a:buClr>
                <a:schemeClr val="tx2"/>
              </a:buClr>
              <a:buSzPct val="100000"/>
              <a:buFont typeface="Wingdings" charset="0"/>
              <a:buNone/>
            </a:pPr>
            <a:r>
              <a:rPr lang="en-US" sz="1800">
                <a:solidFill>
                  <a:schemeClr val="bg1"/>
                </a:solidFill>
              </a:rPr>
              <a:t>Network Activity</a:t>
            </a:r>
            <a:endParaRPr lang="en-US" sz="1800" b="0">
              <a:solidFill>
                <a:schemeClr val="bg1"/>
              </a:solidFill>
            </a:endParaRPr>
          </a:p>
        </p:txBody>
      </p:sp>
      <p:sp>
        <p:nvSpPr>
          <p:cNvPr id="63512" name="Line 25"/>
          <p:cNvSpPr>
            <a:spLocks noChangeShapeType="1"/>
          </p:cNvSpPr>
          <p:nvPr/>
        </p:nvSpPr>
        <p:spPr bwMode="auto">
          <a:xfrm>
            <a:off x="982663" y="1935163"/>
            <a:ext cx="7340600" cy="0"/>
          </a:xfrm>
          <a:prstGeom prst="line">
            <a:avLst/>
          </a:prstGeom>
          <a:noFill/>
          <a:ln w="9525" cap="rnd">
            <a:solidFill>
              <a:srgbClr val="0096D6"/>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3513" name="Line 26"/>
          <p:cNvSpPr>
            <a:spLocks noChangeShapeType="1"/>
          </p:cNvSpPr>
          <p:nvPr/>
        </p:nvSpPr>
        <p:spPr bwMode="auto">
          <a:xfrm>
            <a:off x="982663" y="5167313"/>
            <a:ext cx="7340600" cy="0"/>
          </a:xfrm>
          <a:prstGeom prst="line">
            <a:avLst/>
          </a:prstGeom>
          <a:noFill/>
          <a:ln w="9525" cap="rnd">
            <a:solidFill>
              <a:srgbClr val="0096D6"/>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3514" name="Line 27"/>
          <p:cNvSpPr>
            <a:spLocks noChangeShapeType="1"/>
          </p:cNvSpPr>
          <p:nvPr/>
        </p:nvSpPr>
        <p:spPr bwMode="auto">
          <a:xfrm>
            <a:off x="982663" y="1935163"/>
            <a:ext cx="0" cy="3232150"/>
          </a:xfrm>
          <a:prstGeom prst="line">
            <a:avLst/>
          </a:prstGeom>
          <a:noFill/>
          <a:ln w="9525" cap="rnd">
            <a:solidFill>
              <a:srgbClr val="0096D6"/>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3515" name="Line 28"/>
          <p:cNvSpPr>
            <a:spLocks noChangeShapeType="1"/>
          </p:cNvSpPr>
          <p:nvPr/>
        </p:nvSpPr>
        <p:spPr bwMode="auto">
          <a:xfrm>
            <a:off x="8323263" y="1935163"/>
            <a:ext cx="0" cy="3232150"/>
          </a:xfrm>
          <a:prstGeom prst="line">
            <a:avLst/>
          </a:prstGeom>
          <a:noFill/>
          <a:ln w="9525" cap="rnd">
            <a:solidFill>
              <a:srgbClr val="0096D6"/>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3516" name="Line 29"/>
          <p:cNvSpPr>
            <a:spLocks noChangeShapeType="1"/>
          </p:cNvSpPr>
          <p:nvPr/>
        </p:nvSpPr>
        <p:spPr bwMode="auto">
          <a:xfrm>
            <a:off x="982663" y="2651125"/>
            <a:ext cx="7340600" cy="0"/>
          </a:xfrm>
          <a:prstGeom prst="line">
            <a:avLst/>
          </a:prstGeom>
          <a:noFill/>
          <a:ln w="9525" cap="rnd">
            <a:solidFill>
              <a:srgbClr val="0096D6"/>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3517" name="Line 30"/>
          <p:cNvSpPr>
            <a:spLocks noChangeShapeType="1"/>
          </p:cNvSpPr>
          <p:nvPr/>
        </p:nvSpPr>
        <p:spPr bwMode="auto">
          <a:xfrm>
            <a:off x="5111750" y="1935163"/>
            <a:ext cx="0" cy="3232150"/>
          </a:xfrm>
          <a:prstGeom prst="line">
            <a:avLst/>
          </a:prstGeom>
          <a:noFill/>
          <a:ln w="9525" cap="rnd">
            <a:solidFill>
              <a:srgbClr val="0096D6"/>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3518" name="Line 32"/>
          <p:cNvSpPr>
            <a:spLocks noChangeShapeType="1"/>
          </p:cNvSpPr>
          <p:nvPr/>
        </p:nvSpPr>
        <p:spPr bwMode="auto">
          <a:xfrm>
            <a:off x="982663" y="3281363"/>
            <a:ext cx="7340600" cy="0"/>
          </a:xfrm>
          <a:prstGeom prst="line">
            <a:avLst/>
          </a:prstGeom>
          <a:noFill/>
          <a:ln w="9525" cap="rnd">
            <a:solidFill>
              <a:srgbClr val="0096D6"/>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3519" name="Line 33"/>
          <p:cNvSpPr>
            <a:spLocks noChangeShapeType="1"/>
          </p:cNvSpPr>
          <p:nvPr/>
        </p:nvSpPr>
        <p:spPr bwMode="auto">
          <a:xfrm>
            <a:off x="2819400" y="1935163"/>
            <a:ext cx="0" cy="715962"/>
          </a:xfrm>
          <a:prstGeom prst="line">
            <a:avLst/>
          </a:prstGeom>
          <a:noFill/>
          <a:ln w="9525">
            <a:solidFill>
              <a:srgbClr val="0096D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0" name="Line 35"/>
          <p:cNvSpPr>
            <a:spLocks noChangeShapeType="1"/>
          </p:cNvSpPr>
          <p:nvPr/>
        </p:nvSpPr>
        <p:spPr bwMode="auto">
          <a:xfrm>
            <a:off x="2819400" y="2651125"/>
            <a:ext cx="0" cy="2516188"/>
          </a:xfrm>
          <a:prstGeom prst="line">
            <a:avLst/>
          </a:prstGeom>
          <a:noFill/>
          <a:ln w="9525" cap="rnd">
            <a:solidFill>
              <a:srgbClr val="0096D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1" name="Line 36"/>
          <p:cNvSpPr>
            <a:spLocks noChangeShapeType="1"/>
          </p:cNvSpPr>
          <p:nvPr/>
        </p:nvSpPr>
        <p:spPr bwMode="auto">
          <a:xfrm>
            <a:off x="6946900" y="1935163"/>
            <a:ext cx="0" cy="3232150"/>
          </a:xfrm>
          <a:prstGeom prst="line">
            <a:avLst/>
          </a:prstGeom>
          <a:noFill/>
          <a:ln w="12700">
            <a:solidFill>
              <a:srgbClr val="0096D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2" name="Line 93"/>
          <p:cNvSpPr>
            <a:spLocks noChangeShapeType="1"/>
          </p:cNvSpPr>
          <p:nvPr/>
        </p:nvSpPr>
        <p:spPr bwMode="auto">
          <a:xfrm>
            <a:off x="982663" y="3910013"/>
            <a:ext cx="7340600" cy="0"/>
          </a:xfrm>
          <a:prstGeom prst="line">
            <a:avLst/>
          </a:prstGeom>
          <a:noFill/>
          <a:ln w="9525">
            <a:solidFill>
              <a:srgbClr val="0096D6"/>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63523" name="Line 110"/>
          <p:cNvSpPr>
            <a:spLocks noChangeShapeType="1"/>
          </p:cNvSpPr>
          <p:nvPr/>
        </p:nvSpPr>
        <p:spPr bwMode="auto">
          <a:xfrm>
            <a:off x="982663" y="4538663"/>
            <a:ext cx="7340600" cy="0"/>
          </a:xfrm>
          <a:prstGeom prst="line">
            <a:avLst/>
          </a:prstGeom>
          <a:noFill/>
          <a:ln w="9525">
            <a:solidFill>
              <a:srgbClr val="0096D6"/>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7" name="Rectangle 3"/>
          <p:cNvSpPr>
            <a:spLocks noGrp="1" noChangeArrowheads="1"/>
          </p:cNvSpPr>
          <p:nvPr>
            <p:ph type="body" sz="quarter" idx="10"/>
          </p:nvPr>
        </p:nvSpPr>
        <p:spPr/>
        <p:txBody>
          <a:bodyPr/>
          <a:lstStyle/>
          <a:p>
            <a:r>
              <a:rPr lang="en-US" dirty="0" smtClean="0"/>
              <a:t>False Positive:</a:t>
            </a:r>
          </a:p>
          <a:p>
            <a:pPr lvl="1"/>
            <a:r>
              <a:rPr lang="en-US" dirty="0" smtClean="0"/>
              <a:t>False positive alarm is an expected but undesired result. </a:t>
            </a:r>
          </a:p>
          <a:p>
            <a:pPr lvl="1"/>
            <a:r>
              <a:rPr lang="en-US" dirty="0" smtClean="0"/>
              <a:t>It occurs when an intrusion system generates an alarm after processing normal user traffic that should not have resulted in the alarm. </a:t>
            </a:r>
          </a:p>
          <a:p>
            <a:pPr lvl="1"/>
            <a:r>
              <a:rPr lang="en-US" dirty="0" smtClean="0"/>
              <a:t>The administrator must be sure to tune the IPS to change these alarm types to true negatives. </a:t>
            </a:r>
          </a:p>
          <a:p>
            <a:r>
              <a:rPr lang="en-US" dirty="0" smtClean="0"/>
              <a:t>False Negative:</a:t>
            </a:r>
          </a:p>
          <a:p>
            <a:pPr lvl="1"/>
            <a:r>
              <a:rPr lang="en-US" dirty="0" smtClean="0"/>
              <a:t>The IPS fails to generate an alarm after processing attack traffic that it is configured to detect. </a:t>
            </a:r>
          </a:p>
          <a:p>
            <a:pPr lvl="1"/>
            <a:r>
              <a:rPr lang="en-US" dirty="0" smtClean="0"/>
              <a:t>It is imperative that the IPS does not generate false negatives, because it means that known attacks are not being detected. </a:t>
            </a:r>
          </a:p>
          <a:p>
            <a:pPr lvl="1"/>
            <a:r>
              <a:rPr lang="en-US" dirty="0" smtClean="0"/>
              <a:t>The goal is to render these alarm types as true positive. </a:t>
            </a:r>
          </a:p>
        </p:txBody>
      </p:sp>
      <p:sp>
        <p:nvSpPr>
          <p:cNvPr id="64514" name="Rectangle 2"/>
          <p:cNvSpPr>
            <a:spLocks noGrp="1" noChangeArrowheads="1"/>
          </p:cNvSpPr>
          <p:nvPr>
            <p:ph type="title"/>
          </p:nvPr>
        </p:nvSpPr>
        <p:spPr/>
        <p:txBody>
          <a:bodyPr/>
          <a:lstStyle/>
          <a:p>
            <a:r>
              <a:rPr lang="en-US" smtClean="0"/>
              <a:t>Tuning Alarms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8"/>
          <p:cNvSpPr>
            <a:spLocks noGrp="1" noChangeArrowheads="1"/>
          </p:cNvSpPr>
          <p:nvPr>
            <p:ph idx="4294967295"/>
          </p:nvPr>
        </p:nvSpPr>
        <p:spPr>
          <a:xfrm>
            <a:off x="229701" y="914400"/>
            <a:ext cx="8551441" cy="5391045"/>
          </a:xfrm>
        </p:spPr>
        <p:txBody>
          <a:bodyPr/>
          <a:lstStyle/>
          <a:p>
            <a:r>
              <a:rPr lang="en-US">
                <a:latin typeface="Arial" charset="0"/>
              </a:rPr>
              <a:t>A signature is tuned to one of four levels, based on the perceived severity of the signature:</a:t>
            </a:r>
          </a:p>
          <a:p>
            <a:endParaRPr lang="en-US">
              <a:latin typeface="Arial" charset="0"/>
            </a:endParaRPr>
          </a:p>
        </p:txBody>
      </p:sp>
      <p:sp>
        <p:nvSpPr>
          <p:cNvPr id="65538" name="Rectangle 7"/>
          <p:cNvSpPr>
            <a:spLocks noGrp="1" noChangeArrowheads="1"/>
          </p:cNvSpPr>
          <p:nvPr>
            <p:ph type="title"/>
          </p:nvPr>
        </p:nvSpPr>
        <p:spPr/>
        <p:txBody>
          <a:bodyPr/>
          <a:lstStyle/>
          <a:p>
            <a:pPr eaLnBrk="1" hangingPunct="1"/>
            <a:r>
              <a:rPr lang="en-US">
                <a:latin typeface="Arial" charset="0"/>
              </a:rPr>
              <a:t>Tuning IPS Signature Alarms</a:t>
            </a:r>
          </a:p>
        </p:txBody>
      </p:sp>
      <p:pic>
        <p:nvPicPr>
          <p:cNvPr id="2" name="Picture 1" descr="533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0261" y="1630065"/>
            <a:ext cx="7146286" cy="452598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Tuning IPS Signature Alarms</a:t>
            </a:r>
            <a:endParaRPr lang="en-US"/>
          </a:p>
        </p:txBody>
      </p:sp>
      <p:sp>
        <p:nvSpPr>
          <p:cNvPr id="1548291" name="Rectangle 3"/>
          <p:cNvSpPr>
            <a:spLocks noGrp="1" noChangeArrowheads="1"/>
          </p:cNvSpPr>
          <p:nvPr>
            <p:ph idx="10"/>
          </p:nvPr>
        </p:nvSpPr>
        <p:spPr/>
        <p:txBody>
          <a:bodyPr>
            <a:normAutofit/>
          </a:bodyPr>
          <a:lstStyle/>
          <a:p>
            <a:r>
              <a:rPr lang="en-US" dirty="0" smtClean="0"/>
              <a:t>Low</a:t>
            </a:r>
          </a:p>
          <a:p>
            <a:pPr lvl="1"/>
            <a:r>
              <a:rPr lang="en-US" dirty="0" smtClean="0"/>
              <a:t>Abnormal network activity is detected that could be perceived as malicious, but an immediate threat is not likely.</a:t>
            </a:r>
          </a:p>
          <a:p>
            <a:r>
              <a:rPr lang="en-US" dirty="0" smtClean="0"/>
              <a:t>Medium</a:t>
            </a:r>
          </a:p>
          <a:p>
            <a:pPr lvl="1"/>
            <a:r>
              <a:rPr lang="en-US" dirty="0" smtClean="0"/>
              <a:t>Abnormal network activity is detected that could be perceived as malicious, and an immediate threat is likely.</a:t>
            </a:r>
          </a:p>
          <a:p>
            <a:r>
              <a:rPr lang="en-US" dirty="0" smtClean="0"/>
              <a:t>High</a:t>
            </a:r>
          </a:p>
          <a:p>
            <a:pPr lvl="1"/>
            <a:r>
              <a:rPr lang="en-US" dirty="0" smtClean="0"/>
              <a:t>Attacks used to gain access or cause a </a:t>
            </a:r>
            <a:r>
              <a:rPr lang="en-US" dirty="0" err="1" smtClean="0"/>
              <a:t>DoS</a:t>
            </a:r>
            <a:r>
              <a:rPr lang="en-US" dirty="0" smtClean="0"/>
              <a:t> attack are detected, and an immediate threat is extremely likely.</a:t>
            </a:r>
          </a:p>
          <a:p>
            <a:r>
              <a:rPr lang="en-US" dirty="0" smtClean="0"/>
              <a:t>Informational</a:t>
            </a:r>
          </a:p>
          <a:p>
            <a:pPr lvl="1"/>
            <a:r>
              <a:rPr lang="en-US" dirty="0" smtClean="0"/>
              <a:t>Activity that triggers the signature is not considered an immediate threat, but the information provided is useful information.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4"/>
          <p:cNvSpPr>
            <a:spLocks noGrp="1"/>
          </p:cNvSpPr>
          <p:nvPr>
            <p:ph type="ctrTitle"/>
          </p:nvPr>
        </p:nvSpPr>
        <p:spPr/>
        <p:txBody>
          <a:bodyPr/>
          <a:lstStyle/>
          <a:p>
            <a:r>
              <a:rPr lang="en-US">
                <a:latin typeface="Arial" charset="0"/>
              </a:rPr>
              <a:t>Signature Action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atin typeface="Arial" charset="0"/>
              </a:rPr>
              <a:t>IPS Signature Actions</a:t>
            </a:r>
          </a:p>
        </p:txBody>
      </p:sp>
      <p:sp>
        <p:nvSpPr>
          <p:cNvPr id="3" name="Text Placeholder 2"/>
          <p:cNvSpPr>
            <a:spLocks noGrp="1"/>
          </p:cNvSpPr>
          <p:nvPr>
            <p:ph type="body" sz="half" idx="1"/>
          </p:nvPr>
        </p:nvSpPr>
        <p:spPr/>
        <p:txBody>
          <a:bodyPr/>
          <a:lstStyle/>
          <a:p>
            <a:r>
              <a:rPr lang="en-US" dirty="0">
                <a:latin typeface="Arial" charset="0"/>
              </a:rPr>
              <a:t>Whenever a signature detects the activity for which it is configured, the signature triggers one or more actions. </a:t>
            </a:r>
          </a:p>
          <a:p>
            <a:r>
              <a:rPr lang="en-US" dirty="0">
                <a:latin typeface="Arial" charset="0"/>
              </a:rPr>
              <a:t>Several actions can be performed:</a:t>
            </a:r>
          </a:p>
          <a:p>
            <a:pPr lvl="1"/>
            <a:r>
              <a:rPr lang="en-US" dirty="0">
                <a:latin typeface="Arial" charset="0"/>
              </a:rPr>
              <a:t>Allow the activity.</a:t>
            </a:r>
          </a:p>
          <a:p>
            <a:pPr lvl="1"/>
            <a:r>
              <a:rPr lang="en-US" dirty="0">
                <a:latin typeface="Arial" charset="0"/>
              </a:rPr>
              <a:t>Drop or prevent the activity.</a:t>
            </a:r>
          </a:p>
          <a:p>
            <a:pPr lvl="1"/>
            <a:r>
              <a:rPr lang="en-US" dirty="0">
                <a:latin typeface="Arial" charset="0"/>
              </a:rPr>
              <a:t>Block future activity.</a:t>
            </a:r>
          </a:p>
          <a:p>
            <a:pPr lvl="1"/>
            <a:r>
              <a:rPr lang="en-US" dirty="0">
                <a:latin typeface="Arial" charset="0"/>
              </a:rPr>
              <a:t>Generate an alert.</a:t>
            </a:r>
          </a:p>
          <a:p>
            <a:pPr lvl="1"/>
            <a:r>
              <a:rPr lang="en-US" dirty="0">
                <a:latin typeface="Arial" charset="0"/>
              </a:rPr>
              <a:t>Log the activity.</a:t>
            </a:r>
          </a:p>
          <a:p>
            <a:pPr lvl="1"/>
            <a:r>
              <a:rPr lang="en-US" dirty="0">
                <a:latin typeface="Arial" charset="0"/>
              </a:rPr>
              <a:t>Reset a TCP connection</a:t>
            </a:r>
            <a:r>
              <a:rPr lang="en-US" dirty="0" smtClean="0">
                <a:latin typeface="Arial" charset="0"/>
              </a:rPr>
              <a:t>.</a:t>
            </a:r>
            <a:endParaRPr lang="en-US" dirty="0">
              <a:latin typeface="Arial" charset="0"/>
            </a:endParaRPr>
          </a:p>
        </p:txBody>
      </p:sp>
      <p:pic>
        <p:nvPicPr>
          <p:cNvPr id="2" name="Picture 1" descr="5334.JPG"/>
          <p:cNvPicPr>
            <a:picLocks noChangeAspect="1"/>
          </p:cNvPicPr>
          <p:nvPr/>
        </p:nvPicPr>
        <p:blipFill rotWithShape="1">
          <a:blip r:embed="rId2" cstate="email">
            <a:extLst>
              <a:ext uri="{28A0092B-C50C-407E-A947-70E740481C1C}">
                <a14:useLocalDpi xmlns:a14="http://schemas.microsoft.com/office/drawing/2010/main" val="0"/>
              </a:ext>
            </a:extLst>
          </a:blip>
          <a:srcRect l="25905" t="12807" r="26266" b="13676"/>
          <a:stretch/>
        </p:blipFill>
        <p:spPr>
          <a:xfrm>
            <a:off x="4714824" y="1405489"/>
            <a:ext cx="4146463" cy="40381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9" name="Rectangle 2"/>
          <p:cNvSpPr>
            <a:spLocks noGrp="1" noChangeArrowheads="1"/>
          </p:cNvSpPr>
          <p:nvPr>
            <p:ph type="title"/>
          </p:nvPr>
        </p:nvSpPr>
        <p:spPr/>
        <p:txBody>
          <a:bodyPr/>
          <a:lstStyle/>
          <a:p>
            <a:r>
              <a:rPr lang="en-US" smtClean="0"/>
              <a:t>IPS Signature Actions</a:t>
            </a:r>
            <a:endParaRPr lang="en-US"/>
          </a:p>
        </p:txBody>
      </p:sp>
      <p:graphicFrame>
        <p:nvGraphicFramePr>
          <p:cNvPr id="1551441" name="Group 81"/>
          <p:cNvGraphicFramePr>
            <a:graphicFrameLocks noGrp="1"/>
          </p:cNvGraphicFramePr>
          <p:nvPr>
            <p:ph type="tbl" idx="4294967295"/>
            <p:extLst>
              <p:ext uri="{D42A27DB-BD31-4B8C-83A1-F6EECF244321}">
                <p14:modId xmlns:p14="http://schemas.microsoft.com/office/powerpoint/2010/main" val="2699744698"/>
              </p:ext>
            </p:extLst>
          </p:nvPr>
        </p:nvGraphicFramePr>
        <p:xfrm>
          <a:off x="531962" y="864736"/>
          <a:ext cx="8037701" cy="5127159"/>
        </p:xfrm>
        <a:graphic>
          <a:graphicData uri="http://schemas.openxmlformats.org/drawingml/2006/table">
            <a:tbl>
              <a:tblPr firstRow="1" firstCol="1" bandRow="1">
                <a:tableStyleId>{3C2FFA5D-87B4-456A-9821-1D502468CF0F}</a:tableStyleId>
              </a:tblPr>
              <a:tblGrid>
                <a:gridCol w="1227961"/>
                <a:gridCol w="1519213"/>
                <a:gridCol w="5290527"/>
              </a:tblGrid>
              <a:tr h="352055">
                <a:tc>
                  <a:txBody>
                    <a:bodyPr/>
                    <a:lstStyle/>
                    <a:p>
                      <a:pPr marL="0" marR="0" lvl="0" indent="0" algn="ctr"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400" u="none" strike="noStrike" cap="none" normalizeH="0" baseline="0" dirty="0" smtClean="0">
                          <a:ln>
                            <a:noFill/>
                          </a:ln>
                          <a:effectLst/>
                        </a:rPr>
                        <a:t>Category</a:t>
                      </a:r>
                      <a:endParaRPr kumimoji="0" lang="en-US" sz="1400" b="1" i="0" u="none" strike="noStrike" cap="none" normalizeH="0" baseline="0" dirty="0" smtClean="0">
                        <a:ln>
                          <a:noFill/>
                        </a:ln>
                        <a:solidFill>
                          <a:schemeClr val="bg1"/>
                        </a:solidFill>
                        <a:effectLst/>
                        <a:latin typeface="Arial" charset="0"/>
                      </a:endParaRPr>
                    </a:p>
                  </a:txBody>
                  <a:tcPr marT="45721" marB="45721" anchor="ctr" horzOverflow="overflow"/>
                </a:tc>
                <a:tc>
                  <a:txBody>
                    <a:bodyPr/>
                    <a:lstStyle/>
                    <a:p>
                      <a:pPr marL="0" marR="0" lvl="0" indent="0" algn="ctr"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400" u="none" strike="noStrike" cap="none" normalizeH="0" baseline="0" smtClean="0">
                          <a:ln>
                            <a:noFill/>
                          </a:ln>
                          <a:effectLst/>
                        </a:rPr>
                        <a:t>Specific Alert</a:t>
                      </a:r>
                      <a:endParaRPr kumimoji="0" lang="en-US" sz="1400" b="1" i="0" u="none" strike="noStrike" cap="none" normalizeH="0" baseline="0" smtClean="0">
                        <a:ln>
                          <a:noFill/>
                        </a:ln>
                        <a:solidFill>
                          <a:schemeClr val="bg1"/>
                        </a:solidFill>
                        <a:effectLst/>
                        <a:latin typeface="Arial" charset="0"/>
                      </a:endParaRPr>
                    </a:p>
                  </a:txBody>
                  <a:tcPr marT="45721" marB="45721" anchor="ctr" horzOverflow="overflow"/>
                </a:tc>
                <a:tc>
                  <a:txBody>
                    <a:bodyPr/>
                    <a:lstStyle/>
                    <a:p>
                      <a:pPr marL="0" marR="0" lvl="0" indent="0" algn="l"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400" u="none" strike="noStrike" cap="none" normalizeH="0" baseline="0" dirty="0" smtClean="0">
                          <a:ln>
                            <a:noFill/>
                          </a:ln>
                          <a:effectLst/>
                        </a:rPr>
                        <a:t>Description</a:t>
                      </a:r>
                      <a:endParaRPr kumimoji="0" lang="en-US" sz="1400" b="1" i="0" u="none" strike="noStrike" cap="none" normalizeH="0" baseline="0" dirty="0" smtClean="0">
                        <a:ln>
                          <a:noFill/>
                        </a:ln>
                        <a:solidFill>
                          <a:schemeClr val="bg1"/>
                        </a:solidFill>
                        <a:effectLst/>
                        <a:latin typeface="Arial" charset="0"/>
                      </a:endParaRPr>
                    </a:p>
                  </a:txBody>
                  <a:tcPr marT="45721" marB="45721" anchor="ctr" horzOverflow="overflow"/>
                </a:tc>
              </a:tr>
              <a:tr h="317510">
                <a:tc rowSpan="2">
                  <a:txBody>
                    <a:bodyPr/>
                    <a:lstStyle/>
                    <a:p>
                      <a:pPr marL="0" marR="0" lvl="0" indent="0" algn="ctr"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200" u="none" strike="noStrike" cap="none" normalizeH="0" baseline="0" dirty="0" smtClean="0">
                          <a:ln>
                            <a:noFill/>
                          </a:ln>
                          <a:effectLst/>
                        </a:rPr>
                        <a:t>Generating an alert</a:t>
                      </a:r>
                      <a:endParaRPr kumimoji="0" lang="en-US" sz="1200" b="1" i="0" u="none" strike="noStrike" cap="none" normalizeH="0" baseline="0" dirty="0" smtClean="0">
                        <a:ln>
                          <a:noFill/>
                        </a:ln>
                        <a:solidFill>
                          <a:schemeClr val="tx1"/>
                        </a:solidFill>
                        <a:effectLst/>
                        <a:latin typeface="Arial" charset="0"/>
                      </a:endParaRPr>
                    </a:p>
                  </a:txBody>
                  <a:tcPr marT="45721" marB="45721" anchor="ctr" horzOverflow="overflow"/>
                </a:tc>
                <a:tc>
                  <a:txBody>
                    <a:bodyPr/>
                    <a:lstStyle/>
                    <a:p>
                      <a:pPr marL="0" marR="0" lvl="0" indent="0" algn="l"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200" u="none" strike="noStrike" cap="none" normalizeH="0" baseline="0" smtClean="0">
                          <a:ln>
                            <a:noFill/>
                          </a:ln>
                          <a:effectLst/>
                        </a:rPr>
                        <a:t>Produce alert</a:t>
                      </a:r>
                      <a:endParaRPr kumimoji="0" lang="en-US" sz="1200" b="0" i="0" u="none" strike="noStrike" cap="none" normalizeH="0" baseline="0" smtClean="0">
                        <a:ln>
                          <a:noFill/>
                        </a:ln>
                        <a:solidFill>
                          <a:schemeClr val="tx1"/>
                        </a:solidFill>
                        <a:effectLst/>
                        <a:latin typeface="Arial" charset="0"/>
                      </a:endParaRPr>
                    </a:p>
                  </a:txBody>
                  <a:tcPr marT="45721" marB="45721" anchor="ctr" horzOverflow="overflow"/>
                </a:tc>
                <a:tc>
                  <a:txBody>
                    <a:bodyPr/>
                    <a:lstStyle/>
                    <a:p>
                      <a:pPr marL="171450" marR="0" lvl="0" indent="-171450" algn="l" defTabSz="914400" rtl="0" eaLnBrk="0" fontAlgn="base" latinLnBrk="0" hangingPunct="0">
                        <a:lnSpc>
                          <a:spcPct val="95000"/>
                        </a:lnSpc>
                        <a:spcBef>
                          <a:spcPct val="50000"/>
                        </a:spcBef>
                        <a:spcAft>
                          <a:spcPct val="0"/>
                        </a:spcAft>
                        <a:buClr>
                          <a:schemeClr val="tx2"/>
                        </a:buClr>
                        <a:buSzPct val="100000"/>
                        <a:buFont typeface="Arial"/>
                        <a:buChar char="•"/>
                        <a:tabLst/>
                      </a:pPr>
                      <a:r>
                        <a:rPr kumimoji="0" lang="en-US" sz="1100" u="none" strike="noStrike" cap="none" normalizeH="0" baseline="0" dirty="0" smtClean="0">
                          <a:ln>
                            <a:noFill/>
                          </a:ln>
                          <a:effectLst/>
                        </a:rPr>
                        <a:t>This action writes the event to the Event Store as an alert.</a:t>
                      </a:r>
                      <a:endParaRPr kumimoji="0" lang="en-US" sz="1100" b="0" i="0" u="none" strike="noStrike" cap="none" normalizeH="0" baseline="0" dirty="0" smtClean="0">
                        <a:ln>
                          <a:noFill/>
                        </a:ln>
                        <a:solidFill>
                          <a:schemeClr val="tx1"/>
                        </a:solidFill>
                        <a:effectLst/>
                        <a:latin typeface="Arial" charset="0"/>
                      </a:endParaRPr>
                    </a:p>
                  </a:txBody>
                  <a:tcPr marT="45721" marB="45721" anchor="ctr" horzOverflow="overflow"/>
                </a:tc>
              </a:tr>
              <a:tr h="338149">
                <a:tc vMerge="1">
                  <a:txBody>
                    <a:bodyPr/>
                    <a:lstStyle/>
                    <a:p>
                      <a:endParaRPr lang="en-US"/>
                    </a:p>
                  </a:txBody>
                  <a:tcPr/>
                </a:tc>
                <a:tc>
                  <a:txBody>
                    <a:bodyPr/>
                    <a:lstStyle/>
                    <a:p>
                      <a:pPr marL="0" marR="0" lvl="0" indent="0" algn="l"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200" u="none" strike="noStrike" cap="none" normalizeH="0" baseline="0" smtClean="0">
                          <a:ln>
                            <a:noFill/>
                          </a:ln>
                          <a:effectLst/>
                        </a:rPr>
                        <a:t>Produce verbose alert</a:t>
                      </a:r>
                      <a:endParaRPr kumimoji="0" lang="en-US" sz="1200" b="0" i="0" u="none" strike="noStrike" cap="none" normalizeH="0" baseline="0" smtClean="0">
                        <a:ln>
                          <a:noFill/>
                        </a:ln>
                        <a:solidFill>
                          <a:schemeClr val="tx1"/>
                        </a:solidFill>
                        <a:effectLst/>
                        <a:latin typeface="Arial" charset="0"/>
                      </a:endParaRPr>
                    </a:p>
                  </a:txBody>
                  <a:tcPr marT="45721" marB="45721" anchor="ctr" horzOverflow="overflow"/>
                </a:tc>
                <a:tc>
                  <a:txBody>
                    <a:bodyPr/>
                    <a:lstStyle/>
                    <a:p>
                      <a:pPr marL="171450" marR="0" lvl="0" indent="-171450" algn="l" defTabSz="914400" rtl="0" eaLnBrk="0" fontAlgn="base" latinLnBrk="0" hangingPunct="0">
                        <a:lnSpc>
                          <a:spcPct val="95000"/>
                        </a:lnSpc>
                        <a:spcBef>
                          <a:spcPct val="50000"/>
                        </a:spcBef>
                        <a:spcAft>
                          <a:spcPct val="0"/>
                        </a:spcAft>
                        <a:buClr>
                          <a:schemeClr val="tx2"/>
                        </a:buClr>
                        <a:buSzPct val="100000"/>
                        <a:buFont typeface="Arial"/>
                        <a:buChar char="•"/>
                        <a:tabLst/>
                      </a:pPr>
                      <a:r>
                        <a:rPr kumimoji="0" lang="en-US" sz="1100" u="none" strike="noStrike" cap="none" normalizeH="0" baseline="0" dirty="0" smtClean="0">
                          <a:ln>
                            <a:noFill/>
                          </a:ln>
                          <a:effectLst/>
                        </a:rPr>
                        <a:t>This action includes an encoded dump of the offending packet in the alert. </a:t>
                      </a:r>
                      <a:endParaRPr kumimoji="0" lang="en-US" sz="1100" b="0" i="0" u="none" strike="noStrike" cap="none" normalizeH="0" baseline="0" dirty="0" smtClean="0">
                        <a:ln>
                          <a:noFill/>
                        </a:ln>
                        <a:solidFill>
                          <a:schemeClr val="tx1"/>
                        </a:solidFill>
                        <a:effectLst/>
                        <a:latin typeface="Arial" charset="0"/>
                      </a:endParaRPr>
                    </a:p>
                  </a:txBody>
                  <a:tcPr marT="45721" marB="45721" anchor="ctr" horzOverflow="overflow"/>
                </a:tc>
              </a:tr>
              <a:tr h="350849">
                <a:tc rowSpan="3">
                  <a:txBody>
                    <a:bodyPr/>
                    <a:lstStyle/>
                    <a:p>
                      <a:pPr marL="0" marR="0" lvl="0" indent="0" algn="ctr"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200" u="none" strike="noStrike" cap="none" normalizeH="0" baseline="0" smtClean="0">
                          <a:ln>
                            <a:noFill/>
                          </a:ln>
                          <a:effectLst/>
                        </a:rPr>
                        <a:t>Logging the activity</a:t>
                      </a:r>
                      <a:endParaRPr kumimoji="0" lang="en-US" sz="1200" b="1" i="0" u="none" strike="noStrike" cap="none" normalizeH="0" baseline="0" smtClean="0">
                        <a:ln>
                          <a:noFill/>
                        </a:ln>
                        <a:solidFill>
                          <a:schemeClr val="tx1"/>
                        </a:solidFill>
                        <a:effectLst/>
                        <a:latin typeface="Arial" charset="0"/>
                      </a:endParaRPr>
                    </a:p>
                  </a:txBody>
                  <a:tcPr marT="45721" marB="45721" anchor="ctr" horzOverflow="overflow"/>
                </a:tc>
                <a:tc>
                  <a:txBody>
                    <a:bodyPr/>
                    <a:lstStyle/>
                    <a:p>
                      <a:pPr marL="0" marR="0" lvl="0" indent="0" algn="l"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200" u="none" strike="noStrike" cap="none" normalizeH="0" baseline="0" smtClean="0">
                          <a:ln>
                            <a:noFill/>
                          </a:ln>
                          <a:effectLst/>
                        </a:rPr>
                        <a:t>Log attacker packets</a:t>
                      </a:r>
                      <a:endParaRPr kumimoji="0" lang="en-US" sz="1200" b="0" i="0" u="none" strike="noStrike" cap="none" normalizeH="0" baseline="0" smtClean="0">
                        <a:ln>
                          <a:noFill/>
                        </a:ln>
                        <a:solidFill>
                          <a:schemeClr val="tx1"/>
                        </a:solidFill>
                        <a:effectLst/>
                        <a:latin typeface="Arial" charset="0"/>
                      </a:endParaRPr>
                    </a:p>
                  </a:txBody>
                  <a:tcPr marT="45721" marB="45721" anchor="ctr" horzOverflow="overflow"/>
                </a:tc>
                <a:tc>
                  <a:txBody>
                    <a:bodyPr/>
                    <a:lstStyle/>
                    <a:p>
                      <a:pPr marL="171450" marR="0" lvl="0" indent="-171450" algn="l" defTabSz="914400" rtl="0" eaLnBrk="0" fontAlgn="base" latinLnBrk="0" hangingPunct="0">
                        <a:lnSpc>
                          <a:spcPct val="95000"/>
                        </a:lnSpc>
                        <a:spcBef>
                          <a:spcPct val="50000"/>
                        </a:spcBef>
                        <a:spcAft>
                          <a:spcPct val="0"/>
                        </a:spcAft>
                        <a:buClr>
                          <a:schemeClr val="tx2"/>
                        </a:buClr>
                        <a:buSzPct val="100000"/>
                        <a:buFont typeface="Arial"/>
                        <a:buChar char="•"/>
                        <a:tabLst/>
                      </a:pPr>
                      <a:r>
                        <a:rPr kumimoji="0" lang="en-US" sz="1100" u="none" strike="noStrike" cap="none" normalizeH="0" baseline="0" dirty="0" smtClean="0">
                          <a:ln>
                            <a:noFill/>
                          </a:ln>
                          <a:effectLst/>
                        </a:rPr>
                        <a:t>This action starts IP logging on packets that contain the attacker address and sends an alert. </a:t>
                      </a:r>
                      <a:endParaRPr kumimoji="0" lang="en-US" sz="1100" b="0" i="0" u="none" strike="noStrike" cap="none" normalizeH="0" baseline="0" dirty="0" smtClean="0">
                        <a:ln>
                          <a:noFill/>
                        </a:ln>
                        <a:solidFill>
                          <a:schemeClr val="tx1"/>
                        </a:solidFill>
                        <a:effectLst/>
                        <a:latin typeface="Arial" charset="0"/>
                      </a:endParaRPr>
                    </a:p>
                  </a:txBody>
                  <a:tcPr marT="45721" marB="45721" anchor="ctr" horzOverflow="overflow"/>
                </a:tc>
              </a:tr>
              <a:tr h="303222">
                <a:tc vMerge="1">
                  <a:txBody>
                    <a:bodyPr/>
                    <a:lstStyle/>
                    <a:p>
                      <a:endParaRPr lang="en-US"/>
                    </a:p>
                  </a:txBody>
                  <a:tcPr/>
                </a:tc>
                <a:tc>
                  <a:txBody>
                    <a:bodyPr/>
                    <a:lstStyle/>
                    <a:p>
                      <a:pPr marL="0" marR="0" lvl="0" indent="0" algn="l"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200" u="none" strike="noStrike" cap="none" normalizeH="0" baseline="0" smtClean="0">
                          <a:ln>
                            <a:noFill/>
                          </a:ln>
                          <a:effectLst/>
                        </a:rPr>
                        <a:t>Log pair packets</a:t>
                      </a:r>
                      <a:endParaRPr kumimoji="0" lang="en-US" sz="1200" b="0" i="0" u="none" strike="noStrike" cap="none" normalizeH="0" baseline="0" smtClean="0">
                        <a:ln>
                          <a:noFill/>
                        </a:ln>
                        <a:solidFill>
                          <a:schemeClr val="tx1"/>
                        </a:solidFill>
                        <a:effectLst/>
                        <a:latin typeface="Arial" charset="0"/>
                      </a:endParaRPr>
                    </a:p>
                  </a:txBody>
                  <a:tcPr marT="45721" marB="45721" anchor="ctr" horzOverflow="overflow"/>
                </a:tc>
                <a:tc>
                  <a:txBody>
                    <a:bodyPr/>
                    <a:lstStyle/>
                    <a:p>
                      <a:pPr marL="171450" marR="0" lvl="0" indent="-171450" algn="l" defTabSz="914400" rtl="0" eaLnBrk="0" fontAlgn="base" latinLnBrk="0" hangingPunct="0">
                        <a:lnSpc>
                          <a:spcPct val="95000"/>
                        </a:lnSpc>
                        <a:spcBef>
                          <a:spcPct val="50000"/>
                        </a:spcBef>
                        <a:spcAft>
                          <a:spcPct val="0"/>
                        </a:spcAft>
                        <a:buClr>
                          <a:schemeClr val="tx2"/>
                        </a:buClr>
                        <a:buSzPct val="100000"/>
                        <a:buFont typeface="Arial"/>
                        <a:buChar char="•"/>
                        <a:tabLst/>
                      </a:pPr>
                      <a:r>
                        <a:rPr kumimoji="0" lang="en-US" sz="1100" u="none" strike="noStrike" cap="none" normalizeH="0" baseline="0" dirty="0" smtClean="0">
                          <a:ln>
                            <a:noFill/>
                          </a:ln>
                          <a:effectLst/>
                        </a:rPr>
                        <a:t>This action starts IP logging on packets that contain the attacker and victim address pair. </a:t>
                      </a:r>
                      <a:endParaRPr kumimoji="0" lang="en-US" sz="1100" b="0" i="0" u="none" strike="noStrike" cap="none" normalizeH="0" baseline="0" dirty="0" smtClean="0">
                        <a:ln>
                          <a:noFill/>
                        </a:ln>
                        <a:solidFill>
                          <a:schemeClr val="tx1"/>
                        </a:solidFill>
                        <a:effectLst/>
                        <a:latin typeface="Arial" charset="0"/>
                      </a:endParaRPr>
                    </a:p>
                  </a:txBody>
                  <a:tcPr marT="45721" marB="45721" anchor="ctr" horzOverflow="overflow"/>
                </a:tc>
              </a:tr>
              <a:tr h="303222">
                <a:tc vMerge="1">
                  <a:txBody>
                    <a:bodyPr/>
                    <a:lstStyle/>
                    <a:p>
                      <a:endParaRPr lang="en-US"/>
                    </a:p>
                  </a:txBody>
                  <a:tcPr/>
                </a:tc>
                <a:tc>
                  <a:txBody>
                    <a:bodyPr/>
                    <a:lstStyle/>
                    <a:p>
                      <a:pPr marL="0" marR="0" lvl="0" indent="0" algn="l"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200" u="none" strike="noStrike" cap="none" normalizeH="0" baseline="0" smtClean="0">
                          <a:ln>
                            <a:noFill/>
                          </a:ln>
                          <a:effectLst/>
                        </a:rPr>
                        <a:t>Log victim packets</a:t>
                      </a:r>
                      <a:endParaRPr kumimoji="0" lang="en-US" sz="1200" b="0" i="0" u="none" strike="noStrike" cap="none" normalizeH="0" baseline="0" smtClean="0">
                        <a:ln>
                          <a:noFill/>
                        </a:ln>
                        <a:solidFill>
                          <a:schemeClr val="tx1"/>
                        </a:solidFill>
                        <a:effectLst/>
                        <a:latin typeface="Arial" charset="0"/>
                      </a:endParaRPr>
                    </a:p>
                  </a:txBody>
                  <a:tcPr marT="45721" marB="45721" anchor="ctr" horzOverflow="overflow"/>
                </a:tc>
                <a:tc>
                  <a:txBody>
                    <a:bodyPr/>
                    <a:lstStyle/>
                    <a:p>
                      <a:pPr marL="171450" marR="0" lvl="0" indent="-171450" algn="l" defTabSz="914400" rtl="0" eaLnBrk="0" fontAlgn="base" latinLnBrk="0" hangingPunct="0">
                        <a:lnSpc>
                          <a:spcPct val="95000"/>
                        </a:lnSpc>
                        <a:spcBef>
                          <a:spcPct val="50000"/>
                        </a:spcBef>
                        <a:spcAft>
                          <a:spcPct val="0"/>
                        </a:spcAft>
                        <a:buClr>
                          <a:schemeClr val="tx2"/>
                        </a:buClr>
                        <a:buSzPct val="100000"/>
                        <a:buFont typeface="Arial"/>
                        <a:buChar char="•"/>
                        <a:tabLst/>
                      </a:pPr>
                      <a:r>
                        <a:rPr kumimoji="0" lang="en-US" sz="1100" u="none" strike="noStrike" cap="none" normalizeH="0" baseline="0" dirty="0" smtClean="0">
                          <a:ln>
                            <a:noFill/>
                          </a:ln>
                          <a:effectLst/>
                        </a:rPr>
                        <a:t>This action starts IP logging on packets that contain the victim address and sends an alert. </a:t>
                      </a:r>
                      <a:endParaRPr kumimoji="0" lang="en-US" sz="1100" b="0" i="0" u="none" strike="noStrike" cap="none" normalizeH="0" baseline="0" dirty="0" smtClean="0">
                        <a:ln>
                          <a:noFill/>
                        </a:ln>
                        <a:solidFill>
                          <a:schemeClr val="tx1"/>
                        </a:solidFill>
                        <a:effectLst/>
                        <a:latin typeface="Arial" charset="0"/>
                      </a:endParaRPr>
                    </a:p>
                  </a:txBody>
                  <a:tcPr marT="45721" marB="45721" anchor="ctr" horzOverflow="overflow"/>
                </a:tc>
              </a:tr>
              <a:tr h="1554529">
                <a:tc rowSpan="3">
                  <a:txBody>
                    <a:bodyPr/>
                    <a:lstStyle/>
                    <a:p>
                      <a:pPr marL="0" marR="0" lvl="0" indent="0" algn="ctr"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200" u="none" strike="noStrike" cap="none" normalizeH="0" baseline="0" smtClean="0">
                          <a:ln>
                            <a:noFill/>
                          </a:ln>
                          <a:effectLst/>
                        </a:rPr>
                        <a:t>Dropping or preventing the activity</a:t>
                      </a:r>
                    </a:p>
                    <a:p>
                      <a:pPr marL="0" marR="0" lvl="0" indent="0" algn="ctr"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endParaRPr kumimoji="0" lang="en-US" sz="1200" b="1" i="0" u="none" strike="noStrike" cap="none" normalizeH="0" baseline="0" smtClean="0">
                        <a:ln>
                          <a:noFill/>
                        </a:ln>
                        <a:solidFill>
                          <a:schemeClr val="tx1"/>
                        </a:solidFill>
                        <a:effectLst/>
                        <a:latin typeface="Arial" charset="0"/>
                      </a:endParaRPr>
                    </a:p>
                  </a:txBody>
                  <a:tcPr marT="45721" marB="45721" anchor="ctr" horzOverflow="overflow"/>
                </a:tc>
                <a:tc>
                  <a:txBody>
                    <a:bodyPr/>
                    <a:lstStyle/>
                    <a:p>
                      <a:pPr marL="0" marR="0" lvl="0" indent="0" algn="l"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200" u="none" strike="noStrike" cap="none" normalizeH="0" baseline="0" smtClean="0">
                          <a:ln>
                            <a:noFill/>
                          </a:ln>
                          <a:effectLst/>
                        </a:rPr>
                        <a:t>Deny attacker inline</a:t>
                      </a:r>
                      <a:endParaRPr kumimoji="0" lang="en-US" sz="1200" b="0" i="0" u="none" strike="noStrike" cap="none" normalizeH="0" baseline="0" smtClean="0">
                        <a:ln>
                          <a:noFill/>
                        </a:ln>
                        <a:solidFill>
                          <a:schemeClr val="tx1"/>
                        </a:solidFill>
                        <a:effectLst/>
                        <a:latin typeface="Arial" charset="0"/>
                      </a:endParaRPr>
                    </a:p>
                  </a:txBody>
                  <a:tcPr marT="45721" marB="45721" anchor="ctr" horzOverflow="overflow"/>
                </a:tc>
                <a:tc>
                  <a:txBody>
                    <a:bodyPr/>
                    <a:lstStyle/>
                    <a:p>
                      <a:pPr marL="171450" marR="0" lvl="0" indent="-171450" algn="l" defTabSz="914400" rtl="0" eaLnBrk="0" fontAlgn="base" latinLnBrk="0" hangingPunct="0">
                        <a:lnSpc>
                          <a:spcPct val="95000"/>
                        </a:lnSpc>
                        <a:spcBef>
                          <a:spcPct val="50000"/>
                        </a:spcBef>
                        <a:spcAft>
                          <a:spcPct val="0"/>
                        </a:spcAft>
                        <a:buClr>
                          <a:schemeClr val="tx2"/>
                        </a:buClr>
                        <a:buSzPct val="100000"/>
                        <a:buFont typeface="Arial"/>
                        <a:buChar char="•"/>
                        <a:tabLst/>
                      </a:pPr>
                      <a:r>
                        <a:rPr kumimoji="0" lang="en-US" sz="1100" u="none" strike="noStrike" cap="none" normalizeH="0" baseline="0" dirty="0" smtClean="0">
                          <a:ln>
                            <a:noFill/>
                          </a:ln>
                          <a:effectLst/>
                        </a:rPr>
                        <a:t>This action terminates the current packet and future packets from this attacker address for a specified period of time. </a:t>
                      </a:r>
                    </a:p>
                    <a:p>
                      <a:pPr marL="171450" marR="0" lvl="0" indent="-171450" algn="l" defTabSz="914400" rtl="0" eaLnBrk="0" fontAlgn="base" latinLnBrk="0" hangingPunct="0">
                        <a:lnSpc>
                          <a:spcPct val="95000"/>
                        </a:lnSpc>
                        <a:spcBef>
                          <a:spcPct val="50000"/>
                        </a:spcBef>
                        <a:spcAft>
                          <a:spcPct val="0"/>
                        </a:spcAft>
                        <a:buClr>
                          <a:schemeClr val="tx2"/>
                        </a:buClr>
                        <a:buSzPct val="100000"/>
                        <a:buFont typeface="Arial"/>
                        <a:buChar char="•"/>
                        <a:tabLst/>
                      </a:pPr>
                      <a:r>
                        <a:rPr kumimoji="0" lang="en-US" sz="1100" u="none" strike="noStrike" cap="none" normalizeH="0" baseline="0" dirty="0" smtClean="0">
                          <a:ln>
                            <a:noFill/>
                          </a:ln>
                          <a:effectLst/>
                        </a:rPr>
                        <a:t>The sensor maintains a list of the attackers currently being denied by the system. </a:t>
                      </a:r>
                    </a:p>
                    <a:p>
                      <a:pPr marL="171450" marR="0" lvl="0" indent="-171450" algn="l" defTabSz="914400" rtl="0" eaLnBrk="0" fontAlgn="base" latinLnBrk="0" hangingPunct="0">
                        <a:lnSpc>
                          <a:spcPct val="95000"/>
                        </a:lnSpc>
                        <a:spcBef>
                          <a:spcPct val="50000"/>
                        </a:spcBef>
                        <a:spcAft>
                          <a:spcPct val="0"/>
                        </a:spcAft>
                        <a:buClr>
                          <a:schemeClr val="tx2"/>
                        </a:buClr>
                        <a:buSzPct val="100000"/>
                        <a:buFont typeface="Arial"/>
                        <a:buChar char="•"/>
                        <a:tabLst/>
                      </a:pPr>
                      <a:r>
                        <a:rPr kumimoji="0" lang="en-US" sz="1100" u="none" strike="noStrike" cap="none" normalizeH="0" baseline="0" dirty="0" smtClean="0">
                          <a:ln>
                            <a:noFill/>
                          </a:ln>
                          <a:effectLst/>
                        </a:rPr>
                        <a:t>Entries may be removed from the list manually or wait for the timer to expire. </a:t>
                      </a:r>
                    </a:p>
                    <a:p>
                      <a:pPr marL="171450" marR="0" lvl="0" indent="-171450" algn="l" defTabSz="914400" rtl="0" eaLnBrk="0" fontAlgn="base" latinLnBrk="0" hangingPunct="0">
                        <a:lnSpc>
                          <a:spcPct val="95000"/>
                        </a:lnSpc>
                        <a:spcBef>
                          <a:spcPct val="50000"/>
                        </a:spcBef>
                        <a:spcAft>
                          <a:spcPct val="0"/>
                        </a:spcAft>
                        <a:buClr>
                          <a:schemeClr val="tx2"/>
                        </a:buClr>
                        <a:buSzPct val="100000"/>
                        <a:buFont typeface="Arial"/>
                        <a:buChar char="•"/>
                        <a:tabLst/>
                      </a:pPr>
                      <a:r>
                        <a:rPr kumimoji="0" lang="en-US" sz="1100" u="none" strike="noStrike" cap="none" normalizeH="0" baseline="0" dirty="0" smtClean="0">
                          <a:ln>
                            <a:noFill/>
                          </a:ln>
                          <a:effectLst/>
                        </a:rPr>
                        <a:t>The timer is a sliding timer for each entry. Therefore, if attacker A is currently being denied, but issues another attack, the timer for attacker A is reset and attacker A remains on the denied attacker list until the timer expires. </a:t>
                      </a:r>
                    </a:p>
                    <a:p>
                      <a:pPr marL="171450" marR="0" lvl="0" indent="-171450" algn="l" defTabSz="914400" rtl="0" eaLnBrk="0" fontAlgn="base" latinLnBrk="0" hangingPunct="0">
                        <a:lnSpc>
                          <a:spcPct val="95000"/>
                        </a:lnSpc>
                        <a:spcBef>
                          <a:spcPct val="50000"/>
                        </a:spcBef>
                        <a:spcAft>
                          <a:spcPct val="0"/>
                        </a:spcAft>
                        <a:buClr>
                          <a:schemeClr val="tx2"/>
                        </a:buClr>
                        <a:buSzPct val="100000"/>
                        <a:buFont typeface="Arial"/>
                        <a:buChar char="•"/>
                        <a:tabLst/>
                      </a:pPr>
                      <a:r>
                        <a:rPr kumimoji="0" lang="en-US" sz="1100" u="none" strike="noStrike" cap="none" normalizeH="0" baseline="0" dirty="0" smtClean="0">
                          <a:ln>
                            <a:noFill/>
                          </a:ln>
                          <a:effectLst/>
                        </a:rPr>
                        <a:t>If the denied attacker list is at capacity and cannot add a new entry, the packet is still denied.</a:t>
                      </a:r>
                      <a:endParaRPr kumimoji="0" lang="en-US" sz="1100" b="0" i="0" u="none" strike="noStrike" cap="none" normalizeH="0" baseline="0" dirty="0" smtClean="0">
                        <a:ln>
                          <a:noFill/>
                        </a:ln>
                        <a:solidFill>
                          <a:schemeClr val="tx1"/>
                        </a:solidFill>
                        <a:effectLst/>
                        <a:latin typeface="Arial" charset="0"/>
                      </a:endParaRPr>
                    </a:p>
                  </a:txBody>
                  <a:tcPr marT="45721" marB="45721" anchor="ctr" horzOverflow="overflow"/>
                </a:tc>
              </a:tr>
              <a:tr h="338149">
                <a:tc vMerge="1">
                  <a:txBody>
                    <a:bodyPr/>
                    <a:lstStyle/>
                    <a:p>
                      <a:endParaRPr lang="en-US"/>
                    </a:p>
                  </a:txBody>
                  <a:tcPr/>
                </a:tc>
                <a:tc>
                  <a:txBody>
                    <a:bodyPr/>
                    <a:lstStyle/>
                    <a:p>
                      <a:pPr marL="0" marR="0" lvl="0" indent="0" algn="l"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200" u="none" strike="noStrike" cap="none" normalizeH="0" baseline="0" smtClean="0">
                          <a:ln>
                            <a:noFill/>
                          </a:ln>
                          <a:effectLst/>
                        </a:rPr>
                        <a:t>Deny connection inline</a:t>
                      </a:r>
                      <a:endParaRPr kumimoji="0" lang="en-US" sz="1200" b="0" i="0" u="none" strike="noStrike" cap="none" normalizeH="0" baseline="0" smtClean="0">
                        <a:ln>
                          <a:noFill/>
                        </a:ln>
                        <a:solidFill>
                          <a:schemeClr val="tx1"/>
                        </a:solidFill>
                        <a:effectLst/>
                        <a:latin typeface="Arial" charset="0"/>
                      </a:endParaRPr>
                    </a:p>
                  </a:txBody>
                  <a:tcPr marT="45721" marB="45721" anchor="ctr" horzOverflow="overflow"/>
                </a:tc>
                <a:tc>
                  <a:txBody>
                    <a:bodyPr/>
                    <a:lstStyle/>
                    <a:p>
                      <a:pPr marL="171450" marR="0" lvl="0" indent="-171450" algn="l" defTabSz="914400" rtl="0" eaLnBrk="0" fontAlgn="base" latinLnBrk="0" hangingPunct="0">
                        <a:lnSpc>
                          <a:spcPct val="95000"/>
                        </a:lnSpc>
                        <a:spcBef>
                          <a:spcPct val="50000"/>
                        </a:spcBef>
                        <a:spcAft>
                          <a:spcPct val="0"/>
                        </a:spcAft>
                        <a:buClr>
                          <a:schemeClr val="tx2"/>
                        </a:buClr>
                        <a:buSzPct val="100000"/>
                        <a:buFont typeface="Arial"/>
                        <a:buChar char="•"/>
                        <a:tabLst/>
                      </a:pPr>
                      <a:r>
                        <a:rPr kumimoji="0" lang="en-US" sz="1100" u="none" strike="noStrike" cap="none" normalizeH="0" baseline="0" dirty="0" smtClean="0">
                          <a:ln>
                            <a:noFill/>
                          </a:ln>
                          <a:effectLst/>
                        </a:rPr>
                        <a:t>This action terminates the current packet and future packets on this TCP flow.</a:t>
                      </a:r>
                      <a:endParaRPr kumimoji="0" lang="en-US" sz="1100" b="0" i="0" u="none" strike="noStrike" cap="none" normalizeH="0" baseline="0" dirty="0" smtClean="0">
                        <a:ln>
                          <a:noFill/>
                        </a:ln>
                        <a:solidFill>
                          <a:schemeClr val="tx1"/>
                        </a:solidFill>
                        <a:effectLst/>
                        <a:latin typeface="Arial" charset="0"/>
                      </a:endParaRPr>
                    </a:p>
                  </a:txBody>
                  <a:tcPr marT="45721" marB="45721" anchor="ctr" horzOverflow="overflow"/>
                </a:tc>
              </a:tr>
              <a:tr h="301634">
                <a:tc vMerge="1">
                  <a:txBody>
                    <a:bodyPr/>
                    <a:lstStyle/>
                    <a:p>
                      <a:endParaRPr lang="en-US"/>
                    </a:p>
                  </a:txBody>
                  <a:tcPr/>
                </a:tc>
                <a:tc>
                  <a:txBody>
                    <a:bodyPr/>
                    <a:lstStyle/>
                    <a:p>
                      <a:pPr marL="0" marR="0" lvl="0" indent="0" algn="l"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200" u="none" strike="noStrike" cap="none" normalizeH="0" baseline="0" dirty="0" smtClean="0">
                          <a:ln>
                            <a:noFill/>
                          </a:ln>
                          <a:effectLst/>
                        </a:rPr>
                        <a:t>Deny packet inline</a:t>
                      </a:r>
                      <a:endParaRPr kumimoji="0" lang="en-US" sz="1200" b="0" i="0" u="none" strike="noStrike" cap="none" normalizeH="0" baseline="0" dirty="0" smtClean="0">
                        <a:ln>
                          <a:noFill/>
                        </a:ln>
                        <a:solidFill>
                          <a:schemeClr val="tx1"/>
                        </a:solidFill>
                        <a:effectLst/>
                        <a:latin typeface="Arial" charset="0"/>
                      </a:endParaRPr>
                    </a:p>
                  </a:txBody>
                  <a:tcPr marT="45721" marB="45721" anchor="ctr" horzOverflow="overflow"/>
                </a:tc>
                <a:tc>
                  <a:txBody>
                    <a:bodyPr/>
                    <a:lstStyle/>
                    <a:p>
                      <a:pPr marL="171450" marR="0" lvl="0" indent="-171450" algn="l" defTabSz="914400" rtl="0" eaLnBrk="0" fontAlgn="base" latinLnBrk="0" hangingPunct="0">
                        <a:lnSpc>
                          <a:spcPct val="95000"/>
                        </a:lnSpc>
                        <a:spcBef>
                          <a:spcPct val="50000"/>
                        </a:spcBef>
                        <a:spcAft>
                          <a:spcPct val="0"/>
                        </a:spcAft>
                        <a:buClr>
                          <a:schemeClr val="tx2"/>
                        </a:buClr>
                        <a:buSzPct val="100000"/>
                        <a:buFont typeface="Arial"/>
                        <a:buChar char="•"/>
                        <a:tabLst/>
                      </a:pPr>
                      <a:r>
                        <a:rPr kumimoji="0" lang="en-US" sz="1100" u="none" strike="noStrike" cap="none" normalizeH="0" baseline="0" dirty="0" smtClean="0">
                          <a:ln>
                            <a:noFill/>
                          </a:ln>
                          <a:effectLst/>
                        </a:rPr>
                        <a:t>This action terminates the packet.</a:t>
                      </a:r>
                      <a:endParaRPr kumimoji="0" lang="en-US" sz="1100" b="0" i="0" u="none" strike="noStrike" cap="none" normalizeH="0" baseline="0" dirty="0" smtClean="0">
                        <a:ln>
                          <a:noFill/>
                        </a:ln>
                        <a:solidFill>
                          <a:schemeClr val="tx1"/>
                        </a:solidFill>
                        <a:effectLst/>
                        <a:latin typeface="Arial" charset="0"/>
                      </a:endParaRPr>
                    </a:p>
                  </a:txBody>
                  <a:tcPr marT="45721" marB="45721" anchor="ctr" horzOverflow="overflow"/>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9" name="Rectangle 2"/>
          <p:cNvSpPr>
            <a:spLocks noGrp="1" noChangeArrowheads="1"/>
          </p:cNvSpPr>
          <p:nvPr>
            <p:ph type="title"/>
          </p:nvPr>
        </p:nvSpPr>
        <p:spPr/>
        <p:txBody>
          <a:bodyPr/>
          <a:lstStyle/>
          <a:p>
            <a:pPr eaLnBrk="1" hangingPunct="1"/>
            <a:r>
              <a:rPr lang="en-US">
                <a:latin typeface="Arial" charset="0"/>
              </a:rPr>
              <a:t>IPS Signature Actions</a:t>
            </a:r>
          </a:p>
        </p:txBody>
      </p:sp>
      <p:graphicFrame>
        <p:nvGraphicFramePr>
          <p:cNvPr id="1551441" name="Group 81"/>
          <p:cNvGraphicFramePr>
            <a:graphicFrameLocks noGrp="1"/>
          </p:cNvGraphicFramePr>
          <p:nvPr>
            <p:ph type="tbl" idx="1"/>
            <p:extLst>
              <p:ext uri="{D42A27DB-BD31-4B8C-83A1-F6EECF244321}">
                <p14:modId xmlns:p14="http://schemas.microsoft.com/office/powerpoint/2010/main" val="6645862"/>
              </p:ext>
            </p:extLst>
          </p:nvPr>
        </p:nvGraphicFramePr>
        <p:xfrm>
          <a:off x="566738" y="887413"/>
          <a:ext cx="8009543" cy="2521127"/>
        </p:xfrm>
        <a:graphic>
          <a:graphicData uri="http://schemas.openxmlformats.org/drawingml/2006/table">
            <a:tbl>
              <a:tblPr firstRow="1" firstCol="1" bandRow="1">
                <a:tableStyleId>{3C2FFA5D-87B4-456A-9821-1D502468CF0F}</a:tableStyleId>
              </a:tblPr>
              <a:tblGrid>
                <a:gridCol w="1200150"/>
                <a:gridCol w="1752600"/>
                <a:gridCol w="5056793"/>
              </a:tblGrid>
              <a:tr h="352055">
                <a:tc>
                  <a:txBody>
                    <a:bodyPr/>
                    <a:lstStyle/>
                    <a:p>
                      <a:pPr marL="0" marR="0" lvl="0" indent="0" algn="ctr"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u="none" strike="noStrike" cap="none" normalizeH="0" baseline="0" dirty="0" smtClean="0">
                          <a:ln>
                            <a:noFill/>
                          </a:ln>
                          <a:effectLst/>
                        </a:rPr>
                        <a:t>Category</a:t>
                      </a:r>
                      <a:endParaRPr kumimoji="0" lang="en-US" sz="1600" b="1" i="0" u="none" strike="noStrike" cap="none" normalizeH="0" baseline="0" dirty="0" smtClean="0">
                        <a:ln>
                          <a:noFill/>
                        </a:ln>
                        <a:solidFill>
                          <a:schemeClr val="bg1"/>
                        </a:solidFill>
                        <a:effectLst/>
                        <a:latin typeface="Arial" charset="0"/>
                      </a:endParaRPr>
                    </a:p>
                  </a:txBody>
                  <a:tcPr marT="45721" marB="45721" horzOverflow="overflow"/>
                </a:tc>
                <a:tc>
                  <a:txBody>
                    <a:bodyPr/>
                    <a:lstStyle/>
                    <a:p>
                      <a:pPr marL="0" marR="0" lvl="0" indent="0" algn="ctr"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u="none" strike="noStrike" cap="none" normalizeH="0" baseline="0" smtClean="0">
                          <a:ln>
                            <a:noFill/>
                          </a:ln>
                          <a:effectLst/>
                        </a:rPr>
                        <a:t>Specific Alert</a:t>
                      </a:r>
                      <a:endParaRPr kumimoji="0" lang="en-US" sz="1600" b="1" i="0" u="none" strike="noStrike" cap="none" normalizeH="0" baseline="0" smtClean="0">
                        <a:ln>
                          <a:noFill/>
                        </a:ln>
                        <a:solidFill>
                          <a:schemeClr val="bg1"/>
                        </a:solidFill>
                        <a:effectLst/>
                        <a:latin typeface="Arial" charset="0"/>
                      </a:endParaRPr>
                    </a:p>
                  </a:txBody>
                  <a:tcPr marT="45721" marB="45721" horzOverflow="overflow"/>
                </a:tc>
                <a:tc>
                  <a:txBody>
                    <a:bodyPr/>
                    <a:lstStyle/>
                    <a:p>
                      <a:pPr marL="0" marR="0" lvl="0" indent="0" algn="l"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u="none" strike="noStrike" cap="none" normalizeH="0" baseline="0" dirty="0" smtClean="0">
                          <a:ln>
                            <a:noFill/>
                          </a:ln>
                          <a:effectLst/>
                        </a:rPr>
                        <a:t>Description</a:t>
                      </a:r>
                      <a:endParaRPr kumimoji="0" lang="en-US" sz="1600" b="1" i="0" u="none" strike="noStrike" cap="none" normalizeH="0" baseline="0" dirty="0" smtClean="0">
                        <a:ln>
                          <a:noFill/>
                        </a:ln>
                        <a:solidFill>
                          <a:schemeClr val="bg1"/>
                        </a:solidFill>
                        <a:effectLst/>
                        <a:latin typeface="Arial" charset="0"/>
                      </a:endParaRPr>
                    </a:p>
                  </a:txBody>
                  <a:tcPr marT="45721" marB="45721" horzOverflow="overflow"/>
                </a:tc>
              </a:tr>
              <a:tr h="612667">
                <a:tc>
                  <a:txBody>
                    <a:bodyPr/>
                    <a:lstStyle/>
                    <a:p>
                      <a:pPr marL="0" marR="0" lvl="0" indent="0" algn="ctr"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200" u="none" strike="noStrike" cap="none" normalizeH="0" baseline="0" dirty="0" smtClean="0">
                          <a:ln>
                            <a:noFill/>
                          </a:ln>
                          <a:effectLst/>
                        </a:rPr>
                        <a:t>Resetting a TCP connection</a:t>
                      </a:r>
                      <a:endParaRPr kumimoji="0" lang="en-US" sz="1200" b="1" i="0" u="none" strike="noStrike" cap="none" normalizeH="0" baseline="0" dirty="0" smtClean="0">
                        <a:ln>
                          <a:noFill/>
                        </a:ln>
                        <a:solidFill>
                          <a:schemeClr val="tx1"/>
                        </a:solidFill>
                        <a:effectLst/>
                        <a:latin typeface="Arial" charset="0"/>
                      </a:endParaRPr>
                    </a:p>
                  </a:txBody>
                  <a:tcPr marT="45721" marB="45721" anchor="ctr" horzOverflow="overflow"/>
                </a:tc>
                <a:tc>
                  <a:txBody>
                    <a:bodyPr/>
                    <a:lstStyle/>
                    <a:p>
                      <a:pPr marL="0" marR="0" lvl="0" indent="0" algn="l"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200" u="none" strike="noStrike" cap="none" normalizeH="0" baseline="0" smtClean="0">
                          <a:ln>
                            <a:noFill/>
                          </a:ln>
                          <a:effectLst/>
                        </a:rPr>
                        <a:t>Reset TCP connection</a:t>
                      </a:r>
                      <a:endParaRPr kumimoji="0" lang="en-US" sz="1200" b="0" i="0" u="none" strike="noStrike" cap="none" normalizeH="0" baseline="0" smtClean="0">
                        <a:ln>
                          <a:noFill/>
                        </a:ln>
                        <a:solidFill>
                          <a:schemeClr val="tx1"/>
                        </a:solidFill>
                        <a:effectLst/>
                        <a:latin typeface="Arial" charset="0"/>
                      </a:endParaRPr>
                    </a:p>
                  </a:txBody>
                  <a:tcPr marT="45721" marB="45721" anchor="ctr" horzOverflow="overflow"/>
                </a:tc>
                <a:tc>
                  <a:txBody>
                    <a:bodyPr/>
                    <a:lstStyle/>
                    <a:p>
                      <a:pPr marL="171450" marR="0" lvl="0" indent="-171450" algn="l" defTabSz="914400" rtl="0" eaLnBrk="0" fontAlgn="base" latinLnBrk="0" hangingPunct="0">
                        <a:lnSpc>
                          <a:spcPct val="95000"/>
                        </a:lnSpc>
                        <a:spcBef>
                          <a:spcPct val="50000"/>
                        </a:spcBef>
                        <a:spcAft>
                          <a:spcPct val="0"/>
                        </a:spcAft>
                        <a:buClr>
                          <a:schemeClr val="tx2"/>
                        </a:buClr>
                        <a:buSzPct val="100000"/>
                        <a:buFont typeface="Arial"/>
                        <a:buChar char="•"/>
                        <a:tabLst/>
                      </a:pPr>
                      <a:r>
                        <a:rPr kumimoji="0" lang="en-US" sz="1200" u="none" strike="noStrike" cap="none" normalizeH="0" baseline="0" dirty="0" smtClean="0">
                          <a:ln>
                            <a:noFill/>
                          </a:ln>
                          <a:effectLst/>
                        </a:rPr>
                        <a:t>This action sends TCP resets to hijack and terminate the TCP flow.</a:t>
                      </a:r>
                      <a:endParaRPr kumimoji="0" lang="en-US" sz="1200" b="0" i="0" u="none" strike="noStrike" cap="none" normalizeH="0" baseline="0" dirty="0" smtClean="0">
                        <a:ln>
                          <a:noFill/>
                        </a:ln>
                        <a:solidFill>
                          <a:schemeClr val="tx1"/>
                        </a:solidFill>
                        <a:effectLst/>
                        <a:latin typeface="Arial" charset="0"/>
                      </a:endParaRPr>
                    </a:p>
                  </a:txBody>
                  <a:tcPr marT="45721" marB="45721" anchor="ctr" horzOverflow="overflow"/>
                </a:tc>
              </a:tr>
              <a:tr h="504841">
                <a:tc rowSpan="3">
                  <a:txBody>
                    <a:bodyPr/>
                    <a:lstStyle/>
                    <a:p>
                      <a:pPr marL="0" marR="0" lvl="0" indent="0" algn="ctr"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200" u="none" strike="noStrike" cap="none" normalizeH="0" baseline="0" smtClean="0">
                          <a:ln>
                            <a:noFill/>
                          </a:ln>
                          <a:effectLst/>
                        </a:rPr>
                        <a:t>Blocking future activity</a:t>
                      </a:r>
                      <a:endParaRPr kumimoji="0" lang="en-US" sz="1200" b="1" i="0" u="none" strike="noStrike" cap="none" normalizeH="0" baseline="0" smtClean="0">
                        <a:ln>
                          <a:noFill/>
                        </a:ln>
                        <a:solidFill>
                          <a:schemeClr val="tx1"/>
                        </a:solidFill>
                        <a:effectLst/>
                        <a:latin typeface="Arial" charset="0"/>
                      </a:endParaRPr>
                    </a:p>
                  </a:txBody>
                  <a:tcPr marT="45721" marB="45721" anchor="ctr" horzOverflow="overflow"/>
                </a:tc>
                <a:tc>
                  <a:txBody>
                    <a:bodyPr/>
                    <a:lstStyle/>
                    <a:p>
                      <a:pPr marL="0" marR="0" lvl="0" indent="0" algn="l"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200" u="none" strike="noStrike" cap="none" normalizeH="0" baseline="0" smtClean="0">
                          <a:ln>
                            <a:noFill/>
                          </a:ln>
                          <a:effectLst/>
                        </a:rPr>
                        <a:t>Request block connection</a:t>
                      </a:r>
                      <a:endParaRPr kumimoji="0" lang="en-US" sz="1200" b="0" i="0" u="none" strike="noStrike" cap="none" normalizeH="0" baseline="0" smtClean="0">
                        <a:ln>
                          <a:noFill/>
                        </a:ln>
                        <a:solidFill>
                          <a:schemeClr val="tx1"/>
                        </a:solidFill>
                        <a:effectLst/>
                        <a:latin typeface="Arial" charset="0"/>
                      </a:endParaRPr>
                    </a:p>
                  </a:txBody>
                  <a:tcPr marT="45721" marB="45721" anchor="ctr" horzOverflow="overflow"/>
                </a:tc>
                <a:tc>
                  <a:txBody>
                    <a:bodyPr/>
                    <a:lstStyle/>
                    <a:p>
                      <a:pPr marL="171450" marR="0" lvl="0" indent="-171450" algn="l" defTabSz="914400" rtl="0" eaLnBrk="0" fontAlgn="base" latinLnBrk="0" hangingPunct="0">
                        <a:lnSpc>
                          <a:spcPct val="95000"/>
                        </a:lnSpc>
                        <a:spcBef>
                          <a:spcPct val="50000"/>
                        </a:spcBef>
                        <a:spcAft>
                          <a:spcPct val="0"/>
                        </a:spcAft>
                        <a:buClr>
                          <a:schemeClr val="tx2"/>
                        </a:buClr>
                        <a:buSzPct val="100000"/>
                        <a:buFont typeface="Arial"/>
                        <a:buChar char="•"/>
                        <a:tabLst/>
                      </a:pPr>
                      <a:r>
                        <a:rPr kumimoji="0" lang="en-US" sz="1200" u="none" strike="noStrike" cap="none" normalizeH="0" baseline="0" dirty="0" smtClean="0">
                          <a:ln>
                            <a:noFill/>
                          </a:ln>
                          <a:effectLst/>
                        </a:rPr>
                        <a:t>This action sends a request to a blocking device to block this connection.</a:t>
                      </a:r>
                      <a:endParaRPr kumimoji="0" lang="en-US" sz="1200" b="0" i="0" u="none" strike="noStrike" cap="none" normalizeH="0" baseline="0" dirty="0" smtClean="0">
                        <a:ln>
                          <a:noFill/>
                        </a:ln>
                        <a:solidFill>
                          <a:schemeClr val="tx1"/>
                        </a:solidFill>
                        <a:effectLst/>
                        <a:latin typeface="Arial" charset="0"/>
                      </a:endParaRPr>
                    </a:p>
                  </a:txBody>
                  <a:tcPr marT="45721" marB="45721" anchor="ctr" horzOverflow="overflow"/>
                </a:tc>
              </a:tr>
              <a:tr h="303222">
                <a:tc vMerge="1">
                  <a:txBody>
                    <a:bodyPr/>
                    <a:lstStyle/>
                    <a:p>
                      <a:endParaRPr lang="en-US"/>
                    </a:p>
                  </a:txBody>
                  <a:tcPr/>
                </a:tc>
                <a:tc>
                  <a:txBody>
                    <a:bodyPr/>
                    <a:lstStyle/>
                    <a:p>
                      <a:pPr marL="0" marR="0" lvl="0" indent="0" algn="l"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200" u="none" strike="noStrike" cap="none" normalizeH="0" baseline="0" smtClean="0">
                          <a:ln>
                            <a:noFill/>
                          </a:ln>
                          <a:effectLst/>
                        </a:rPr>
                        <a:t>Request block host</a:t>
                      </a:r>
                      <a:endParaRPr kumimoji="0" lang="en-US" sz="1200" b="0" i="0" u="none" strike="noStrike" cap="none" normalizeH="0" baseline="0" smtClean="0">
                        <a:ln>
                          <a:noFill/>
                        </a:ln>
                        <a:solidFill>
                          <a:schemeClr val="tx1"/>
                        </a:solidFill>
                        <a:effectLst/>
                        <a:latin typeface="Arial" charset="0"/>
                      </a:endParaRPr>
                    </a:p>
                  </a:txBody>
                  <a:tcPr marT="45721" marB="45721" anchor="ctr" horzOverflow="overflow"/>
                </a:tc>
                <a:tc>
                  <a:txBody>
                    <a:bodyPr/>
                    <a:lstStyle/>
                    <a:p>
                      <a:pPr marL="171450" marR="0" lvl="0" indent="-171450" algn="l" defTabSz="914400" rtl="0" eaLnBrk="0" fontAlgn="base" latinLnBrk="0" hangingPunct="0">
                        <a:lnSpc>
                          <a:spcPct val="95000"/>
                        </a:lnSpc>
                        <a:spcBef>
                          <a:spcPct val="50000"/>
                        </a:spcBef>
                        <a:spcAft>
                          <a:spcPct val="0"/>
                        </a:spcAft>
                        <a:buClr>
                          <a:schemeClr val="tx2"/>
                        </a:buClr>
                        <a:buSzPct val="100000"/>
                        <a:buFont typeface="Arial"/>
                        <a:buChar char="•"/>
                        <a:tabLst/>
                      </a:pPr>
                      <a:r>
                        <a:rPr kumimoji="0" lang="en-US" sz="1200" u="none" strike="noStrike" cap="none" normalizeH="0" baseline="0" dirty="0" smtClean="0">
                          <a:ln>
                            <a:noFill/>
                          </a:ln>
                          <a:effectLst/>
                        </a:rPr>
                        <a:t>This action sends a request to a blocking device to block this attacker host.</a:t>
                      </a:r>
                      <a:endParaRPr kumimoji="0" lang="en-US" sz="1200" b="0" i="0" u="none" strike="noStrike" cap="none" normalizeH="0" baseline="0" dirty="0" smtClean="0">
                        <a:ln>
                          <a:noFill/>
                        </a:ln>
                        <a:solidFill>
                          <a:schemeClr val="tx1"/>
                        </a:solidFill>
                        <a:effectLst/>
                        <a:latin typeface="Arial" charset="0"/>
                      </a:endParaRPr>
                    </a:p>
                  </a:txBody>
                  <a:tcPr marT="45721" marB="45721" anchor="ctr" horzOverflow="overflow"/>
                </a:tc>
              </a:tr>
              <a:tr h="403238">
                <a:tc vMerge="1">
                  <a:txBody>
                    <a:bodyPr/>
                    <a:lstStyle/>
                    <a:p>
                      <a:endParaRPr lang="en-US"/>
                    </a:p>
                  </a:txBody>
                  <a:tcPr/>
                </a:tc>
                <a:tc>
                  <a:txBody>
                    <a:bodyPr/>
                    <a:lstStyle/>
                    <a:p>
                      <a:pPr marL="0" marR="0" lvl="0" indent="0" algn="l" defTabSz="914400"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200" u="none" strike="noStrike" cap="none" normalizeH="0" baseline="0" smtClean="0">
                          <a:ln>
                            <a:noFill/>
                          </a:ln>
                          <a:effectLst/>
                        </a:rPr>
                        <a:t>Request SNMP trap</a:t>
                      </a:r>
                      <a:endParaRPr kumimoji="0" lang="en-US" sz="1200" b="0" i="0" u="none" strike="noStrike" cap="none" normalizeH="0" baseline="0" smtClean="0">
                        <a:ln>
                          <a:noFill/>
                        </a:ln>
                        <a:solidFill>
                          <a:schemeClr val="tx1"/>
                        </a:solidFill>
                        <a:effectLst/>
                        <a:latin typeface="Arial" charset="0"/>
                      </a:endParaRPr>
                    </a:p>
                  </a:txBody>
                  <a:tcPr marT="45721" marB="45721" anchor="ctr" horzOverflow="overflow"/>
                </a:tc>
                <a:tc>
                  <a:txBody>
                    <a:bodyPr/>
                    <a:lstStyle/>
                    <a:p>
                      <a:pPr marL="171450" marR="0" lvl="0" indent="-171450" algn="l" defTabSz="914400" rtl="0" eaLnBrk="0" fontAlgn="base" latinLnBrk="0" hangingPunct="0">
                        <a:lnSpc>
                          <a:spcPct val="95000"/>
                        </a:lnSpc>
                        <a:spcBef>
                          <a:spcPct val="50000"/>
                        </a:spcBef>
                        <a:spcAft>
                          <a:spcPct val="0"/>
                        </a:spcAft>
                        <a:buClr>
                          <a:schemeClr val="tx2"/>
                        </a:buClr>
                        <a:buSzPct val="100000"/>
                        <a:buFont typeface="Arial"/>
                        <a:buChar char="•"/>
                        <a:tabLst/>
                      </a:pPr>
                      <a:r>
                        <a:rPr kumimoji="0" lang="en-US" sz="1200" u="none" strike="noStrike" cap="none" normalizeH="0" baseline="0" dirty="0" smtClean="0">
                          <a:ln>
                            <a:noFill/>
                          </a:ln>
                          <a:effectLst/>
                        </a:rPr>
                        <a:t>This action sends a request to the notification application component of the sensor to perform Simple Network Management Protocol (SNMP) notification.</a:t>
                      </a:r>
                      <a:endParaRPr kumimoji="0" lang="en-US" sz="1200" b="0" i="0" u="none" strike="noStrike" cap="none" normalizeH="0" baseline="0" dirty="0" smtClean="0">
                        <a:ln>
                          <a:noFill/>
                        </a:ln>
                        <a:solidFill>
                          <a:schemeClr val="tx1"/>
                        </a:solidFill>
                        <a:effectLst/>
                        <a:latin typeface="Arial" charset="0"/>
                      </a:endParaRPr>
                    </a:p>
                  </a:txBody>
                  <a:tcPr marT="45721" marB="45721" anchor="ctr" horzOverflow="overflow"/>
                </a:tc>
              </a:tr>
            </a:tbl>
          </a:graphicData>
        </a:graphic>
      </p:graphicFrame>
    </p:spTree>
    <p:extLst>
      <p:ext uri="{BB962C8B-B14F-4D97-AF65-F5344CB8AC3E}">
        <p14:creationId xmlns:p14="http://schemas.microsoft.com/office/powerpoint/2010/main" val="4244964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7" name="Rectangle 3"/>
          <p:cNvSpPr>
            <a:spLocks noGrp="1" noChangeArrowheads="1"/>
          </p:cNvSpPr>
          <p:nvPr>
            <p:ph type="body" sz="quarter" idx="10"/>
          </p:nvPr>
        </p:nvSpPr>
        <p:spPr/>
        <p:txBody>
          <a:bodyPr/>
          <a:lstStyle/>
          <a:p>
            <a:r>
              <a:rPr lang="en-US" dirty="0">
                <a:latin typeface="Arial" charset="0"/>
              </a:rPr>
              <a:t>Have someone continuously monitor the network and analyze log files</a:t>
            </a:r>
            <a:r>
              <a:rPr lang="en-US" dirty="0" smtClean="0">
                <a:latin typeface="Arial" charset="0"/>
              </a:rPr>
              <a:t>.</a:t>
            </a:r>
          </a:p>
          <a:p>
            <a:pPr defTabSz="814388">
              <a:spcBef>
                <a:spcPct val="50000"/>
              </a:spcBef>
              <a:buSzPct val="100000"/>
              <a:tabLst>
                <a:tab pos="803275" algn="l"/>
              </a:tabLst>
            </a:pPr>
            <a:r>
              <a:rPr lang="en-US" dirty="0"/>
              <a:t>Obviously the solution is not very scalable. </a:t>
            </a:r>
          </a:p>
          <a:p>
            <a:pPr marL="519113" lvl="1" indent="-168275" defTabSz="814388">
              <a:spcBef>
                <a:spcPct val="35000"/>
              </a:spcBef>
              <a:buFontTx/>
              <a:buChar char="–"/>
              <a:tabLst>
                <a:tab pos="803275" algn="l"/>
              </a:tabLst>
            </a:pPr>
            <a:r>
              <a:rPr lang="en-US" sz="2000" dirty="0"/>
              <a:t>Manually analyzing log file information is a time-consuming </a:t>
            </a:r>
            <a:r>
              <a:rPr lang="en-US" sz="2000" dirty="0" smtClean="0"/>
              <a:t>task.</a:t>
            </a:r>
            <a:endParaRPr lang="en-US" sz="2000" dirty="0"/>
          </a:p>
          <a:p>
            <a:pPr marL="519113" lvl="1" indent="-168275" defTabSz="814388">
              <a:spcBef>
                <a:spcPct val="35000"/>
              </a:spcBef>
              <a:buFontTx/>
              <a:buChar char="–"/>
              <a:tabLst>
                <a:tab pos="803275" algn="l"/>
              </a:tabLst>
            </a:pPr>
            <a:r>
              <a:rPr lang="en-US" sz="2000" dirty="0"/>
              <a:t>It provides a limited view of the attacks being launched. </a:t>
            </a:r>
          </a:p>
          <a:p>
            <a:pPr marL="519113" lvl="1" indent="-168275" defTabSz="814388">
              <a:spcBef>
                <a:spcPct val="35000"/>
              </a:spcBef>
              <a:buFontTx/>
              <a:buChar char="–"/>
              <a:tabLst>
                <a:tab pos="803275" algn="l"/>
              </a:tabLst>
            </a:pPr>
            <a:r>
              <a:rPr lang="en-US" sz="2000" dirty="0"/>
              <a:t>By the time that the logs are analyzed, the attack has already begun</a:t>
            </a:r>
            <a:r>
              <a:rPr lang="en-US" sz="2000" dirty="0" smtClean="0"/>
              <a:t>.</a:t>
            </a:r>
            <a:endParaRPr lang="en-US" sz="2000" dirty="0"/>
          </a:p>
        </p:txBody>
      </p:sp>
      <p:sp>
        <p:nvSpPr>
          <p:cNvPr id="9218" name="Rectangle 2"/>
          <p:cNvSpPr>
            <a:spLocks noGrp="1" noChangeArrowheads="1"/>
          </p:cNvSpPr>
          <p:nvPr>
            <p:ph type="title"/>
          </p:nvPr>
        </p:nvSpPr>
        <p:spPr/>
        <p:txBody>
          <a:bodyPr/>
          <a:lstStyle/>
          <a:p>
            <a:pPr eaLnBrk="1" hangingPunct="1"/>
            <a:r>
              <a:rPr lang="en-US">
                <a:latin typeface="Arial" charset="0"/>
              </a:rPr>
              <a:t>How do you protect a network?</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Rectangle 4"/>
          <p:cNvSpPr>
            <a:spLocks noGrp="1" noChangeArrowheads="1"/>
          </p:cNvSpPr>
          <p:nvPr>
            <p:ph type="ctrTitle"/>
          </p:nvPr>
        </p:nvSpPr>
        <p:spPr/>
        <p:txBody>
          <a:bodyPr/>
          <a:lstStyle/>
          <a:p>
            <a:r>
              <a:rPr lang="en-US" smtClean="0"/>
              <a:t>Managing and </a:t>
            </a:r>
            <a:br>
              <a:rPr lang="en-US" smtClean="0"/>
            </a:br>
            <a:r>
              <a:rPr lang="en-US" smtClean="0"/>
              <a:t>Monitoring IPS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4294967295"/>
          </p:nvPr>
        </p:nvSpPr>
        <p:spPr>
          <a:xfrm>
            <a:off x="229701" y="914400"/>
            <a:ext cx="8551441" cy="5391045"/>
          </a:xfrm>
        </p:spPr>
        <p:txBody>
          <a:bodyPr/>
          <a:lstStyle/>
          <a:p>
            <a:pPr>
              <a:lnSpc>
                <a:spcPct val="90000"/>
              </a:lnSpc>
            </a:pPr>
            <a:r>
              <a:rPr lang="en-US" dirty="0">
                <a:latin typeface="Arial" charset="0"/>
              </a:rPr>
              <a:t>There are two key functions of event monitoring and management:</a:t>
            </a:r>
          </a:p>
          <a:p>
            <a:pPr lvl="1">
              <a:lnSpc>
                <a:spcPct val="90000"/>
              </a:lnSpc>
            </a:pPr>
            <a:r>
              <a:rPr lang="en-US" dirty="0">
                <a:latin typeface="Arial" charset="0"/>
              </a:rPr>
              <a:t>Real-time event monitoring and </a:t>
            </a:r>
            <a:r>
              <a:rPr lang="en-US" dirty="0" smtClean="0">
                <a:latin typeface="Arial" charset="0"/>
              </a:rPr>
              <a:t>management.</a:t>
            </a:r>
            <a:endParaRPr lang="en-US" dirty="0">
              <a:latin typeface="Arial" charset="0"/>
            </a:endParaRPr>
          </a:p>
          <a:p>
            <a:pPr lvl="1">
              <a:lnSpc>
                <a:spcPct val="90000"/>
              </a:lnSpc>
            </a:pPr>
            <a:r>
              <a:rPr lang="en-US" dirty="0">
                <a:latin typeface="Arial" charset="0"/>
              </a:rPr>
              <a:t>Analysis based on archived information (reporting</a:t>
            </a:r>
            <a:r>
              <a:rPr lang="en-US" dirty="0" smtClean="0">
                <a:latin typeface="Arial" charset="0"/>
              </a:rPr>
              <a:t>).</a:t>
            </a:r>
            <a:endParaRPr lang="en-US" dirty="0">
              <a:latin typeface="Arial" charset="0"/>
            </a:endParaRPr>
          </a:p>
          <a:p>
            <a:pPr>
              <a:lnSpc>
                <a:spcPct val="90000"/>
              </a:lnSpc>
            </a:pPr>
            <a:r>
              <a:rPr lang="en-US" dirty="0" smtClean="0">
                <a:latin typeface="Arial" charset="0"/>
              </a:rPr>
              <a:t>Event </a:t>
            </a:r>
            <a:r>
              <a:rPr lang="en-US" dirty="0">
                <a:latin typeface="Arial" charset="0"/>
              </a:rPr>
              <a:t>monitoring and management can be hosted on a single server or on separate servers for larger deployments.</a:t>
            </a:r>
          </a:p>
          <a:p>
            <a:pPr lvl="1">
              <a:lnSpc>
                <a:spcPct val="90000"/>
              </a:lnSpc>
            </a:pPr>
            <a:r>
              <a:rPr lang="en-US" dirty="0">
                <a:latin typeface="Arial" charset="0"/>
              </a:rPr>
              <a:t>It is recommended that a maximum of 25 well-tuned sensors report to a single IPS management console. </a:t>
            </a:r>
          </a:p>
        </p:txBody>
      </p:sp>
      <p:sp>
        <p:nvSpPr>
          <p:cNvPr id="71682" name="Rectangle 2"/>
          <p:cNvSpPr>
            <a:spLocks noGrp="1" noChangeArrowheads="1"/>
          </p:cNvSpPr>
          <p:nvPr>
            <p:ph type="title"/>
          </p:nvPr>
        </p:nvSpPr>
        <p:spPr/>
        <p:txBody>
          <a:bodyPr/>
          <a:lstStyle/>
          <a:p>
            <a:pPr eaLnBrk="1" hangingPunct="1"/>
            <a:r>
              <a:rPr lang="en-US">
                <a:latin typeface="Arial" charset="0"/>
              </a:rPr>
              <a:t>Event Monitoring and Management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4294967295"/>
          </p:nvPr>
        </p:nvSpPr>
        <p:spPr>
          <a:xfrm>
            <a:off x="229701" y="914400"/>
            <a:ext cx="8551441" cy="5391045"/>
          </a:xfrm>
        </p:spPr>
        <p:txBody>
          <a:bodyPr/>
          <a:lstStyle/>
          <a:p>
            <a:r>
              <a:rPr lang="en-US" dirty="0">
                <a:latin typeface="Arial" charset="0"/>
              </a:rPr>
              <a:t>The Cisco IOS IPS feature can send a syslog message or an alarm in Secure Device Event Exchange (SDEE) format. </a:t>
            </a:r>
          </a:p>
          <a:p>
            <a:r>
              <a:rPr lang="en-US" dirty="0" smtClean="0">
                <a:latin typeface="Arial" charset="0"/>
              </a:rPr>
              <a:t>An </a:t>
            </a:r>
            <a:r>
              <a:rPr lang="en-US" dirty="0">
                <a:latin typeface="Arial" charset="0"/>
              </a:rPr>
              <a:t>SDEE system alarm message has this type of format:</a:t>
            </a:r>
          </a:p>
          <a:p>
            <a:pPr lvl="1"/>
            <a:r>
              <a:rPr lang="en-US" sz="1800" dirty="0">
                <a:latin typeface="Courier New" charset="0"/>
              </a:rPr>
              <a:t>%IPS-4-SIGNATURE:Sig:1107 Subsig:0 Sev:2 RFC1918 address [192.168.121.1:137 -&gt;192.168.121.255:137]</a:t>
            </a:r>
          </a:p>
          <a:p>
            <a:endParaRPr lang="en-US" sz="1800" dirty="0">
              <a:latin typeface="Courier New" charset="0"/>
            </a:endParaRPr>
          </a:p>
          <a:p>
            <a:endParaRPr lang="en-US" dirty="0">
              <a:latin typeface="Arial" charset="0"/>
            </a:endParaRPr>
          </a:p>
        </p:txBody>
      </p:sp>
      <p:sp>
        <p:nvSpPr>
          <p:cNvPr id="72706" name="Rectangle 2"/>
          <p:cNvSpPr>
            <a:spLocks noGrp="1" noChangeArrowheads="1"/>
          </p:cNvSpPr>
          <p:nvPr>
            <p:ph type="title"/>
          </p:nvPr>
        </p:nvSpPr>
        <p:spPr/>
        <p:txBody>
          <a:bodyPr/>
          <a:lstStyle/>
          <a:p>
            <a:pPr eaLnBrk="1" hangingPunct="1"/>
            <a:r>
              <a:rPr lang="en-US">
                <a:latin typeface="Arial" charset="0"/>
              </a:rPr>
              <a:t>Cisco IOS IPS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4294967295"/>
          </p:nvPr>
        </p:nvSpPr>
        <p:spPr>
          <a:xfrm>
            <a:off x="229701" y="914400"/>
            <a:ext cx="8551441" cy="5391045"/>
          </a:xfrm>
        </p:spPr>
        <p:txBody>
          <a:bodyPr/>
          <a:lstStyle/>
          <a:p>
            <a:pPr>
              <a:lnSpc>
                <a:spcPct val="90000"/>
              </a:lnSpc>
            </a:pPr>
            <a:r>
              <a:rPr lang="en-US" dirty="0">
                <a:latin typeface="Arial" charset="0"/>
              </a:rPr>
              <a:t>Several Cisco device management software solutions are available to help administrators manage an IPS solution.</a:t>
            </a:r>
          </a:p>
          <a:p>
            <a:pPr lvl="1">
              <a:lnSpc>
                <a:spcPct val="90000"/>
              </a:lnSpc>
            </a:pPr>
            <a:r>
              <a:rPr lang="en-US" dirty="0" smtClean="0">
                <a:latin typeface="Arial" charset="0"/>
              </a:rPr>
              <a:t>Cisco </a:t>
            </a:r>
            <a:r>
              <a:rPr lang="en-US" dirty="0">
                <a:latin typeface="Arial" charset="0"/>
              </a:rPr>
              <a:t>Router and Security Device Manager (SDM)</a:t>
            </a:r>
          </a:p>
          <a:p>
            <a:pPr lvl="1">
              <a:lnSpc>
                <a:spcPct val="90000"/>
              </a:lnSpc>
            </a:pPr>
            <a:r>
              <a:rPr lang="en-US" dirty="0">
                <a:latin typeface="Arial" charset="0"/>
              </a:rPr>
              <a:t>Cisco IPS </a:t>
            </a:r>
            <a:r>
              <a:rPr lang="en-US" dirty="0" smtClean="0">
                <a:latin typeface="Arial" charset="0"/>
              </a:rPr>
              <a:t>Manager Express </a:t>
            </a:r>
            <a:r>
              <a:rPr lang="en-US" dirty="0">
                <a:latin typeface="Arial" charset="0"/>
              </a:rPr>
              <a:t>(</a:t>
            </a:r>
            <a:r>
              <a:rPr lang="en-US" dirty="0" smtClean="0">
                <a:latin typeface="Arial" charset="0"/>
              </a:rPr>
              <a:t>IME)</a:t>
            </a:r>
            <a:endParaRPr lang="en-US" dirty="0">
              <a:latin typeface="Arial" charset="0"/>
            </a:endParaRPr>
          </a:p>
          <a:p>
            <a:pPr lvl="1">
              <a:lnSpc>
                <a:spcPct val="90000"/>
              </a:lnSpc>
            </a:pPr>
            <a:r>
              <a:rPr lang="en-US" dirty="0" smtClean="0">
                <a:latin typeface="Arial" charset="0"/>
              </a:rPr>
              <a:t>Cisco </a:t>
            </a:r>
            <a:r>
              <a:rPr lang="en-US" dirty="0">
                <a:latin typeface="Arial" charset="0"/>
              </a:rPr>
              <a:t>Security Manager (CSM</a:t>
            </a:r>
            <a:r>
              <a:rPr lang="en-US" dirty="0" smtClean="0">
                <a:latin typeface="Arial" charset="0"/>
              </a:rPr>
              <a:t>)</a:t>
            </a:r>
            <a:endParaRPr lang="en-US" dirty="0">
              <a:latin typeface="Arial" charset="0"/>
            </a:endParaRPr>
          </a:p>
        </p:txBody>
      </p:sp>
      <p:sp>
        <p:nvSpPr>
          <p:cNvPr id="73730" name="Rectangle 2"/>
          <p:cNvSpPr>
            <a:spLocks noGrp="1" noChangeArrowheads="1"/>
          </p:cNvSpPr>
          <p:nvPr>
            <p:ph type="title"/>
          </p:nvPr>
        </p:nvSpPr>
        <p:spPr/>
        <p:txBody>
          <a:bodyPr/>
          <a:lstStyle/>
          <a:p>
            <a:pPr eaLnBrk="1" hangingPunct="1"/>
            <a:r>
              <a:rPr lang="en-US">
                <a:latin typeface="Arial" charset="0"/>
              </a:rPr>
              <a:t>Event Monitoring and Management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7"/>
          <p:cNvSpPr>
            <a:spLocks noGrp="1" noChangeArrowheads="1"/>
          </p:cNvSpPr>
          <p:nvPr>
            <p:ph idx="4294967295"/>
          </p:nvPr>
        </p:nvSpPr>
        <p:spPr>
          <a:xfrm>
            <a:off x="229701" y="914400"/>
            <a:ext cx="8551441" cy="5391045"/>
          </a:xfrm>
        </p:spPr>
        <p:txBody>
          <a:bodyPr/>
          <a:lstStyle/>
          <a:p>
            <a:r>
              <a:rPr lang="en-US" dirty="0">
                <a:latin typeface="Arial" charset="0"/>
              </a:rPr>
              <a:t>Cisco IOS IPS monitors and prevents intrusions by comparing traffic against signatures of known threats and blocking the traffic when a threat is detected.</a:t>
            </a:r>
          </a:p>
          <a:p>
            <a:r>
              <a:rPr lang="en-US" dirty="0">
                <a:latin typeface="Arial" charset="0"/>
              </a:rPr>
              <a:t>CCP allows administrators to control the application of Cisco IOS IPS on interfaces, import and edit signature definition files (SDF) from </a:t>
            </a:r>
            <a:r>
              <a:rPr lang="en-US" dirty="0" err="1">
                <a:latin typeface="Arial" charset="0"/>
              </a:rPr>
              <a:t>Cisco.com</a:t>
            </a:r>
            <a:r>
              <a:rPr lang="en-US" dirty="0">
                <a:latin typeface="Arial" charset="0"/>
              </a:rPr>
              <a:t>, and to configure the action that Cisco IOS IPS is to take if a threat is detected.</a:t>
            </a:r>
          </a:p>
        </p:txBody>
      </p:sp>
      <p:sp>
        <p:nvSpPr>
          <p:cNvPr id="74754" name="Rectangle 6"/>
          <p:cNvSpPr>
            <a:spLocks noGrp="1" noChangeArrowheads="1"/>
          </p:cNvSpPr>
          <p:nvPr>
            <p:ph type="title"/>
          </p:nvPr>
        </p:nvSpPr>
        <p:spPr/>
        <p:txBody>
          <a:bodyPr/>
          <a:lstStyle/>
          <a:p>
            <a:pPr eaLnBrk="1" hangingPunct="1"/>
            <a:r>
              <a:rPr lang="en-US" dirty="0">
                <a:latin typeface="Arial" charset="0"/>
              </a:rPr>
              <a:t>Cisco </a:t>
            </a:r>
            <a:r>
              <a:rPr lang="en-US" dirty="0" smtClean="0">
                <a:latin typeface="Arial" charset="0"/>
              </a:rPr>
              <a:t>Configuration Professional (CCP)</a:t>
            </a:r>
            <a:endParaRPr lang="en-US"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title"/>
          </p:nvPr>
        </p:nvSpPr>
        <p:spPr/>
        <p:txBody>
          <a:bodyPr/>
          <a:lstStyle/>
          <a:p>
            <a:r>
              <a:rPr lang="en-US" smtClean="0"/>
              <a:t>Cisco IPS Manager Express (IME)</a:t>
            </a:r>
            <a:endParaRPr lang="en-US" dirty="0"/>
          </a:p>
        </p:txBody>
      </p:sp>
      <p:sp>
        <p:nvSpPr>
          <p:cNvPr id="3" name="Text Placeholder 2"/>
          <p:cNvSpPr>
            <a:spLocks noGrp="1"/>
          </p:cNvSpPr>
          <p:nvPr>
            <p:ph type="body" sz="half" idx="1"/>
          </p:nvPr>
        </p:nvSpPr>
        <p:spPr/>
        <p:txBody>
          <a:bodyPr/>
          <a:lstStyle/>
          <a:p>
            <a:r>
              <a:rPr lang="en-US" smtClean="0"/>
              <a:t>Cisco IME is a GUI-based configuration and management tool for IPS appliances. </a:t>
            </a:r>
          </a:p>
          <a:p>
            <a:endParaRPr lang="en-US" dirty="0"/>
          </a:p>
        </p:txBody>
      </p:sp>
      <p:sp>
        <p:nvSpPr>
          <p:cNvPr id="75779" name="Rectangle 7"/>
          <p:cNvSpPr>
            <a:spLocks noGrp="1" noChangeArrowheads="1"/>
          </p:cNvSpPr>
          <p:nvPr>
            <p:ph sz="half" idx="2"/>
          </p:nvPr>
        </p:nvSpPr>
        <p:spPr/>
        <p:txBody>
          <a:bodyPr/>
          <a:lstStyle/>
          <a:p>
            <a:r>
              <a:rPr lang="en-US" smtClean="0"/>
              <a:t>All-in-one IPS management application to provision, monitor, troubleshoot and generate reports for up to five sensors.</a:t>
            </a:r>
          </a:p>
          <a:p>
            <a:r>
              <a:rPr lang="en-US" smtClean="0"/>
              <a:t>Supports live RSS feed for most recent security intelligence.</a:t>
            </a:r>
          </a:p>
          <a:p>
            <a:r>
              <a:rPr lang="en-US" smtClean="0"/>
              <a:t>After downloading and installing the approximately 120MB setup.exe file, two desktop shortcuts are created: one for actual sensor use and the second for demo mode only. </a:t>
            </a:r>
            <a:endParaRPr lang="en-US" dirty="0"/>
          </a:p>
        </p:txBody>
      </p:sp>
      <p:pic>
        <p:nvPicPr>
          <p:cNvPr id="2" name="Picture 1" descr="525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4954" y="2181200"/>
            <a:ext cx="4017974" cy="280781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title"/>
          </p:nvPr>
        </p:nvSpPr>
        <p:spPr/>
        <p:txBody>
          <a:bodyPr/>
          <a:lstStyle/>
          <a:p>
            <a:pPr eaLnBrk="1" hangingPunct="1"/>
            <a:r>
              <a:rPr lang="en-US">
                <a:latin typeface="Arial" charset="0"/>
              </a:rPr>
              <a:t>Cisco Security Manager (CSM)</a:t>
            </a:r>
          </a:p>
        </p:txBody>
      </p:sp>
      <p:sp>
        <p:nvSpPr>
          <p:cNvPr id="2" name="Text Placeholder 1"/>
          <p:cNvSpPr>
            <a:spLocks noGrp="1"/>
          </p:cNvSpPr>
          <p:nvPr>
            <p:ph type="body" sz="half" idx="1"/>
          </p:nvPr>
        </p:nvSpPr>
        <p:spPr/>
        <p:txBody>
          <a:bodyPr/>
          <a:lstStyle/>
          <a:p>
            <a:r>
              <a:rPr lang="en-US" dirty="0">
                <a:latin typeface="Arial" charset="0"/>
              </a:rPr>
              <a:t>Cisco Security Manager is a powerful, but very easy-to-use solution to centrally provision all aspects of device configurations and security policies for Cisco firewalls, VPNs, and IPS</a:t>
            </a:r>
            <a:r>
              <a:rPr lang="en-US" dirty="0" smtClean="0">
                <a:latin typeface="Arial" charset="0"/>
              </a:rPr>
              <a:t>.</a:t>
            </a:r>
            <a:r>
              <a:rPr lang="en-US" dirty="0">
                <a:latin typeface="Arial" charset="0"/>
              </a:rPr>
              <a:t> </a:t>
            </a:r>
            <a:endParaRPr lang="en-US" dirty="0" smtClean="0">
              <a:latin typeface="Arial" charset="0"/>
            </a:endParaRPr>
          </a:p>
          <a:p>
            <a:r>
              <a:rPr lang="en-US" dirty="0" smtClean="0">
                <a:latin typeface="Arial" charset="0"/>
              </a:rPr>
              <a:t>Supports </a:t>
            </a:r>
            <a:r>
              <a:rPr lang="en-US" dirty="0">
                <a:latin typeface="Arial" charset="0"/>
              </a:rPr>
              <a:t>automatic policy-based IPS sensor software and signature updates.</a:t>
            </a:r>
          </a:p>
          <a:p>
            <a:endParaRPr lang="en-US" dirty="0">
              <a:latin typeface="Arial" charset="0"/>
            </a:endParaRPr>
          </a:p>
          <a:p>
            <a:endParaRPr lang="en-US" dirty="0">
              <a:latin typeface="Arial" charset="0"/>
            </a:endParaRPr>
          </a:p>
          <a:p>
            <a:endParaRPr lang="en-US" dirty="0"/>
          </a:p>
        </p:txBody>
      </p:sp>
      <p:sp>
        <p:nvSpPr>
          <p:cNvPr id="77827" name="Rectangle 7"/>
          <p:cNvSpPr>
            <a:spLocks noGrp="1" noChangeArrowheads="1"/>
          </p:cNvSpPr>
          <p:nvPr>
            <p:ph sz="half" idx="2"/>
          </p:nvPr>
        </p:nvSpPr>
        <p:spPr/>
        <p:txBody>
          <a:bodyPr/>
          <a:lstStyle/>
          <a:p>
            <a:r>
              <a:rPr lang="en-US" dirty="0" smtClean="0">
                <a:latin typeface="Arial" charset="0"/>
              </a:rPr>
              <a:t>Includes </a:t>
            </a:r>
            <a:r>
              <a:rPr lang="en-US" dirty="0">
                <a:latin typeface="Arial" charset="0"/>
              </a:rPr>
              <a:t>a signature update wizard allowing easy review and editing prior to deployment</a:t>
            </a:r>
            <a:r>
              <a:rPr lang="en-US" dirty="0" smtClean="0">
                <a:latin typeface="Arial" charset="0"/>
              </a:rPr>
              <a:t>.</a:t>
            </a:r>
            <a:r>
              <a:rPr lang="en-US" dirty="0">
                <a:latin typeface="Arial" charset="0"/>
              </a:rPr>
              <a:t> </a:t>
            </a:r>
            <a:endParaRPr lang="en-US" dirty="0" smtClean="0">
              <a:latin typeface="Arial" charset="0"/>
            </a:endParaRPr>
          </a:p>
          <a:p>
            <a:r>
              <a:rPr lang="en-US" dirty="0" smtClean="0">
                <a:latin typeface="Arial" charset="0"/>
              </a:rPr>
              <a:t>Provides </a:t>
            </a:r>
            <a:r>
              <a:rPr lang="en-US" dirty="0">
                <a:latin typeface="Arial" charset="0"/>
              </a:rPr>
              <a:t>support for IPS sensors and Cisco IOS IPS. </a:t>
            </a:r>
          </a:p>
          <a:p>
            <a:endParaRPr lang="en-US" dirty="0">
              <a:latin typeface="Arial" charset="0"/>
            </a:endParaRPr>
          </a:p>
        </p:txBody>
      </p:sp>
      <p:pic>
        <p:nvPicPr>
          <p:cNvPr id="77828"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10648" y="3173975"/>
            <a:ext cx="4907643" cy="314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With global correlation, Cisco IPS devices receive regular threat updates from a centralized Cisco threat database called the Cisco SensorBase Network. </a:t>
            </a:r>
            <a:endParaRPr lang="en-US" dirty="0" smtClean="0"/>
          </a:p>
          <a:p>
            <a:r>
              <a:rPr lang="en-US" dirty="0" smtClean="0"/>
              <a:t>The </a:t>
            </a:r>
            <a:r>
              <a:rPr lang="en-US" dirty="0"/>
              <a:t>Cisco SensorBase Network contains real-time, detailed information about known threats on the Internet. </a:t>
            </a:r>
          </a:p>
          <a:p>
            <a:r>
              <a:rPr lang="en-US" dirty="0" smtClean="0"/>
              <a:t>Participating </a:t>
            </a:r>
            <a:r>
              <a:rPr lang="en-US" dirty="0"/>
              <a:t>IPS devices are part of the SensorBase Network, and receive global correlation updates that include information on network devices with a reputation for malicious activity.</a:t>
            </a:r>
          </a:p>
        </p:txBody>
      </p:sp>
      <p:sp>
        <p:nvSpPr>
          <p:cNvPr id="3" name="Title 2"/>
          <p:cNvSpPr>
            <a:spLocks noGrp="1"/>
          </p:cNvSpPr>
          <p:nvPr>
            <p:ph type="title"/>
          </p:nvPr>
        </p:nvSpPr>
        <p:spPr/>
        <p:txBody>
          <a:bodyPr/>
          <a:lstStyle/>
          <a:p>
            <a:r>
              <a:rPr lang="en-US" dirty="0" smtClean="0"/>
              <a:t>Cisco SensorBase Network</a:t>
            </a:r>
            <a:endParaRPr lang="en-US" dirty="0"/>
          </a:p>
        </p:txBody>
      </p:sp>
    </p:spTree>
    <p:extLst>
      <p:ext uri="{BB962C8B-B14F-4D97-AF65-F5344CB8AC3E}">
        <p14:creationId xmlns:p14="http://schemas.microsoft.com/office/powerpoint/2010/main" val="1829436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When participating in global correlation, the Cisco SensorBase Network provides information to the IPS sensor about IP addresses with a reputation. </a:t>
            </a:r>
            <a:endParaRPr lang="en-US" dirty="0" smtClean="0"/>
          </a:p>
          <a:p>
            <a:r>
              <a:rPr lang="en-US" dirty="0" smtClean="0"/>
              <a:t>The </a:t>
            </a:r>
            <a:r>
              <a:rPr lang="en-US" dirty="0"/>
              <a:t>sensor uses this information to determine which actions, if any, to perform when potentially harmful traffic is received from a host with a known reputation. </a:t>
            </a:r>
          </a:p>
        </p:txBody>
      </p:sp>
      <p:sp>
        <p:nvSpPr>
          <p:cNvPr id="3" name="Title 2"/>
          <p:cNvSpPr>
            <a:spLocks noGrp="1"/>
          </p:cNvSpPr>
          <p:nvPr>
            <p:ph type="title"/>
          </p:nvPr>
        </p:nvSpPr>
        <p:spPr/>
        <p:txBody>
          <a:bodyPr/>
          <a:lstStyle/>
          <a:p>
            <a:r>
              <a:rPr lang="en-US" dirty="0" smtClean="0"/>
              <a:t>IPS Global Correlation</a:t>
            </a:r>
            <a:endParaRPr lang="en-US" dirty="0"/>
          </a:p>
        </p:txBody>
      </p:sp>
      <p:pic>
        <p:nvPicPr>
          <p:cNvPr id="4" name="Picture 3"/>
          <p:cNvPicPr>
            <a:picLocks noChangeAspect="1"/>
          </p:cNvPicPr>
          <p:nvPr/>
        </p:nvPicPr>
        <p:blipFill>
          <a:blip r:embed="rId2"/>
          <a:stretch>
            <a:fillRect/>
          </a:stretch>
        </p:blipFill>
        <p:spPr>
          <a:xfrm>
            <a:off x="798286" y="3720883"/>
            <a:ext cx="7465786" cy="2420374"/>
          </a:xfrm>
          <a:prstGeom prst="rect">
            <a:avLst/>
          </a:prstGeom>
        </p:spPr>
      </p:pic>
    </p:spTree>
    <p:extLst>
      <p:ext uri="{BB962C8B-B14F-4D97-AF65-F5344CB8AC3E}">
        <p14:creationId xmlns:p14="http://schemas.microsoft.com/office/powerpoint/2010/main" val="4079379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p:txBody>
          <a:bodyPr/>
          <a:lstStyle/>
          <a:p>
            <a:r>
              <a:rPr lang="en-US" smtClean="0"/>
              <a:t>Configuring Cisco IOS IPS</a:t>
            </a:r>
            <a:br>
              <a:rPr lang="en-US" smtClean="0"/>
            </a:b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4294967295"/>
          </p:nvPr>
        </p:nvSpPr>
        <p:spPr>
          <a:xfrm>
            <a:off x="123825" y="811213"/>
            <a:ext cx="8755063" cy="4075112"/>
          </a:xfrm>
        </p:spPr>
        <p:txBody>
          <a:bodyPr/>
          <a:lstStyle/>
          <a:p>
            <a:r>
              <a:rPr lang="en-US" dirty="0">
                <a:latin typeface="Arial" charset="0"/>
              </a:rPr>
              <a:t>Networks must be able to instantly recognize and mitigate worm and virus threats. </a:t>
            </a:r>
          </a:p>
          <a:p>
            <a:r>
              <a:rPr lang="en-US" dirty="0" smtClean="0">
                <a:latin typeface="Arial" charset="0"/>
              </a:rPr>
              <a:t>Two </a:t>
            </a:r>
            <a:r>
              <a:rPr lang="en-US" dirty="0">
                <a:latin typeface="Arial" charset="0"/>
              </a:rPr>
              <a:t>solution has evolved:</a:t>
            </a:r>
          </a:p>
          <a:p>
            <a:pPr lvl="1"/>
            <a:r>
              <a:rPr lang="en-US" dirty="0">
                <a:latin typeface="Arial" charset="0"/>
              </a:rPr>
              <a:t>Intrusion Detection Systems (IDS)</a:t>
            </a:r>
            <a:r>
              <a:rPr lang="en-US" sz="1400" dirty="0">
                <a:latin typeface="Arial" charset="0"/>
              </a:rPr>
              <a:t>	</a:t>
            </a:r>
            <a:r>
              <a:rPr lang="en-US" sz="1400" dirty="0">
                <a:solidFill>
                  <a:srgbClr val="800000"/>
                </a:solidFill>
                <a:latin typeface="Arial" charset="0"/>
                <a:sym typeface="Wingdings" charset="0"/>
              </a:rPr>
              <a:t> </a:t>
            </a:r>
            <a:r>
              <a:rPr lang="en-US" sz="1400" dirty="0">
                <a:solidFill>
                  <a:srgbClr val="800000"/>
                </a:solidFill>
                <a:latin typeface="Arial" charset="0"/>
              </a:rPr>
              <a:t>First generation</a:t>
            </a:r>
          </a:p>
          <a:p>
            <a:pPr lvl="1"/>
            <a:r>
              <a:rPr lang="en-US" dirty="0">
                <a:latin typeface="Arial" charset="0"/>
              </a:rPr>
              <a:t>Intrusion Prevention Systems (IPS) </a:t>
            </a:r>
            <a:r>
              <a:rPr lang="en-US" sz="1400" dirty="0">
                <a:solidFill>
                  <a:srgbClr val="800000"/>
                </a:solidFill>
                <a:latin typeface="Arial" charset="0"/>
              </a:rPr>
              <a:t>	</a:t>
            </a:r>
            <a:r>
              <a:rPr lang="en-US" sz="1400" dirty="0">
                <a:solidFill>
                  <a:srgbClr val="800000"/>
                </a:solidFill>
                <a:latin typeface="Arial" charset="0"/>
                <a:sym typeface="Wingdings" charset="0"/>
              </a:rPr>
              <a:t> </a:t>
            </a:r>
            <a:r>
              <a:rPr lang="en-US" sz="1400" dirty="0">
                <a:solidFill>
                  <a:srgbClr val="800000"/>
                </a:solidFill>
                <a:latin typeface="Arial" charset="0"/>
              </a:rPr>
              <a:t>Second generation</a:t>
            </a:r>
          </a:p>
          <a:p>
            <a:r>
              <a:rPr lang="en-US" dirty="0" smtClean="0">
                <a:latin typeface="Arial" charset="0"/>
              </a:rPr>
              <a:t>IDS </a:t>
            </a:r>
            <a:r>
              <a:rPr lang="en-US" dirty="0">
                <a:latin typeface="Arial" charset="0"/>
              </a:rPr>
              <a:t>and IPS technologies use sets of rules, called signatures, to detect typical intrusive activity.</a:t>
            </a:r>
          </a:p>
          <a:p>
            <a:endParaRPr lang="en-US" dirty="0">
              <a:latin typeface="Arial" charset="0"/>
            </a:endParaRPr>
          </a:p>
        </p:txBody>
      </p:sp>
      <p:sp>
        <p:nvSpPr>
          <p:cNvPr id="10242" name="Rectangle 2"/>
          <p:cNvSpPr>
            <a:spLocks noGrp="1" noChangeArrowheads="1"/>
          </p:cNvSpPr>
          <p:nvPr>
            <p:ph type="title"/>
          </p:nvPr>
        </p:nvSpPr>
        <p:spPr/>
        <p:txBody>
          <a:bodyPr/>
          <a:lstStyle/>
          <a:p>
            <a:pPr eaLnBrk="1" hangingPunct="1"/>
            <a:r>
              <a:rPr lang="en-US">
                <a:latin typeface="Arial" charset="0"/>
              </a:rPr>
              <a:t>Solutions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4294967295"/>
          </p:nvPr>
        </p:nvSpPr>
        <p:spPr>
          <a:xfrm>
            <a:off x="229701" y="914400"/>
            <a:ext cx="8551441" cy="5391045"/>
          </a:xfrm>
        </p:spPr>
        <p:txBody>
          <a:bodyPr/>
          <a:lstStyle/>
          <a:p>
            <a:r>
              <a:rPr lang="en-US" dirty="0">
                <a:latin typeface="Arial" charset="0"/>
              </a:rPr>
              <a:t>Cisco IOS IPS enables administrators to manage intrusion prevention on routers that use Cisco IOS Release 12.3(8)T4 or later. </a:t>
            </a:r>
          </a:p>
          <a:p>
            <a:r>
              <a:rPr lang="en-US" dirty="0" smtClean="0">
                <a:latin typeface="Arial" charset="0"/>
              </a:rPr>
              <a:t>Cisco </a:t>
            </a:r>
            <a:r>
              <a:rPr lang="en-US" dirty="0">
                <a:latin typeface="Arial" charset="0"/>
              </a:rPr>
              <a:t>IOS IPS monitors and prevents intrusions by comparing traffic against signatures of known threats and blocking the traffic when a threat is detected. </a:t>
            </a:r>
          </a:p>
          <a:p>
            <a:r>
              <a:rPr lang="en-US" dirty="0" smtClean="0">
                <a:latin typeface="Arial" charset="0"/>
              </a:rPr>
              <a:t>Several </a:t>
            </a:r>
            <a:r>
              <a:rPr lang="en-US" dirty="0">
                <a:latin typeface="Arial" charset="0"/>
              </a:rPr>
              <a:t>steps are necessary to use the Cisco IOS CLI to work with IOS IPS 5.x format signatures. </a:t>
            </a:r>
          </a:p>
          <a:p>
            <a:pPr lvl="1"/>
            <a:r>
              <a:rPr lang="en-US" dirty="0">
                <a:latin typeface="Arial" charset="0"/>
              </a:rPr>
              <a:t>Cisco IOS version 12.4(10) or earlier used IPS 4.x format signatures and some IPS commands have changed. </a:t>
            </a:r>
          </a:p>
        </p:txBody>
      </p:sp>
      <p:sp>
        <p:nvSpPr>
          <p:cNvPr id="80898" name="Rectangle 2"/>
          <p:cNvSpPr>
            <a:spLocks noGrp="1" noChangeArrowheads="1"/>
          </p:cNvSpPr>
          <p:nvPr>
            <p:ph type="title"/>
          </p:nvPr>
        </p:nvSpPr>
        <p:spPr/>
        <p:txBody>
          <a:bodyPr/>
          <a:lstStyle/>
          <a:p>
            <a:pPr eaLnBrk="1" hangingPunct="1"/>
            <a:r>
              <a:rPr lang="en-US">
                <a:latin typeface="Arial" charset="0"/>
              </a:rPr>
              <a:t>Cisco IOS IPS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9" name="Rectangle 3"/>
          <p:cNvSpPr>
            <a:spLocks noGrp="1" noChangeArrowheads="1"/>
          </p:cNvSpPr>
          <p:nvPr>
            <p:ph type="body" sz="quarter" idx="10"/>
          </p:nvPr>
        </p:nvSpPr>
        <p:spPr/>
        <p:txBody>
          <a:bodyPr/>
          <a:lstStyle/>
          <a:p>
            <a:pPr marL="457200" indent="-457200">
              <a:buFont typeface="+mj-lt"/>
              <a:buAutoNum type="arabicPeriod"/>
            </a:pPr>
            <a:r>
              <a:rPr lang="en-US" dirty="0" smtClean="0"/>
              <a:t>Download the IOS IPS files. </a:t>
            </a:r>
          </a:p>
          <a:p>
            <a:pPr marL="457200" indent="-457200">
              <a:buFont typeface="+mj-lt"/>
              <a:buAutoNum type="arabicPeriod"/>
            </a:pPr>
            <a:r>
              <a:rPr lang="en-US" dirty="0" smtClean="0"/>
              <a:t>Create an IOS IPS configuration directory in flash. </a:t>
            </a:r>
          </a:p>
          <a:p>
            <a:pPr marL="457200" indent="-457200">
              <a:buFont typeface="+mj-lt"/>
              <a:buAutoNum type="arabicPeriod"/>
            </a:pPr>
            <a:r>
              <a:rPr lang="en-US" dirty="0" smtClean="0"/>
              <a:t>Configure an IOS IPS crypto key. </a:t>
            </a:r>
          </a:p>
          <a:p>
            <a:pPr marL="457200" indent="-457200">
              <a:buFont typeface="+mj-lt"/>
              <a:buAutoNum type="arabicPeriod"/>
            </a:pPr>
            <a:r>
              <a:rPr lang="en-US" dirty="0" smtClean="0"/>
              <a:t>Enable IOS IPS (consists of several </a:t>
            </a:r>
            <a:r>
              <a:rPr lang="en-US" dirty="0" err="1" smtClean="0"/>
              <a:t>substeps</a:t>
            </a:r>
            <a:r>
              <a:rPr lang="en-US" dirty="0" smtClean="0"/>
              <a:t>).</a:t>
            </a:r>
          </a:p>
          <a:p>
            <a:pPr marL="457200" indent="-457200">
              <a:buFont typeface="+mj-lt"/>
              <a:buAutoNum type="arabicPeriod"/>
            </a:pPr>
            <a:r>
              <a:rPr lang="en-US" dirty="0" smtClean="0"/>
              <a:t>Load the IOS IPS signature package to the router. </a:t>
            </a:r>
          </a:p>
        </p:txBody>
      </p:sp>
      <p:sp>
        <p:nvSpPr>
          <p:cNvPr id="81922" name="Rectangle 2"/>
          <p:cNvSpPr>
            <a:spLocks noGrp="1" noChangeArrowheads="1"/>
          </p:cNvSpPr>
          <p:nvPr>
            <p:ph type="title"/>
          </p:nvPr>
        </p:nvSpPr>
        <p:spPr/>
        <p:txBody>
          <a:bodyPr/>
          <a:lstStyle/>
          <a:p>
            <a:r>
              <a:rPr lang="en-US" smtClean="0"/>
              <a:t>Steps to implement Cisco IOS IPS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8"/>
          <p:cNvSpPr>
            <a:spLocks noGrp="1" noChangeArrowheads="1"/>
          </p:cNvSpPr>
          <p:nvPr>
            <p:ph idx="4294967295"/>
          </p:nvPr>
        </p:nvSpPr>
        <p:spPr>
          <a:xfrm>
            <a:off x="229701" y="914400"/>
            <a:ext cx="8551441" cy="5391045"/>
          </a:xfrm>
        </p:spPr>
        <p:txBody>
          <a:bodyPr/>
          <a:lstStyle/>
          <a:p>
            <a:r>
              <a:rPr lang="en-US" dirty="0">
                <a:latin typeface="Arial" charset="0"/>
              </a:rPr>
              <a:t>Download the IOS IPS signature file and public crypto key. </a:t>
            </a:r>
          </a:p>
          <a:p>
            <a:pPr lvl="1"/>
            <a:r>
              <a:rPr lang="en-US" dirty="0">
                <a:latin typeface="Arial" charset="0"/>
              </a:rPr>
              <a:t>IOS-</a:t>
            </a:r>
            <a:r>
              <a:rPr lang="en-US" dirty="0" err="1">
                <a:latin typeface="Arial" charset="0"/>
              </a:rPr>
              <a:t>Sxxx</a:t>
            </a:r>
            <a:r>
              <a:rPr lang="en-US" dirty="0">
                <a:latin typeface="Arial" charset="0"/>
              </a:rPr>
              <a:t>-</a:t>
            </a:r>
            <a:r>
              <a:rPr lang="en-US" dirty="0" err="1">
                <a:latin typeface="Arial" charset="0"/>
              </a:rPr>
              <a:t>CLI.pkg</a:t>
            </a:r>
            <a:r>
              <a:rPr lang="en-US" dirty="0">
                <a:latin typeface="Arial" charset="0"/>
              </a:rPr>
              <a:t> </a:t>
            </a:r>
            <a:r>
              <a:rPr lang="en-US" dirty="0" smtClean="0">
                <a:latin typeface="Arial" charset="0"/>
              </a:rPr>
              <a:t>- </a:t>
            </a:r>
            <a:r>
              <a:rPr lang="en-US" dirty="0">
                <a:latin typeface="Arial" charset="0"/>
              </a:rPr>
              <a:t>This is the latest signature package.</a:t>
            </a:r>
          </a:p>
          <a:p>
            <a:pPr lvl="1"/>
            <a:r>
              <a:rPr lang="en-US" dirty="0">
                <a:latin typeface="Arial" charset="0"/>
              </a:rPr>
              <a:t>realm-</a:t>
            </a:r>
            <a:r>
              <a:rPr lang="en-US" dirty="0" err="1" smtClean="0">
                <a:latin typeface="Arial" charset="0"/>
              </a:rPr>
              <a:t>cisco.pub.key.txt</a:t>
            </a:r>
            <a:r>
              <a:rPr lang="en-US" dirty="0">
                <a:latin typeface="Arial" charset="0"/>
              </a:rPr>
              <a:t> </a:t>
            </a:r>
            <a:r>
              <a:rPr lang="en-US" dirty="0" smtClean="0">
                <a:latin typeface="Arial" charset="0"/>
              </a:rPr>
              <a:t>- </a:t>
            </a:r>
            <a:r>
              <a:rPr lang="en-US" dirty="0">
                <a:latin typeface="Arial" charset="0"/>
              </a:rPr>
              <a:t>This is the public crypto key used by IOS IPS. </a:t>
            </a:r>
          </a:p>
          <a:p>
            <a:r>
              <a:rPr lang="en-US" dirty="0" smtClean="0">
                <a:latin typeface="Arial" charset="0"/>
              </a:rPr>
              <a:t>The </a:t>
            </a:r>
            <a:r>
              <a:rPr lang="en-US" dirty="0">
                <a:latin typeface="Arial" charset="0"/>
              </a:rPr>
              <a:t>specific IPS files to download vary depending on the current release. </a:t>
            </a:r>
          </a:p>
          <a:p>
            <a:pPr lvl="1"/>
            <a:r>
              <a:rPr lang="en-US" dirty="0">
                <a:latin typeface="Arial" charset="0"/>
              </a:rPr>
              <a:t>Only registered customers can download the package files and key</a:t>
            </a:r>
            <a:r>
              <a:rPr lang="en-US" dirty="0" smtClean="0">
                <a:latin typeface="Arial" charset="0"/>
              </a:rPr>
              <a:t>.</a:t>
            </a:r>
            <a:endParaRPr lang="en-US" dirty="0">
              <a:latin typeface="Arial" charset="0"/>
            </a:endParaRPr>
          </a:p>
          <a:p>
            <a:pPr lvl="1"/>
            <a:endParaRPr lang="en-US" dirty="0">
              <a:latin typeface="Arial" charset="0"/>
            </a:endParaRPr>
          </a:p>
        </p:txBody>
      </p:sp>
      <p:sp>
        <p:nvSpPr>
          <p:cNvPr id="82946" name="Rectangle 7"/>
          <p:cNvSpPr>
            <a:spLocks noGrp="1" noChangeArrowheads="1"/>
          </p:cNvSpPr>
          <p:nvPr>
            <p:ph type="title"/>
          </p:nvPr>
        </p:nvSpPr>
        <p:spPr/>
        <p:txBody>
          <a:bodyPr/>
          <a:lstStyle/>
          <a:p>
            <a:pPr marL="609600" indent="-609600" eaLnBrk="1" hangingPunct="1"/>
            <a:r>
              <a:rPr lang="en-US">
                <a:latin typeface="Arial" charset="0"/>
              </a:rPr>
              <a:t>1. Download the IOS IPS files.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4294967295"/>
          </p:nvPr>
        </p:nvSpPr>
        <p:spPr>
          <a:xfrm>
            <a:off x="229701" y="914400"/>
            <a:ext cx="8551441" cy="5391045"/>
          </a:xfrm>
        </p:spPr>
        <p:txBody>
          <a:bodyPr/>
          <a:lstStyle/>
          <a:p>
            <a:r>
              <a:rPr lang="en-US" dirty="0">
                <a:latin typeface="Arial" charset="0"/>
              </a:rPr>
              <a:t>Create a directory in flash to store the signature files and configurations. </a:t>
            </a:r>
          </a:p>
          <a:p>
            <a:pPr lvl="1"/>
            <a:r>
              <a:rPr lang="en-US" dirty="0">
                <a:latin typeface="Arial" charset="0"/>
              </a:rPr>
              <a:t>Use the</a:t>
            </a:r>
            <a:r>
              <a:rPr lang="en-US" b="1" dirty="0">
                <a:latin typeface="Courier New" charset="0"/>
              </a:rPr>
              <a:t> </a:t>
            </a:r>
            <a:r>
              <a:rPr lang="en-US" b="1" dirty="0" err="1">
                <a:latin typeface="Courier New" charset="0"/>
              </a:rPr>
              <a:t>mkdir</a:t>
            </a:r>
            <a:r>
              <a:rPr lang="en-US" b="1" dirty="0">
                <a:latin typeface="Courier New" charset="0"/>
              </a:rPr>
              <a:t> </a:t>
            </a:r>
            <a:r>
              <a:rPr lang="en-US" i="1" dirty="0">
                <a:latin typeface="Courier New" charset="0"/>
              </a:rPr>
              <a:t>directory-name </a:t>
            </a:r>
            <a:r>
              <a:rPr lang="en-US" dirty="0">
                <a:latin typeface="Arial" charset="0"/>
              </a:rPr>
              <a:t>privileged EXEC command to create the directory. </a:t>
            </a:r>
          </a:p>
          <a:p>
            <a:pPr lvl="1"/>
            <a:r>
              <a:rPr lang="en-US" dirty="0">
                <a:latin typeface="Arial" charset="0"/>
              </a:rPr>
              <a:t>Use the</a:t>
            </a:r>
            <a:r>
              <a:rPr lang="en-US" b="1" dirty="0">
                <a:latin typeface="Courier New" charset="0"/>
              </a:rPr>
              <a:t> rename</a:t>
            </a:r>
            <a:r>
              <a:rPr lang="en-US" dirty="0">
                <a:latin typeface="Courier New" charset="0"/>
              </a:rPr>
              <a:t> </a:t>
            </a:r>
            <a:r>
              <a:rPr lang="en-US" i="1" dirty="0">
                <a:latin typeface="Courier New" charset="0"/>
              </a:rPr>
              <a:t>current-name new-name </a:t>
            </a:r>
            <a:r>
              <a:rPr lang="en-US" dirty="0">
                <a:latin typeface="Arial" charset="0"/>
              </a:rPr>
              <a:t> command to change the name of the directory. </a:t>
            </a:r>
          </a:p>
          <a:p>
            <a:r>
              <a:rPr lang="en-US" dirty="0" smtClean="0">
                <a:latin typeface="Arial" charset="0"/>
              </a:rPr>
              <a:t>To </a:t>
            </a:r>
            <a:r>
              <a:rPr lang="en-US" dirty="0">
                <a:latin typeface="Arial" charset="0"/>
              </a:rPr>
              <a:t>verify the contents of flash, enter the</a:t>
            </a:r>
            <a:r>
              <a:rPr lang="en-US" b="1" dirty="0">
                <a:latin typeface="Courier New" charset="0"/>
              </a:rPr>
              <a:t> </a:t>
            </a:r>
            <a:r>
              <a:rPr lang="en-US" b="1" dirty="0" err="1">
                <a:latin typeface="Courier New" charset="0"/>
              </a:rPr>
              <a:t>dir</a:t>
            </a:r>
            <a:r>
              <a:rPr lang="en-US" b="1" dirty="0">
                <a:latin typeface="Courier New" charset="0"/>
              </a:rPr>
              <a:t> flash: </a:t>
            </a:r>
            <a:r>
              <a:rPr lang="en-US" dirty="0">
                <a:latin typeface="Arial" charset="0"/>
              </a:rPr>
              <a:t>privileged EXEC command. </a:t>
            </a:r>
          </a:p>
        </p:txBody>
      </p:sp>
      <p:sp>
        <p:nvSpPr>
          <p:cNvPr id="84994" name="Rectangle 2"/>
          <p:cNvSpPr>
            <a:spLocks noGrp="1" noChangeArrowheads="1"/>
          </p:cNvSpPr>
          <p:nvPr>
            <p:ph type="title"/>
          </p:nvPr>
        </p:nvSpPr>
        <p:spPr/>
        <p:txBody>
          <a:bodyPr/>
          <a:lstStyle/>
          <a:p>
            <a:pPr marL="533400" indent="-533400" eaLnBrk="1" hangingPunct="1"/>
            <a:r>
              <a:rPr lang="en-US">
                <a:latin typeface="Arial" charset="0"/>
              </a:rPr>
              <a:t>2. Create an IOS IPS directory in Flash</a:t>
            </a:r>
          </a:p>
        </p:txBody>
      </p:sp>
      <p:sp>
        <p:nvSpPr>
          <p:cNvPr id="4" name="Rectangle 7"/>
          <p:cNvSpPr>
            <a:spLocks noChangeArrowheads="1"/>
          </p:cNvSpPr>
          <p:nvPr/>
        </p:nvSpPr>
        <p:spPr bwMode="auto">
          <a:xfrm>
            <a:off x="565150" y="3615719"/>
            <a:ext cx="7696200" cy="2323713"/>
          </a:xfrm>
          <a:prstGeom prst="rect">
            <a:avLst/>
          </a:prstGeom>
          <a:solidFill>
            <a:schemeClr val="bg1">
              <a:lumMod val="85000"/>
            </a:schemeClr>
          </a:solidFill>
          <a:ln w="12700" cmpd="sng">
            <a:solidFill>
              <a:srgbClr val="000000"/>
            </a:solidFill>
            <a:miter lim="800000"/>
            <a:headEnd/>
            <a:tailEnd/>
          </a:ln>
          <a:extLst/>
        </p:spPr>
        <p:txBody>
          <a:bodyPr lIns="91440" tIns="45720" rIns="91440" bIns="45720">
            <a:spAutoFit/>
          </a:bodyPr>
          <a:lstStyle/>
          <a:p>
            <a:pPr>
              <a:lnSpc>
                <a:spcPct val="110000"/>
              </a:lnSpc>
            </a:pPr>
            <a:r>
              <a:rPr lang="en-US" sz="1200" b="0" dirty="0">
                <a:solidFill>
                  <a:srgbClr val="000000"/>
                </a:solidFill>
                <a:latin typeface="Courier New" charset="0"/>
              </a:rPr>
              <a:t>R1#</a:t>
            </a:r>
            <a:r>
              <a:rPr lang="en-US" sz="1200" dirty="0">
                <a:solidFill>
                  <a:srgbClr val="000000"/>
                </a:solidFill>
                <a:latin typeface="Courier New" charset="0"/>
              </a:rPr>
              <a:t> </a:t>
            </a:r>
            <a:r>
              <a:rPr lang="en-US" sz="1200" dirty="0" err="1">
                <a:solidFill>
                  <a:srgbClr val="000000"/>
                </a:solidFill>
                <a:latin typeface="Courier New" charset="0"/>
              </a:rPr>
              <a:t>mkdir</a:t>
            </a:r>
            <a:r>
              <a:rPr lang="en-US" sz="1200" dirty="0">
                <a:solidFill>
                  <a:srgbClr val="000000"/>
                </a:solidFill>
                <a:latin typeface="Courier New" charset="0"/>
              </a:rPr>
              <a:t> </a:t>
            </a:r>
            <a:r>
              <a:rPr lang="en-US" sz="1200" dirty="0" err="1">
                <a:solidFill>
                  <a:srgbClr val="000000"/>
                </a:solidFill>
                <a:latin typeface="Courier New" charset="0"/>
              </a:rPr>
              <a:t>ips</a:t>
            </a:r>
            <a:endParaRPr lang="en-US" sz="1200" dirty="0">
              <a:solidFill>
                <a:srgbClr val="000000"/>
              </a:solidFill>
              <a:latin typeface="Courier New" charset="0"/>
            </a:endParaRPr>
          </a:p>
          <a:p>
            <a:pPr>
              <a:lnSpc>
                <a:spcPct val="110000"/>
              </a:lnSpc>
            </a:pPr>
            <a:r>
              <a:rPr lang="en-US" sz="1200" b="0" dirty="0">
                <a:solidFill>
                  <a:srgbClr val="000000"/>
                </a:solidFill>
                <a:latin typeface="Courier New" charset="0"/>
              </a:rPr>
              <a:t>Create directory filename [</a:t>
            </a:r>
            <a:r>
              <a:rPr lang="en-US" sz="1200" b="0" dirty="0" err="1">
                <a:solidFill>
                  <a:srgbClr val="000000"/>
                </a:solidFill>
                <a:latin typeface="Courier New" charset="0"/>
              </a:rPr>
              <a:t>ips</a:t>
            </a:r>
            <a:r>
              <a:rPr lang="en-US" sz="1200" b="0" dirty="0">
                <a:solidFill>
                  <a:srgbClr val="000000"/>
                </a:solidFill>
                <a:latin typeface="Courier New" charset="0"/>
              </a:rPr>
              <a:t>]?</a:t>
            </a:r>
          </a:p>
          <a:p>
            <a:pPr>
              <a:lnSpc>
                <a:spcPct val="110000"/>
              </a:lnSpc>
            </a:pPr>
            <a:r>
              <a:rPr lang="en-US" sz="1200" b="0" dirty="0">
                <a:solidFill>
                  <a:srgbClr val="000000"/>
                </a:solidFill>
                <a:latin typeface="Courier New" charset="0"/>
              </a:rPr>
              <a:t>Created </a:t>
            </a:r>
            <a:r>
              <a:rPr lang="en-US" sz="1200" b="0" dirty="0" err="1">
                <a:solidFill>
                  <a:srgbClr val="000000"/>
                </a:solidFill>
                <a:latin typeface="Courier New" charset="0"/>
              </a:rPr>
              <a:t>dir</a:t>
            </a:r>
            <a:r>
              <a:rPr lang="en-US" sz="1200" b="0" dirty="0">
                <a:solidFill>
                  <a:srgbClr val="000000"/>
                </a:solidFill>
                <a:latin typeface="Courier New" charset="0"/>
              </a:rPr>
              <a:t> </a:t>
            </a:r>
            <a:r>
              <a:rPr lang="en-US" sz="1200" b="0" dirty="0" err="1">
                <a:solidFill>
                  <a:srgbClr val="000000"/>
                </a:solidFill>
                <a:latin typeface="Courier New" charset="0"/>
              </a:rPr>
              <a:t>flash:ips</a:t>
            </a:r>
            <a:endParaRPr lang="en-US" sz="1200" b="0" dirty="0">
              <a:solidFill>
                <a:srgbClr val="000000"/>
              </a:solidFill>
              <a:latin typeface="Courier New" charset="0"/>
            </a:endParaRPr>
          </a:p>
          <a:p>
            <a:pPr>
              <a:lnSpc>
                <a:spcPct val="110000"/>
              </a:lnSpc>
            </a:pPr>
            <a:r>
              <a:rPr lang="en-US" sz="1200" b="0" dirty="0">
                <a:solidFill>
                  <a:srgbClr val="000000"/>
                </a:solidFill>
                <a:latin typeface="Courier New" charset="0"/>
              </a:rPr>
              <a:t>R1#</a:t>
            </a:r>
          </a:p>
          <a:p>
            <a:pPr>
              <a:lnSpc>
                <a:spcPct val="110000"/>
              </a:lnSpc>
            </a:pPr>
            <a:r>
              <a:rPr lang="en-US" sz="1200" b="0" dirty="0">
                <a:solidFill>
                  <a:srgbClr val="000000"/>
                </a:solidFill>
                <a:latin typeface="Courier New" charset="0"/>
              </a:rPr>
              <a:t>R1# </a:t>
            </a:r>
            <a:r>
              <a:rPr lang="en-US" sz="1200" dirty="0" err="1">
                <a:solidFill>
                  <a:srgbClr val="000000"/>
                </a:solidFill>
                <a:latin typeface="Courier New" charset="0"/>
              </a:rPr>
              <a:t>dir</a:t>
            </a:r>
            <a:r>
              <a:rPr lang="en-US" sz="1200" dirty="0">
                <a:solidFill>
                  <a:srgbClr val="000000"/>
                </a:solidFill>
                <a:latin typeface="Courier New" charset="0"/>
              </a:rPr>
              <a:t> flash:</a:t>
            </a:r>
          </a:p>
          <a:p>
            <a:pPr>
              <a:lnSpc>
                <a:spcPct val="110000"/>
              </a:lnSpc>
            </a:pPr>
            <a:r>
              <a:rPr lang="en-US" sz="1200" b="0" dirty="0">
                <a:solidFill>
                  <a:srgbClr val="000000"/>
                </a:solidFill>
                <a:latin typeface="Courier New" charset="0"/>
              </a:rPr>
              <a:t>Directory of flash:/</a:t>
            </a:r>
          </a:p>
          <a:p>
            <a:pPr>
              <a:lnSpc>
                <a:spcPct val="110000"/>
              </a:lnSpc>
            </a:pPr>
            <a:r>
              <a:rPr lang="en-US" sz="1200" b="0" dirty="0">
                <a:solidFill>
                  <a:srgbClr val="000000"/>
                </a:solidFill>
                <a:latin typeface="Courier New" charset="0"/>
              </a:rPr>
              <a:t>   5 -</a:t>
            </a:r>
            <a:r>
              <a:rPr lang="en-US" sz="1200" b="0" dirty="0" err="1">
                <a:solidFill>
                  <a:srgbClr val="000000"/>
                </a:solidFill>
                <a:latin typeface="Courier New" charset="0"/>
              </a:rPr>
              <a:t>rw</a:t>
            </a:r>
            <a:r>
              <a:rPr lang="en-US" sz="1200" b="0" dirty="0">
                <a:solidFill>
                  <a:srgbClr val="000000"/>
                </a:solidFill>
                <a:latin typeface="Courier New" charset="0"/>
              </a:rPr>
              <a:t>-   51054864 Jan 10 2009 15:46:14 -08:00 </a:t>
            </a:r>
          </a:p>
          <a:p>
            <a:pPr>
              <a:lnSpc>
                <a:spcPct val="110000"/>
              </a:lnSpc>
            </a:pPr>
            <a:r>
              <a:rPr lang="en-US" sz="1200" b="0" dirty="0">
                <a:solidFill>
                  <a:srgbClr val="000000"/>
                </a:solidFill>
                <a:latin typeface="Courier New" charset="0"/>
              </a:rPr>
              <a:t>                     c2800nm-advipservicesk9-mz.124-20.T1.bin</a:t>
            </a:r>
          </a:p>
          <a:p>
            <a:pPr>
              <a:lnSpc>
                <a:spcPct val="110000"/>
              </a:lnSpc>
            </a:pPr>
            <a:r>
              <a:rPr lang="en-US" sz="1200" b="0" dirty="0">
                <a:solidFill>
                  <a:srgbClr val="000000"/>
                </a:solidFill>
                <a:latin typeface="Courier New" charset="0"/>
              </a:rPr>
              <a:t>   6 </a:t>
            </a:r>
            <a:r>
              <a:rPr lang="en-US" sz="1200" b="0" dirty="0" err="1">
                <a:solidFill>
                  <a:srgbClr val="000000"/>
                </a:solidFill>
                <a:latin typeface="Courier New" charset="0"/>
              </a:rPr>
              <a:t>drw</a:t>
            </a:r>
            <a:r>
              <a:rPr lang="en-US" sz="1200" b="0" dirty="0">
                <a:solidFill>
                  <a:srgbClr val="000000"/>
                </a:solidFill>
                <a:latin typeface="Courier New" charset="0"/>
              </a:rPr>
              <a:t>-      0 Jan 15 2009 11:36:36 -08:00 </a:t>
            </a:r>
            <a:r>
              <a:rPr lang="en-US" sz="1200" b="0" dirty="0" err="1">
                <a:solidFill>
                  <a:srgbClr val="000000"/>
                </a:solidFill>
                <a:latin typeface="Courier New" charset="0"/>
              </a:rPr>
              <a:t>ips</a:t>
            </a:r>
            <a:endParaRPr lang="en-US" sz="1200" b="0" dirty="0">
              <a:solidFill>
                <a:srgbClr val="000000"/>
              </a:solidFill>
              <a:latin typeface="Courier New" charset="0"/>
            </a:endParaRPr>
          </a:p>
          <a:p>
            <a:pPr>
              <a:lnSpc>
                <a:spcPct val="110000"/>
              </a:lnSpc>
            </a:pPr>
            <a:r>
              <a:rPr lang="en-US" sz="1200" b="0" dirty="0">
                <a:solidFill>
                  <a:srgbClr val="000000"/>
                </a:solidFill>
                <a:latin typeface="Courier New" charset="0"/>
              </a:rPr>
              <a:t>64016384 bytes total (12693504 bytes free)</a:t>
            </a:r>
          </a:p>
          <a:p>
            <a:pPr>
              <a:lnSpc>
                <a:spcPct val="110000"/>
              </a:lnSpc>
            </a:pPr>
            <a:r>
              <a:rPr lang="en-US" sz="1200" b="0" dirty="0">
                <a:solidFill>
                  <a:srgbClr val="000000"/>
                </a:solidFill>
                <a:latin typeface="Courier New" charset="0"/>
              </a:rPr>
              <a:t>R1#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4294967295"/>
          </p:nvPr>
        </p:nvSpPr>
        <p:spPr>
          <a:xfrm>
            <a:off x="229701" y="914400"/>
            <a:ext cx="8551441" cy="5391045"/>
          </a:xfrm>
        </p:spPr>
        <p:txBody>
          <a:bodyPr/>
          <a:lstStyle/>
          <a:p>
            <a:r>
              <a:rPr lang="en-US" dirty="0">
                <a:latin typeface="Arial" charset="0"/>
              </a:rPr>
              <a:t>Configure the crypto key to verify the digital signature for the master signature file (</a:t>
            </a:r>
            <a:r>
              <a:rPr lang="en-US" dirty="0" err="1">
                <a:latin typeface="Arial" charset="0"/>
              </a:rPr>
              <a:t>sigdef-default.xml</a:t>
            </a:r>
            <a:r>
              <a:rPr lang="en-US" dirty="0">
                <a:latin typeface="Arial" charset="0"/>
              </a:rPr>
              <a:t>). </a:t>
            </a:r>
          </a:p>
          <a:p>
            <a:pPr lvl="1"/>
            <a:r>
              <a:rPr lang="en-US" dirty="0">
                <a:latin typeface="Arial" charset="0"/>
              </a:rPr>
              <a:t>The file is signed by a Cisco to guarantee its authenticity and integrity. </a:t>
            </a:r>
          </a:p>
          <a:p>
            <a:r>
              <a:rPr lang="en-US" dirty="0" smtClean="0">
                <a:latin typeface="Arial" charset="0"/>
              </a:rPr>
              <a:t>To </a:t>
            </a:r>
            <a:r>
              <a:rPr lang="en-US" dirty="0">
                <a:latin typeface="Arial" charset="0"/>
              </a:rPr>
              <a:t>configure the IOS IPS crypto key, open the text file, copy the contents of the file, and paste it in the global configuration prompt. </a:t>
            </a:r>
          </a:p>
          <a:p>
            <a:pPr lvl="1"/>
            <a:r>
              <a:rPr lang="en-US" dirty="0">
                <a:latin typeface="Arial" charset="0"/>
              </a:rPr>
              <a:t>The text file issues the various commands to generate the RSA key.</a:t>
            </a:r>
          </a:p>
          <a:p>
            <a:endParaRPr lang="en-US" dirty="0">
              <a:latin typeface="Arial" charset="0"/>
            </a:endParaRPr>
          </a:p>
        </p:txBody>
      </p:sp>
      <p:sp>
        <p:nvSpPr>
          <p:cNvPr id="87042" name="Rectangle 2"/>
          <p:cNvSpPr>
            <a:spLocks noGrp="1" noChangeArrowheads="1"/>
          </p:cNvSpPr>
          <p:nvPr>
            <p:ph type="title"/>
          </p:nvPr>
        </p:nvSpPr>
        <p:spPr/>
        <p:txBody>
          <a:bodyPr/>
          <a:lstStyle/>
          <a:p>
            <a:pPr marL="609600" indent="-609600" eaLnBrk="1" hangingPunct="1"/>
            <a:r>
              <a:rPr lang="en-US">
                <a:latin typeface="Arial" charset="0"/>
              </a:rPr>
              <a:t>3. Configure an IOS IPS crypto key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Highlight and copy the text in the public key file.</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Paste the copied text at the global </a:t>
            </a:r>
            <a:r>
              <a:rPr lang="en-US" dirty="0" err="1" smtClean="0"/>
              <a:t>config</a:t>
            </a:r>
            <a:r>
              <a:rPr lang="en-US" dirty="0" smtClean="0"/>
              <a:t> prompt.</a:t>
            </a:r>
          </a:p>
        </p:txBody>
      </p:sp>
      <p:sp>
        <p:nvSpPr>
          <p:cNvPr id="88066" name="Rectangle 2"/>
          <p:cNvSpPr>
            <a:spLocks noGrp="1" noChangeArrowheads="1"/>
          </p:cNvSpPr>
          <p:nvPr>
            <p:ph type="title"/>
          </p:nvPr>
        </p:nvSpPr>
        <p:spPr/>
        <p:txBody>
          <a:bodyPr/>
          <a:lstStyle/>
          <a:p>
            <a:pPr marL="609600" indent="-609600" eaLnBrk="1" hangingPunct="1"/>
            <a:r>
              <a:rPr lang="en-US">
                <a:latin typeface="Arial" charset="0"/>
              </a:rPr>
              <a:t>3. Configure an IOS IPS crypto key</a:t>
            </a:r>
          </a:p>
        </p:txBody>
      </p:sp>
      <p:sp>
        <p:nvSpPr>
          <p:cNvPr id="88068" name="Rectangle 6"/>
          <p:cNvSpPr>
            <a:spLocks noChangeArrowheads="1"/>
          </p:cNvSpPr>
          <p:nvPr/>
        </p:nvSpPr>
        <p:spPr bwMode="auto">
          <a:xfrm>
            <a:off x="565150" y="5061022"/>
            <a:ext cx="6584950" cy="495520"/>
          </a:xfrm>
          <a:prstGeom prst="rect">
            <a:avLst/>
          </a:prstGeom>
          <a:solidFill>
            <a:schemeClr val="bg1">
              <a:lumMod val="85000"/>
            </a:schemeClr>
          </a:solidFill>
          <a:ln w="12700" cmpd="sng">
            <a:solidFill>
              <a:srgbClr val="000000"/>
            </a:solidFill>
            <a:miter lim="800000"/>
            <a:headEnd/>
            <a:tailEnd/>
          </a:ln>
          <a:extLst/>
        </p:spPr>
        <p:txBody>
          <a:bodyPr lIns="91440" tIns="45720" rIns="91440" bIns="45720">
            <a:spAutoFit/>
          </a:bodyPr>
          <a:lstStyle/>
          <a:p>
            <a:pPr>
              <a:lnSpc>
                <a:spcPct val="110000"/>
              </a:lnSpc>
            </a:pPr>
            <a:r>
              <a:rPr lang="en-US" sz="1200" b="0" dirty="0">
                <a:solidFill>
                  <a:srgbClr val="000000"/>
                </a:solidFill>
                <a:latin typeface="Courier New" charset="0"/>
              </a:rPr>
              <a:t>R1# </a:t>
            </a:r>
            <a:r>
              <a:rPr lang="en-US" sz="1200" dirty="0" err="1">
                <a:solidFill>
                  <a:srgbClr val="000000"/>
                </a:solidFill>
                <a:latin typeface="Courier New" charset="0"/>
              </a:rPr>
              <a:t>conf</a:t>
            </a:r>
            <a:r>
              <a:rPr lang="en-US" sz="1200" dirty="0">
                <a:solidFill>
                  <a:srgbClr val="000000"/>
                </a:solidFill>
                <a:latin typeface="Courier New" charset="0"/>
              </a:rPr>
              <a:t> t</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p>
        </p:txBody>
      </p:sp>
      <p:pic>
        <p:nvPicPr>
          <p:cNvPr id="88069"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5150" y="1461828"/>
            <a:ext cx="6457950" cy="2722562"/>
          </a:xfrm>
          <a:prstGeom prst="rect">
            <a:avLst/>
          </a:prstGeom>
          <a:solidFill>
            <a:schemeClr val="bg1">
              <a:lumMod val="85000"/>
            </a:schemeClr>
          </a:solidFill>
          <a:ln w="12700" cmpd="sng">
            <a:solidFill>
              <a:srgbClr val="000000"/>
            </a:solidFill>
            <a:miter lim="800000"/>
            <a:headEnd/>
            <a:tailEnd/>
          </a:ln>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Issue the </a:t>
            </a:r>
            <a:r>
              <a:rPr lang="en-US" b="1" dirty="0" smtClean="0">
                <a:latin typeface="Courier New"/>
                <a:cs typeface="Courier New"/>
              </a:rPr>
              <a:t>show run </a:t>
            </a:r>
            <a:r>
              <a:rPr lang="en-US" dirty="0" smtClean="0"/>
              <a:t>command to verify that the key was copied.</a:t>
            </a:r>
            <a:endParaRPr lang="en-US" dirty="0"/>
          </a:p>
        </p:txBody>
      </p:sp>
      <p:sp>
        <p:nvSpPr>
          <p:cNvPr id="89090" name="Rectangle 2"/>
          <p:cNvSpPr>
            <a:spLocks noGrp="1" noChangeArrowheads="1"/>
          </p:cNvSpPr>
          <p:nvPr>
            <p:ph type="title"/>
          </p:nvPr>
        </p:nvSpPr>
        <p:spPr/>
        <p:txBody>
          <a:bodyPr/>
          <a:lstStyle/>
          <a:p>
            <a:pPr marL="609600" indent="-609600" eaLnBrk="1" hangingPunct="1"/>
            <a:r>
              <a:rPr lang="en-US">
                <a:latin typeface="Arial" charset="0"/>
              </a:rPr>
              <a:t>3. Configure an IOS IPS crypto key</a:t>
            </a:r>
          </a:p>
        </p:txBody>
      </p:sp>
      <p:sp>
        <p:nvSpPr>
          <p:cNvPr id="89092" name="Rectangle 9"/>
          <p:cNvSpPr>
            <a:spLocks noChangeArrowheads="1"/>
          </p:cNvSpPr>
          <p:nvPr/>
        </p:nvSpPr>
        <p:spPr bwMode="auto">
          <a:xfrm>
            <a:off x="565150" y="1389359"/>
            <a:ext cx="7088187" cy="4151905"/>
          </a:xfrm>
          <a:prstGeom prst="rect">
            <a:avLst/>
          </a:prstGeom>
          <a:solidFill>
            <a:schemeClr val="bg1">
              <a:lumMod val="85000"/>
            </a:schemeClr>
          </a:solidFill>
          <a:ln w="12700" cmpd="sng">
            <a:solidFill>
              <a:srgbClr val="000000"/>
            </a:solidFill>
            <a:miter lim="800000"/>
            <a:headEnd/>
            <a:tailEnd/>
          </a:ln>
          <a:extLst/>
        </p:spPr>
        <p:txBody>
          <a:bodyPr lIns="91440" tIns="45720" rIns="91440" bIns="45720">
            <a:spAutoFit/>
          </a:bodyPr>
          <a:lstStyle/>
          <a:p>
            <a:pPr>
              <a:lnSpc>
                <a:spcPct val="110000"/>
              </a:lnSpc>
            </a:pPr>
            <a:r>
              <a:rPr lang="en-US" sz="1200" b="0" dirty="0">
                <a:solidFill>
                  <a:srgbClr val="000000"/>
                </a:solidFill>
                <a:latin typeface="Courier New" charset="0"/>
              </a:rPr>
              <a:t>R1# </a:t>
            </a:r>
            <a:r>
              <a:rPr lang="en-US" sz="1200" dirty="0">
                <a:solidFill>
                  <a:srgbClr val="000000"/>
                </a:solidFill>
                <a:latin typeface="Courier New" charset="0"/>
              </a:rPr>
              <a:t>show run</a:t>
            </a:r>
          </a:p>
          <a:p>
            <a:pPr>
              <a:lnSpc>
                <a:spcPct val="110000"/>
              </a:lnSpc>
            </a:pPr>
            <a:endParaRPr lang="en-US" sz="1200" b="0" dirty="0">
              <a:solidFill>
                <a:srgbClr val="000000"/>
              </a:solidFill>
              <a:latin typeface="Courier New" charset="0"/>
            </a:endParaRPr>
          </a:p>
          <a:p>
            <a:pPr>
              <a:lnSpc>
                <a:spcPct val="110000"/>
              </a:lnSpc>
            </a:pPr>
            <a:r>
              <a:rPr lang="en-US" sz="1200" b="0" dirty="0">
                <a:solidFill>
                  <a:srgbClr val="000000"/>
                </a:solidFill>
                <a:latin typeface="Courier New" charset="0"/>
              </a:rPr>
              <a:t>&lt;Output omitted&gt;</a:t>
            </a:r>
          </a:p>
          <a:p>
            <a:pPr>
              <a:lnSpc>
                <a:spcPct val="110000"/>
              </a:lnSpc>
            </a:pPr>
            <a:endParaRPr lang="en-US" sz="1200" b="0" dirty="0">
              <a:solidFill>
                <a:srgbClr val="000000"/>
              </a:solidFill>
              <a:latin typeface="Courier New" charset="0"/>
            </a:endParaRPr>
          </a:p>
          <a:p>
            <a:pPr>
              <a:lnSpc>
                <a:spcPct val="110000"/>
              </a:lnSpc>
            </a:pPr>
            <a:r>
              <a:rPr lang="en-US" sz="1200" b="0" dirty="0">
                <a:solidFill>
                  <a:srgbClr val="000000"/>
                </a:solidFill>
                <a:latin typeface="Courier New" charset="0"/>
              </a:rPr>
              <a:t>crypto key </a:t>
            </a:r>
            <a:r>
              <a:rPr lang="en-US" sz="1200" b="0" dirty="0" err="1">
                <a:solidFill>
                  <a:srgbClr val="000000"/>
                </a:solidFill>
                <a:latin typeface="Courier New" charset="0"/>
              </a:rPr>
              <a:t>pubkey</a:t>
            </a:r>
            <a:r>
              <a:rPr lang="en-US" sz="1200" b="0" dirty="0">
                <a:solidFill>
                  <a:srgbClr val="000000"/>
                </a:solidFill>
                <a:latin typeface="Courier New" charset="0"/>
              </a:rPr>
              <a:t>-chain </a:t>
            </a:r>
            <a:r>
              <a:rPr lang="en-US" sz="1200" b="0" dirty="0" err="1">
                <a:solidFill>
                  <a:srgbClr val="000000"/>
                </a:solidFill>
                <a:latin typeface="Courier New" charset="0"/>
              </a:rPr>
              <a:t>rsa</a:t>
            </a:r>
            <a:endParaRPr lang="en-US" sz="1200" b="0" dirty="0">
              <a:solidFill>
                <a:srgbClr val="000000"/>
              </a:solidFill>
              <a:latin typeface="Courier New" charset="0"/>
            </a:endParaRPr>
          </a:p>
          <a:p>
            <a:pPr>
              <a:lnSpc>
                <a:spcPct val="110000"/>
              </a:lnSpc>
            </a:pPr>
            <a:r>
              <a:rPr lang="en-US" sz="1200" b="0" dirty="0">
                <a:solidFill>
                  <a:srgbClr val="000000"/>
                </a:solidFill>
                <a:latin typeface="Courier New" charset="0"/>
              </a:rPr>
              <a:t>named-key realm-</a:t>
            </a:r>
            <a:r>
              <a:rPr lang="en-US" sz="1200" b="0" dirty="0" err="1">
                <a:solidFill>
                  <a:srgbClr val="000000"/>
                </a:solidFill>
                <a:latin typeface="Courier New" charset="0"/>
              </a:rPr>
              <a:t>cisco.pub</a:t>
            </a:r>
            <a:r>
              <a:rPr lang="en-US" sz="1200" b="0" dirty="0">
                <a:solidFill>
                  <a:srgbClr val="000000"/>
                </a:solidFill>
                <a:latin typeface="Courier New" charset="0"/>
              </a:rPr>
              <a:t> signature</a:t>
            </a:r>
          </a:p>
          <a:p>
            <a:pPr>
              <a:lnSpc>
                <a:spcPct val="110000"/>
              </a:lnSpc>
            </a:pPr>
            <a:r>
              <a:rPr lang="en-US" sz="1200" b="0" dirty="0">
                <a:solidFill>
                  <a:srgbClr val="000000"/>
                </a:solidFill>
                <a:latin typeface="Courier New" charset="0"/>
              </a:rPr>
              <a:t>key-string</a:t>
            </a:r>
          </a:p>
          <a:p>
            <a:pPr>
              <a:lnSpc>
                <a:spcPct val="110000"/>
              </a:lnSpc>
            </a:pPr>
            <a:r>
              <a:rPr lang="en-US" sz="1200" b="0" dirty="0">
                <a:solidFill>
                  <a:srgbClr val="000000"/>
                </a:solidFill>
                <a:latin typeface="Courier New" charset="0"/>
              </a:rPr>
              <a:t>30820122 300D0609 2A864886 F70D0101 01050003 82010F00 3082010A 02820101</a:t>
            </a:r>
          </a:p>
          <a:p>
            <a:pPr>
              <a:lnSpc>
                <a:spcPct val="110000"/>
              </a:lnSpc>
            </a:pPr>
            <a:r>
              <a:rPr lang="en-US" sz="1200" b="0" dirty="0">
                <a:solidFill>
                  <a:srgbClr val="000000"/>
                </a:solidFill>
                <a:latin typeface="Courier New" charset="0"/>
              </a:rPr>
              <a:t>00C19E93 A8AF124A D6CC7A24 5097A975 206BE3A2 06FBA13F 6F12CB5B 4E441F16</a:t>
            </a:r>
          </a:p>
          <a:p>
            <a:pPr>
              <a:lnSpc>
                <a:spcPct val="110000"/>
              </a:lnSpc>
            </a:pPr>
            <a:r>
              <a:rPr lang="en-US" sz="1200" b="0" dirty="0">
                <a:solidFill>
                  <a:srgbClr val="000000"/>
                </a:solidFill>
                <a:latin typeface="Courier New" charset="0"/>
              </a:rPr>
              <a:t>17E630D5 C02AC252 912BE27F 37FDD9C8 11FC7AF7 DCDD81D9 43CDABC3 6007D128</a:t>
            </a:r>
          </a:p>
          <a:p>
            <a:pPr>
              <a:lnSpc>
                <a:spcPct val="110000"/>
              </a:lnSpc>
            </a:pPr>
            <a:r>
              <a:rPr lang="en-US" sz="1200" b="0" dirty="0">
                <a:solidFill>
                  <a:srgbClr val="000000"/>
                </a:solidFill>
                <a:latin typeface="Courier New" charset="0"/>
              </a:rPr>
              <a:t>B199ABCB D34ED0F9 085FADC1 359C189E F30AF10A C0EFB624 7E0764BF 3E53053E</a:t>
            </a:r>
          </a:p>
          <a:p>
            <a:pPr>
              <a:lnSpc>
                <a:spcPct val="110000"/>
              </a:lnSpc>
            </a:pPr>
            <a:r>
              <a:rPr lang="en-US" sz="1200" b="0" dirty="0">
                <a:solidFill>
                  <a:srgbClr val="000000"/>
                </a:solidFill>
                <a:latin typeface="Courier New" charset="0"/>
              </a:rPr>
              <a:t>5B2146A9 D7A5EDE3 0298AF03 DED7A5B8 9479039D 20F30663 9AC64B93 C0112A35</a:t>
            </a:r>
          </a:p>
          <a:p>
            <a:pPr>
              <a:lnSpc>
                <a:spcPct val="110000"/>
              </a:lnSpc>
            </a:pPr>
            <a:r>
              <a:rPr lang="en-US" sz="1200" b="0" dirty="0">
                <a:solidFill>
                  <a:srgbClr val="000000"/>
                </a:solidFill>
                <a:latin typeface="Courier New" charset="0"/>
              </a:rPr>
              <a:t>FE3F0C87 89BCB7BB 994AE74C FA9E481D F65875D6 85EAF974 6D9CC8E3 F0B08B85</a:t>
            </a:r>
          </a:p>
          <a:p>
            <a:pPr>
              <a:lnSpc>
                <a:spcPct val="110000"/>
              </a:lnSpc>
            </a:pPr>
            <a:r>
              <a:rPr lang="en-US" sz="1200" b="0" dirty="0">
                <a:solidFill>
                  <a:srgbClr val="000000"/>
                </a:solidFill>
                <a:latin typeface="Courier New" charset="0"/>
              </a:rPr>
              <a:t>50437722 FFBE85B9 5E4189FF CC189CB9 69C46F9C A84DFBA5 7A0AF99E AD768C36</a:t>
            </a:r>
          </a:p>
          <a:p>
            <a:pPr>
              <a:lnSpc>
                <a:spcPct val="110000"/>
              </a:lnSpc>
            </a:pPr>
            <a:r>
              <a:rPr lang="en-US" sz="1200" b="0" dirty="0">
                <a:solidFill>
                  <a:srgbClr val="000000"/>
                </a:solidFill>
                <a:latin typeface="Courier New" charset="0"/>
              </a:rPr>
              <a:t>006CF498 079F88F8 A3B3FB1F 9FB7B3CB 5539E1D1 9693CCBB 551F78D2 892356AE</a:t>
            </a:r>
          </a:p>
          <a:p>
            <a:pPr>
              <a:lnSpc>
                <a:spcPct val="110000"/>
              </a:lnSpc>
            </a:pPr>
            <a:r>
              <a:rPr lang="en-US" sz="1200" b="0" dirty="0">
                <a:solidFill>
                  <a:srgbClr val="000000"/>
                </a:solidFill>
                <a:latin typeface="Courier New" charset="0"/>
              </a:rPr>
              <a:t>2F56D826 8918EF3C 80CA4F4D 87BFCA3B BFF668E9 689782A5 CF31CB6E B4B094D3</a:t>
            </a:r>
          </a:p>
          <a:p>
            <a:pPr>
              <a:lnSpc>
                <a:spcPct val="110000"/>
              </a:lnSpc>
            </a:pPr>
            <a:r>
              <a:rPr lang="en-US" sz="1200" b="0" dirty="0">
                <a:solidFill>
                  <a:srgbClr val="000000"/>
                </a:solidFill>
                <a:latin typeface="Courier New" charset="0"/>
              </a:rPr>
              <a:t>F3020301 0001</a:t>
            </a:r>
          </a:p>
          <a:p>
            <a:pPr>
              <a:lnSpc>
                <a:spcPct val="110000"/>
              </a:lnSpc>
            </a:pPr>
            <a:endParaRPr lang="en-US" sz="1200" b="0" dirty="0">
              <a:solidFill>
                <a:srgbClr val="000000"/>
              </a:solidFill>
              <a:latin typeface="Courier New" charset="0"/>
            </a:endParaRPr>
          </a:p>
          <a:p>
            <a:pPr>
              <a:lnSpc>
                <a:spcPct val="110000"/>
              </a:lnSpc>
            </a:pPr>
            <a:r>
              <a:rPr lang="en-US" sz="1200" b="0" dirty="0">
                <a:solidFill>
                  <a:srgbClr val="000000"/>
                </a:solidFill>
                <a:latin typeface="Courier New" charset="0"/>
              </a:rPr>
              <a:t>&lt;Output omitted&gt;</a:t>
            </a:r>
          </a:p>
          <a:p>
            <a:pPr>
              <a:lnSpc>
                <a:spcPct val="110000"/>
              </a:lnSpc>
            </a:pPr>
            <a:endParaRPr lang="en-US" sz="1200" b="0" dirty="0">
              <a:solidFill>
                <a:srgbClr val="000000"/>
              </a:solidFill>
              <a:latin typeface="Courier New"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4294967295"/>
          </p:nvPr>
        </p:nvSpPr>
        <p:spPr>
          <a:xfrm>
            <a:off x="229701" y="914400"/>
            <a:ext cx="8551441" cy="5391045"/>
          </a:xfrm>
        </p:spPr>
        <p:txBody>
          <a:bodyPr/>
          <a:lstStyle/>
          <a:p>
            <a:r>
              <a:rPr lang="en-US" dirty="0">
                <a:latin typeface="Arial" charset="0"/>
              </a:rPr>
              <a:t>At the time of signature compilation, an error message is generated if the public crypto key is invalid. </a:t>
            </a:r>
          </a:p>
          <a:p>
            <a:pPr lvl="1"/>
            <a:r>
              <a:rPr lang="en-US" dirty="0">
                <a:latin typeface="Arial" charset="0"/>
              </a:rPr>
              <a:t>If the key is configured incorrectly, the key must be removed and then reconfigured using the</a:t>
            </a:r>
            <a:r>
              <a:rPr lang="en-US" b="1" dirty="0">
                <a:latin typeface="Courier New" charset="0"/>
              </a:rPr>
              <a:t> no crypto key </a:t>
            </a:r>
            <a:r>
              <a:rPr lang="en-US" b="1" dirty="0" err="1">
                <a:latin typeface="Courier New" charset="0"/>
              </a:rPr>
              <a:t>pubkey</a:t>
            </a:r>
            <a:r>
              <a:rPr lang="en-US" b="1" dirty="0">
                <a:latin typeface="Courier New" charset="0"/>
              </a:rPr>
              <a:t>-chain </a:t>
            </a:r>
            <a:r>
              <a:rPr lang="en-US" b="1" dirty="0" err="1">
                <a:latin typeface="Courier New" charset="0"/>
              </a:rPr>
              <a:t>rsa</a:t>
            </a:r>
            <a:r>
              <a:rPr lang="en-US" b="1" dirty="0">
                <a:latin typeface="Courier New" charset="0"/>
              </a:rPr>
              <a:t> </a:t>
            </a:r>
            <a:r>
              <a:rPr lang="en-US" dirty="0">
                <a:latin typeface="Arial" charset="0"/>
              </a:rPr>
              <a:t>and the</a:t>
            </a:r>
            <a:r>
              <a:rPr lang="en-US" b="1" dirty="0">
                <a:latin typeface="Courier New" charset="0"/>
              </a:rPr>
              <a:t> no named-key</a:t>
            </a:r>
            <a:r>
              <a:rPr lang="en-US" dirty="0">
                <a:latin typeface="Arial" charset="0"/>
              </a:rPr>
              <a:t> </a:t>
            </a:r>
            <a:r>
              <a:rPr lang="en-US" b="1" dirty="0">
                <a:latin typeface="Courier New" charset="0"/>
              </a:rPr>
              <a:t>realm-</a:t>
            </a:r>
            <a:r>
              <a:rPr lang="en-US" b="1" dirty="0" err="1">
                <a:latin typeface="Courier New" charset="0"/>
              </a:rPr>
              <a:t>cisco.pub</a:t>
            </a:r>
            <a:r>
              <a:rPr lang="en-US" b="1" dirty="0">
                <a:latin typeface="Courier New" charset="0"/>
              </a:rPr>
              <a:t> signature </a:t>
            </a:r>
            <a:r>
              <a:rPr lang="en-US" dirty="0">
                <a:latin typeface="Arial" charset="0"/>
              </a:rPr>
              <a:t>commands.</a:t>
            </a:r>
          </a:p>
        </p:txBody>
      </p:sp>
      <p:sp>
        <p:nvSpPr>
          <p:cNvPr id="90114" name="Rectangle 2"/>
          <p:cNvSpPr>
            <a:spLocks noGrp="1" noChangeArrowheads="1"/>
          </p:cNvSpPr>
          <p:nvPr>
            <p:ph type="title"/>
          </p:nvPr>
        </p:nvSpPr>
        <p:spPr/>
        <p:txBody>
          <a:bodyPr/>
          <a:lstStyle/>
          <a:p>
            <a:pPr marL="609600" indent="-609600" eaLnBrk="1" hangingPunct="1"/>
            <a:r>
              <a:rPr lang="en-US">
                <a:latin typeface="Arial" charset="0"/>
              </a:rPr>
              <a:t>3. Configure an IOS IPS crypto key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4294967295"/>
          </p:nvPr>
        </p:nvSpPr>
        <p:spPr>
          <a:xfrm>
            <a:off x="229701" y="914400"/>
            <a:ext cx="8551441" cy="5391045"/>
          </a:xfrm>
        </p:spPr>
        <p:txBody>
          <a:bodyPr/>
          <a:lstStyle/>
          <a:p>
            <a:r>
              <a:rPr lang="en-US" dirty="0">
                <a:latin typeface="Arial" charset="0"/>
              </a:rPr>
              <a:t>Identify the IPS rule name and specify the location. </a:t>
            </a:r>
          </a:p>
          <a:p>
            <a:pPr lvl="1"/>
            <a:r>
              <a:rPr lang="en-US" dirty="0">
                <a:latin typeface="Arial" charset="0"/>
              </a:rPr>
              <a:t>Use the</a:t>
            </a:r>
            <a:r>
              <a:rPr lang="en-US" b="1" dirty="0">
                <a:latin typeface="Courier New" charset="0"/>
              </a:rPr>
              <a:t> </a:t>
            </a:r>
            <a:r>
              <a:rPr lang="en-US" b="1" dirty="0" err="1">
                <a:latin typeface="Courier New" charset="0"/>
              </a:rPr>
              <a:t>ip</a:t>
            </a:r>
            <a:r>
              <a:rPr lang="en-US" b="1" dirty="0">
                <a:latin typeface="Courier New" charset="0"/>
              </a:rPr>
              <a:t> </a:t>
            </a:r>
            <a:r>
              <a:rPr lang="en-US" b="1" dirty="0" err="1">
                <a:latin typeface="Courier New" charset="0"/>
              </a:rPr>
              <a:t>ips</a:t>
            </a:r>
            <a:r>
              <a:rPr lang="en-US" b="1" dirty="0">
                <a:latin typeface="Courier New" charset="0"/>
              </a:rPr>
              <a:t> name [</a:t>
            </a:r>
            <a:r>
              <a:rPr lang="en-US" i="1" dirty="0">
                <a:latin typeface="Courier New" charset="0"/>
              </a:rPr>
              <a:t>rule name</a:t>
            </a:r>
            <a:r>
              <a:rPr lang="en-US" b="1" dirty="0">
                <a:latin typeface="Courier New" charset="0"/>
              </a:rPr>
              <a:t>] [</a:t>
            </a:r>
            <a:r>
              <a:rPr lang="en-US" i="1" dirty="0">
                <a:latin typeface="Courier New" charset="0"/>
              </a:rPr>
              <a:t>optional</a:t>
            </a:r>
            <a:r>
              <a:rPr lang="en-US" b="1" dirty="0">
                <a:latin typeface="Courier New" charset="0"/>
              </a:rPr>
              <a:t> </a:t>
            </a:r>
            <a:r>
              <a:rPr lang="en-US" i="1" dirty="0">
                <a:latin typeface="Courier New" charset="0"/>
              </a:rPr>
              <a:t>ACL</a:t>
            </a:r>
            <a:r>
              <a:rPr lang="en-US" b="1" dirty="0">
                <a:latin typeface="Courier New" charset="0"/>
              </a:rPr>
              <a:t>] </a:t>
            </a:r>
            <a:r>
              <a:rPr lang="en-US" dirty="0">
                <a:latin typeface="Arial" charset="0"/>
              </a:rPr>
              <a:t>command to create a rule name. </a:t>
            </a:r>
          </a:p>
          <a:p>
            <a:pPr lvl="1"/>
            <a:r>
              <a:rPr lang="en-US" dirty="0">
                <a:latin typeface="Arial" charset="0"/>
              </a:rPr>
              <a:t>An optional extended or standard ACL can be used to filter the traffic. </a:t>
            </a:r>
          </a:p>
          <a:p>
            <a:pPr lvl="1"/>
            <a:r>
              <a:rPr lang="en-US" dirty="0">
                <a:latin typeface="Arial" charset="0"/>
              </a:rPr>
              <a:t>Traffic that is denied by the ACL is not inspected by the IPS.</a:t>
            </a:r>
          </a:p>
          <a:p>
            <a:r>
              <a:rPr lang="en-US" dirty="0" smtClean="0">
                <a:latin typeface="Arial" charset="0"/>
              </a:rPr>
              <a:t>Use </a:t>
            </a:r>
            <a:r>
              <a:rPr lang="en-US" dirty="0">
                <a:latin typeface="Arial" charset="0"/>
              </a:rPr>
              <a:t>the</a:t>
            </a:r>
            <a:r>
              <a:rPr lang="en-US" b="1" dirty="0">
                <a:latin typeface="Courier New" charset="0"/>
              </a:rPr>
              <a:t> </a:t>
            </a:r>
            <a:r>
              <a:rPr lang="en-US" b="1" dirty="0" err="1">
                <a:latin typeface="Courier New" charset="0"/>
              </a:rPr>
              <a:t>ip</a:t>
            </a:r>
            <a:r>
              <a:rPr lang="en-US" b="1" dirty="0">
                <a:latin typeface="Courier New" charset="0"/>
              </a:rPr>
              <a:t> </a:t>
            </a:r>
            <a:r>
              <a:rPr lang="en-US" b="1" dirty="0" err="1">
                <a:latin typeface="Courier New" charset="0"/>
              </a:rPr>
              <a:t>ips</a:t>
            </a:r>
            <a:r>
              <a:rPr lang="en-US" b="1" dirty="0">
                <a:latin typeface="Courier New" charset="0"/>
              </a:rPr>
              <a:t> </a:t>
            </a:r>
            <a:r>
              <a:rPr lang="en-US" b="1" dirty="0" err="1">
                <a:latin typeface="Courier New" charset="0"/>
              </a:rPr>
              <a:t>config</a:t>
            </a:r>
            <a:r>
              <a:rPr lang="en-US" b="1" dirty="0">
                <a:latin typeface="Courier New" charset="0"/>
              </a:rPr>
              <a:t> location </a:t>
            </a:r>
            <a:r>
              <a:rPr lang="en-US" b="1" dirty="0" err="1">
                <a:latin typeface="Courier New" charset="0"/>
              </a:rPr>
              <a:t>flash:</a:t>
            </a:r>
            <a:r>
              <a:rPr lang="en-US" i="1" dirty="0" err="1">
                <a:latin typeface="Courier New" charset="0"/>
              </a:rPr>
              <a:t>directory-name</a:t>
            </a:r>
            <a:r>
              <a:rPr lang="en-US" b="1" dirty="0">
                <a:latin typeface="Courier New" charset="0"/>
              </a:rPr>
              <a:t> </a:t>
            </a:r>
            <a:r>
              <a:rPr lang="en-US" dirty="0">
                <a:latin typeface="Arial" charset="0"/>
              </a:rPr>
              <a:t>command to configure the IPS signature storage location. </a:t>
            </a:r>
          </a:p>
          <a:p>
            <a:pPr lvl="1"/>
            <a:r>
              <a:rPr lang="en-US" dirty="0">
                <a:latin typeface="Arial" charset="0"/>
              </a:rPr>
              <a:t>Prior to IOS 12.4(11)T, the</a:t>
            </a:r>
            <a:r>
              <a:rPr lang="en-US" b="1" dirty="0">
                <a:latin typeface="Courier New" charset="0"/>
              </a:rPr>
              <a:t> </a:t>
            </a:r>
            <a:r>
              <a:rPr lang="en-US" b="1" dirty="0" err="1">
                <a:latin typeface="Courier New" charset="0"/>
              </a:rPr>
              <a:t>ip</a:t>
            </a:r>
            <a:r>
              <a:rPr lang="en-US" b="1" dirty="0">
                <a:latin typeface="Courier New" charset="0"/>
              </a:rPr>
              <a:t> </a:t>
            </a:r>
            <a:r>
              <a:rPr lang="en-US" b="1" dirty="0" err="1">
                <a:latin typeface="Courier New" charset="0"/>
              </a:rPr>
              <a:t>ips</a:t>
            </a:r>
            <a:r>
              <a:rPr lang="en-US" b="1" dirty="0">
                <a:latin typeface="Courier New" charset="0"/>
              </a:rPr>
              <a:t> </a:t>
            </a:r>
            <a:r>
              <a:rPr lang="en-US" b="1" dirty="0" err="1">
                <a:latin typeface="Courier New" charset="0"/>
              </a:rPr>
              <a:t>sdf</a:t>
            </a:r>
            <a:r>
              <a:rPr lang="en-US" b="1" dirty="0">
                <a:latin typeface="Courier New" charset="0"/>
              </a:rPr>
              <a:t> location </a:t>
            </a:r>
            <a:r>
              <a:rPr lang="en-US" dirty="0">
                <a:latin typeface="Arial" charset="0"/>
              </a:rPr>
              <a:t>command was used</a:t>
            </a:r>
            <a:r>
              <a:rPr lang="en-US" dirty="0" smtClean="0">
                <a:latin typeface="Arial" charset="0"/>
              </a:rPr>
              <a:t>.</a:t>
            </a:r>
            <a:endParaRPr lang="en-US" dirty="0">
              <a:latin typeface="Arial" charset="0"/>
            </a:endParaRPr>
          </a:p>
        </p:txBody>
      </p:sp>
      <p:sp>
        <p:nvSpPr>
          <p:cNvPr id="91138" name="Rectangle 2"/>
          <p:cNvSpPr>
            <a:spLocks noGrp="1" noChangeArrowheads="1"/>
          </p:cNvSpPr>
          <p:nvPr>
            <p:ph type="title"/>
          </p:nvPr>
        </p:nvSpPr>
        <p:spPr/>
        <p:txBody>
          <a:bodyPr/>
          <a:lstStyle/>
          <a:p>
            <a:pPr marL="609600" indent="-609600" eaLnBrk="1" hangingPunct="1"/>
            <a:r>
              <a:rPr lang="en-US">
                <a:latin typeface="Arial" charset="0"/>
              </a:rPr>
              <a:t>4a. Enable IOS IPS</a:t>
            </a:r>
          </a:p>
        </p:txBody>
      </p:sp>
      <p:sp>
        <p:nvSpPr>
          <p:cNvPr id="4" name="Rectangle 5"/>
          <p:cNvSpPr>
            <a:spLocks noChangeArrowheads="1"/>
          </p:cNvSpPr>
          <p:nvPr/>
        </p:nvSpPr>
        <p:spPr bwMode="auto">
          <a:xfrm>
            <a:off x="565150" y="4052525"/>
            <a:ext cx="7088187" cy="1511183"/>
          </a:xfrm>
          <a:prstGeom prst="rect">
            <a:avLst/>
          </a:prstGeom>
          <a:solidFill>
            <a:schemeClr val="bg1">
              <a:lumMod val="85000"/>
            </a:schemeClr>
          </a:solidFill>
          <a:ln w="12700" cmpd="sng">
            <a:solidFill>
              <a:srgbClr val="000000"/>
            </a:solidFill>
            <a:miter lim="800000"/>
            <a:headEnd/>
            <a:tailEnd/>
          </a:ln>
          <a:extLst/>
        </p:spPr>
        <p:txBody>
          <a:bodyPr lIns="91440" tIns="45720" rIns="91440" bIns="45720">
            <a:spAutoFit/>
          </a:bodyPr>
          <a:lstStyle/>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 </a:t>
            </a:r>
            <a:r>
              <a:rPr lang="en-US" sz="1200" dirty="0" err="1">
                <a:solidFill>
                  <a:srgbClr val="000000"/>
                </a:solidFill>
                <a:latin typeface="Courier New" charset="0"/>
              </a:rPr>
              <a:t>ip</a:t>
            </a:r>
            <a:r>
              <a:rPr lang="en-US" sz="1200" dirty="0">
                <a:solidFill>
                  <a:srgbClr val="000000"/>
                </a:solidFill>
                <a:latin typeface="Courier New" charset="0"/>
              </a:rPr>
              <a:t> </a:t>
            </a:r>
            <a:r>
              <a:rPr lang="en-US" sz="1200" dirty="0" err="1">
                <a:solidFill>
                  <a:srgbClr val="000000"/>
                </a:solidFill>
                <a:latin typeface="Courier New" charset="0"/>
              </a:rPr>
              <a:t>ips</a:t>
            </a:r>
            <a:r>
              <a:rPr lang="en-US" sz="1200" dirty="0">
                <a:solidFill>
                  <a:srgbClr val="000000"/>
                </a:solidFill>
                <a:latin typeface="Courier New" charset="0"/>
              </a:rPr>
              <a:t> name IOSIPS</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 </a:t>
            </a:r>
            <a:r>
              <a:rPr lang="en-US" sz="1200" dirty="0" err="1">
                <a:solidFill>
                  <a:srgbClr val="000000"/>
                </a:solidFill>
                <a:latin typeface="Courier New" charset="0"/>
              </a:rPr>
              <a:t>ip</a:t>
            </a:r>
            <a:r>
              <a:rPr lang="en-US" sz="1200" dirty="0">
                <a:solidFill>
                  <a:srgbClr val="000000"/>
                </a:solidFill>
                <a:latin typeface="Courier New" charset="0"/>
              </a:rPr>
              <a:t> </a:t>
            </a:r>
            <a:r>
              <a:rPr lang="en-US" sz="1200" dirty="0" err="1">
                <a:solidFill>
                  <a:srgbClr val="000000"/>
                </a:solidFill>
                <a:latin typeface="Courier New" charset="0"/>
              </a:rPr>
              <a:t>ips</a:t>
            </a:r>
            <a:r>
              <a:rPr lang="en-US" sz="1200" dirty="0">
                <a:solidFill>
                  <a:srgbClr val="000000"/>
                </a:solidFill>
                <a:latin typeface="Courier New" charset="0"/>
              </a:rPr>
              <a:t> name </a:t>
            </a:r>
            <a:r>
              <a:rPr lang="en-US" sz="1200" dirty="0" err="1">
                <a:solidFill>
                  <a:srgbClr val="000000"/>
                </a:solidFill>
                <a:latin typeface="Courier New" charset="0"/>
              </a:rPr>
              <a:t>ips</a:t>
            </a:r>
            <a:r>
              <a:rPr lang="en-US" sz="1200" dirty="0">
                <a:solidFill>
                  <a:srgbClr val="000000"/>
                </a:solidFill>
                <a:latin typeface="Courier New" charset="0"/>
              </a:rPr>
              <a:t> list ?</a:t>
            </a:r>
          </a:p>
          <a:p>
            <a:pPr>
              <a:lnSpc>
                <a:spcPct val="110000"/>
              </a:lnSpc>
            </a:pPr>
            <a:r>
              <a:rPr lang="en-US" sz="1200" b="0" dirty="0">
                <a:solidFill>
                  <a:srgbClr val="000000"/>
                </a:solidFill>
                <a:latin typeface="Courier New" charset="0"/>
              </a:rPr>
              <a:t>&lt;1-199&gt; Numbered access list</a:t>
            </a:r>
          </a:p>
          <a:p>
            <a:pPr>
              <a:lnSpc>
                <a:spcPct val="110000"/>
              </a:lnSpc>
            </a:pPr>
            <a:r>
              <a:rPr lang="en-US" sz="1200" b="0" dirty="0">
                <a:solidFill>
                  <a:srgbClr val="000000"/>
                </a:solidFill>
                <a:latin typeface="Courier New" charset="0"/>
              </a:rPr>
              <a:t>WORD Named access list</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 </a:t>
            </a:r>
            <a:r>
              <a:rPr lang="en-US" sz="1200" dirty="0" err="1">
                <a:solidFill>
                  <a:srgbClr val="000000"/>
                </a:solidFill>
                <a:latin typeface="Courier New" charset="0"/>
              </a:rPr>
              <a:t>ip</a:t>
            </a:r>
            <a:r>
              <a:rPr lang="en-US" sz="1200" dirty="0">
                <a:solidFill>
                  <a:srgbClr val="000000"/>
                </a:solidFill>
                <a:latin typeface="Courier New" charset="0"/>
              </a:rPr>
              <a:t> </a:t>
            </a:r>
            <a:r>
              <a:rPr lang="en-US" sz="1200" dirty="0" err="1">
                <a:solidFill>
                  <a:srgbClr val="000000"/>
                </a:solidFill>
                <a:latin typeface="Courier New" charset="0"/>
              </a:rPr>
              <a:t>ips</a:t>
            </a:r>
            <a:r>
              <a:rPr lang="en-US" sz="1200" dirty="0">
                <a:solidFill>
                  <a:srgbClr val="000000"/>
                </a:solidFill>
                <a:latin typeface="Courier New" charset="0"/>
              </a:rPr>
              <a:t> </a:t>
            </a:r>
            <a:r>
              <a:rPr lang="en-US" sz="1200" dirty="0" err="1">
                <a:solidFill>
                  <a:srgbClr val="000000"/>
                </a:solidFill>
                <a:latin typeface="Courier New" charset="0"/>
              </a:rPr>
              <a:t>config</a:t>
            </a:r>
            <a:r>
              <a:rPr lang="en-US" sz="1200" dirty="0">
                <a:solidFill>
                  <a:srgbClr val="000000"/>
                </a:solidFill>
                <a:latin typeface="Courier New" charset="0"/>
              </a:rPr>
              <a:t> location </a:t>
            </a:r>
            <a:r>
              <a:rPr lang="en-US" sz="1200" dirty="0" err="1">
                <a:solidFill>
                  <a:srgbClr val="000000"/>
                </a:solidFill>
                <a:latin typeface="Courier New" charset="0"/>
              </a:rPr>
              <a:t>flash:ips</a:t>
            </a:r>
            <a:endParaRPr lang="en-US" sz="1200" dirty="0">
              <a:solidFill>
                <a:srgbClr val="000000"/>
              </a:solidFill>
              <a:latin typeface="Courier New" charset="0"/>
            </a:endParaRP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smtClean="0">
                <a:solidFill>
                  <a:srgbClr val="000000"/>
                </a:solidFill>
                <a:latin typeface="Courier New" charset="0"/>
              </a:rPr>
              <a:t>#</a:t>
            </a:r>
            <a:endParaRPr lang="en-US" sz="1200" b="0" dirty="0">
              <a:solidFill>
                <a:srgbClr val="000000"/>
              </a:solidFill>
              <a:latin typeface="Courier New"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4294967295"/>
          </p:nvPr>
        </p:nvSpPr>
        <p:spPr>
          <a:xfrm>
            <a:off x="229701" y="914400"/>
            <a:ext cx="8551441" cy="5391045"/>
          </a:xfrm>
        </p:spPr>
        <p:txBody>
          <a:bodyPr/>
          <a:lstStyle/>
          <a:p>
            <a:r>
              <a:rPr lang="en-US" dirty="0">
                <a:latin typeface="Arial" charset="0"/>
              </a:rPr>
              <a:t>Enable SDEE and logging event notification. </a:t>
            </a:r>
          </a:p>
          <a:p>
            <a:pPr lvl="1"/>
            <a:r>
              <a:rPr lang="en-US" dirty="0">
                <a:latin typeface="Arial" charset="0"/>
              </a:rPr>
              <a:t>The HTTP server must first be enabled </a:t>
            </a:r>
            <a:r>
              <a:rPr lang="en-US" dirty="0" smtClean="0">
                <a:latin typeface="Arial" charset="0"/>
              </a:rPr>
              <a:t>using the</a:t>
            </a:r>
            <a:r>
              <a:rPr lang="en-US" b="1" dirty="0" smtClean="0">
                <a:latin typeface="Courier New" charset="0"/>
              </a:rPr>
              <a:t> </a:t>
            </a:r>
            <a:r>
              <a:rPr lang="en-US" b="1" dirty="0" err="1">
                <a:latin typeface="Courier New" charset="0"/>
              </a:rPr>
              <a:t>ip</a:t>
            </a:r>
            <a:r>
              <a:rPr lang="en-US" b="1" dirty="0">
                <a:latin typeface="Courier New" charset="0"/>
              </a:rPr>
              <a:t> http </a:t>
            </a:r>
            <a:r>
              <a:rPr lang="en-US" b="1" dirty="0" smtClean="0">
                <a:latin typeface="Courier New" charset="0"/>
              </a:rPr>
              <a:t>server </a:t>
            </a:r>
            <a:r>
              <a:rPr lang="en-US" dirty="0">
                <a:latin typeface="Arial" charset="0"/>
              </a:rPr>
              <a:t>command. </a:t>
            </a:r>
          </a:p>
          <a:p>
            <a:pPr lvl="1"/>
            <a:r>
              <a:rPr lang="en-US" dirty="0">
                <a:latin typeface="Arial" charset="0"/>
              </a:rPr>
              <a:t>SDEE notification must be explicitly enabled using the</a:t>
            </a:r>
            <a:r>
              <a:rPr lang="en-US" b="1" dirty="0">
                <a:latin typeface="Courier New" charset="0"/>
              </a:rPr>
              <a:t> </a:t>
            </a:r>
            <a:r>
              <a:rPr lang="en-US" b="1" dirty="0" err="1">
                <a:latin typeface="Courier New" charset="0"/>
              </a:rPr>
              <a:t>ip</a:t>
            </a:r>
            <a:r>
              <a:rPr lang="en-US" b="1" dirty="0">
                <a:latin typeface="Courier New" charset="0"/>
              </a:rPr>
              <a:t> </a:t>
            </a:r>
            <a:r>
              <a:rPr lang="en-US" b="1" dirty="0" err="1">
                <a:latin typeface="Courier New" charset="0"/>
              </a:rPr>
              <a:t>ips</a:t>
            </a:r>
            <a:r>
              <a:rPr lang="en-US" b="1" dirty="0">
                <a:latin typeface="Courier New" charset="0"/>
              </a:rPr>
              <a:t> notify </a:t>
            </a:r>
            <a:r>
              <a:rPr lang="en-US" b="1" dirty="0" err="1">
                <a:latin typeface="Courier New" charset="0"/>
              </a:rPr>
              <a:t>sdee</a:t>
            </a:r>
            <a:r>
              <a:rPr lang="en-US" b="1" dirty="0">
                <a:latin typeface="Courier New" charset="0"/>
              </a:rPr>
              <a:t> </a:t>
            </a:r>
            <a:r>
              <a:rPr lang="en-US" dirty="0">
                <a:latin typeface="Arial" charset="0"/>
              </a:rPr>
              <a:t>command. </a:t>
            </a:r>
          </a:p>
          <a:p>
            <a:r>
              <a:rPr lang="en-US" dirty="0">
                <a:latin typeface="Arial" charset="0"/>
              </a:rPr>
              <a:t>IOS IPS also supports logging to send event notification. </a:t>
            </a:r>
          </a:p>
          <a:p>
            <a:pPr lvl="1"/>
            <a:r>
              <a:rPr lang="en-US" dirty="0">
                <a:latin typeface="Arial" charset="0"/>
              </a:rPr>
              <a:t>SDEE and logging can be used independently or simultaneously. </a:t>
            </a:r>
          </a:p>
          <a:p>
            <a:pPr lvl="1"/>
            <a:r>
              <a:rPr lang="en-US" dirty="0">
                <a:latin typeface="Arial" charset="0"/>
              </a:rPr>
              <a:t>Logging notification is enabled by default. </a:t>
            </a:r>
          </a:p>
          <a:p>
            <a:pPr lvl="1"/>
            <a:r>
              <a:rPr lang="en-US" dirty="0">
                <a:latin typeface="Arial" charset="0"/>
              </a:rPr>
              <a:t>Use the</a:t>
            </a:r>
            <a:r>
              <a:rPr lang="en-US" b="1" dirty="0">
                <a:latin typeface="Courier New" charset="0"/>
              </a:rPr>
              <a:t> </a:t>
            </a:r>
            <a:r>
              <a:rPr lang="en-US" b="1" dirty="0" err="1">
                <a:latin typeface="Courier New" charset="0"/>
              </a:rPr>
              <a:t>ip</a:t>
            </a:r>
            <a:r>
              <a:rPr lang="en-US" b="1" dirty="0">
                <a:latin typeface="Courier New" charset="0"/>
              </a:rPr>
              <a:t> </a:t>
            </a:r>
            <a:r>
              <a:rPr lang="en-US" b="1" dirty="0" err="1">
                <a:latin typeface="Courier New" charset="0"/>
              </a:rPr>
              <a:t>ips</a:t>
            </a:r>
            <a:r>
              <a:rPr lang="en-US" b="1" dirty="0">
                <a:latin typeface="Courier New" charset="0"/>
              </a:rPr>
              <a:t> notify log </a:t>
            </a:r>
            <a:r>
              <a:rPr lang="en-US" dirty="0">
                <a:latin typeface="Arial" charset="0"/>
              </a:rPr>
              <a:t>command to enable logging. </a:t>
            </a:r>
          </a:p>
        </p:txBody>
      </p:sp>
      <p:sp>
        <p:nvSpPr>
          <p:cNvPr id="93186" name="Rectangle 2"/>
          <p:cNvSpPr>
            <a:spLocks noGrp="1" noChangeArrowheads="1"/>
          </p:cNvSpPr>
          <p:nvPr>
            <p:ph type="title"/>
          </p:nvPr>
        </p:nvSpPr>
        <p:spPr/>
        <p:txBody>
          <a:bodyPr/>
          <a:lstStyle/>
          <a:p>
            <a:pPr marL="609600" indent="-609600" eaLnBrk="1" hangingPunct="1"/>
            <a:r>
              <a:rPr lang="en-US">
                <a:latin typeface="Arial" charset="0"/>
              </a:rPr>
              <a:t>4b. Enable IOS IPS</a:t>
            </a:r>
          </a:p>
        </p:txBody>
      </p:sp>
      <p:sp>
        <p:nvSpPr>
          <p:cNvPr id="93189" name="Rectangle 5"/>
          <p:cNvSpPr>
            <a:spLocks noChangeArrowheads="1"/>
          </p:cNvSpPr>
          <p:nvPr/>
        </p:nvSpPr>
        <p:spPr bwMode="auto">
          <a:xfrm>
            <a:off x="565150" y="4235112"/>
            <a:ext cx="7088187" cy="901785"/>
          </a:xfrm>
          <a:prstGeom prst="rect">
            <a:avLst/>
          </a:prstGeom>
          <a:solidFill>
            <a:schemeClr val="bg1">
              <a:lumMod val="85000"/>
            </a:schemeClr>
          </a:solidFill>
          <a:ln w="12700" cmpd="sng">
            <a:solidFill>
              <a:srgbClr val="000000"/>
            </a:solidFill>
            <a:miter lim="800000"/>
            <a:headEnd/>
            <a:tailEnd/>
          </a:ln>
          <a:extLst/>
        </p:spPr>
        <p:txBody>
          <a:bodyPr lIns="91440" tIns="45720" rIns="91440" bIns="45720">
            <a:spAutoFit/>
          </a:bodyPr>
          <a:lstStyle/>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 </a:t>
            </a:r>
            <a:r>
              <a:rPr lang="en-US" sz="1200" dirty="0" err="1">
                <a:solidFill>
                  <a:srgbClr val="000000"/>
                </a:solidFill>
                <a:latin typeface="Courier New" charset="0"/>
              </a:rPr>
              <a:t>ip</a:t>
            </a:r>
            <a:r>
              <a:rPr lang="en-US" sz="1200" dirty="0">
                <a:solidFill>
                  <a:srgbClr val="000000"/>
                </a:solidFill>
                <a:latin typeface="Courier New" charset="0"/>
              </a:rPr>
              <a:t> http server </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 </a:t>
            </a:r>
            <a:r>
              <a:rPr lang="en-US" sz="1200" dirty="0" err="1">
                <a:solidFill>
                  <a:srgbClr val="000000"/>
                </a:solidFill>
                <a:latin typeface="Courier New" charset="0"/>
              </a:rPr>
              <a:t>ip</a:t>
            </a:r>
            <a:r>
              <a:rPr lang="en-US" sz="1200" dirty="0">
                <a:solidFill>
                  <a:srgbClr val="000000"/>
                </a:solidFill>
                <a:latin typeface="Courier New" charset="0"/>
              </a:rPr>
              <a:t> </a:t>
            </a:r>
            <a:r>
              <a:rPr lang="en-US" sz="1200" dirty="0" err="1">
                <a:solidFill>
                  <a:srgbClr val="000000"/>
                </a:solidFill>
                <a:latin typeface="Courier New" charset="0"/>
              </a:rPr>
              <a:t>ips</a:t>
            </a:r>
            <a:r>
              <a:rPr lang="en-US" sz="1200" dirty="0">
                <a:solidFill>
                  <a:srgbClr val="000000"/>
                </a:solidFill>
                <a:latin typeface="Courier New" charset="0"/>
              </a:rPr>
              <a:t> notify </a:t>
            </a:r>
            <a:r>
              <a:rPr lang="en-US" sz="1200" dirty="0" err="1">
                <a:solidFill>
                  <a:srgbClr val="000000"/>
                </a:solidFill>
                <a:latin typeface="Courier New" charset="0"/>
              </a:rPr>
              <a:t>sdee</a:t>
            </a:r>
            <a:endParaRPr lang="en-US" sz="1200" dirty="0">
              <a:solidFill>
                <a:srgbClr val="000000"/>
              </a:solidFill>
              <a:latin typeface="Courier New" charset="0"/>
            </a:endParaRP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 </a:t>
            </a:r>
            <a:r>
              <a:rPr lang="en-US" sz="1200" dirty="0" err="1">
                <a:solidFill>
                  <a:srgbClr val="000000"/>
                </a:solidFill>
                <a:latin typeface="Courier New" charset="0"/>
              </a:rPr>
              <a:t>ip</a:t>
            </a:r>
            <a:r>
              <a:rPr lang="en-US" sz="1200" dirty="0">
                <a:solidFill>
                  <a:srgbClr val="000000"/>
                </a:solidFill>
                <a:latin typeface="Courier New" charset="0"/>
              </a:rPr>
              <a:t> </a:t>
            </a:r>
            <a:r>
              <a:rPr lang="en-US" sz="1200" dirty="0" err="1">
                <a:solidFill>
                  <a:srgbClr val="000000"/>
                </a:solidFill>
                <a:latin typeface="Courier New" charset="0"/>
              </a:rPr>
              <a:t>ips</a:t>
            </a:r>
            <a:r>
              <a:rPr lang="en-US" sz="1200" dirty="0">
                <a:solidFill>
                  <a:srgbClr val="000000"/>
                </a:solidFill>
                <a:latin typeface="Courier New" charset="0"/>
              </a:rPr>
              <a:t> notify log</a:t>
            </a:r>
          </a:p>
          <a:p>
            <a:pPr>
              <a:lnSpc>
                <a:spcPct val="110000"/>
              </a:lnSpc>
            </a:pPr>
            <a:r>
              <a:rPr lang="en-US" sz="1200" b="0" dirty="0">
                <a:solidFill>
                  <a:srgbClr val="000000"/>
                </a:solidFill>
                <a:latin typeface="Courier New" charset="0"/>
              </a:rPr>
              <a:t>R1(config)</a:t>
            </a:r>
            <a:r>
              <a:rPr lang="en-US" sz="1200" b="0" dirty="0" smtClean="0">
                <a:solidFill>
                  <a:srgbClr val="000000"/>
                </a:solidFill>
                <a:latin typeface="Courier New" charset="0"/>
              </a:rPr>
              <a:t>#  </a:t>
            </a:r>
            <a:endParaRPr lang="en-US" sz="1200" b="0" dirty="0">
              <a:solidFill>
                <a:srgbClr val="000000"/>
              </a:solidFill>
              <a:latin typeface="Courier New"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type="body" sz="quarter" idx="10"/>
          </p:nvPr>
        </p:nvSpPr>
        <p:spPr/>
        <p:txBody>
          <a:bodyPr/>
          <a:lstStyle/>
          <a:p>
            <a:r>
              <a:rPr lang="en-US" dirty="0" smtClean="0"/>
              <a:t>IDS and IPS technology are deployed as a sensor in:</a:t>
            </a:r>
          </a:p>
          <a:p>
            <a:pPr lvl="1"/>
            <a:r>
              <a:rPr lang="en-US" dirty="0" smtClean="0"/>
              <a:t>A router configured with Cisco IOS IPS Software.</a:t>
            </a:r>
          </a:p>
          <a:p>
            <a:pPr lvl="1"/>
            <a:r>
              <a:rPr lang="en-US" dirty="0" smtClean="0"/>
              <a:t>A network module installed in router, an ASA, or a Catalyst switch.</a:t>
            </a:r>
          </a:p>
          <a:p>
            <a:pPr lvl="1"/>
            <a:r>
              <a:rPr lang="en-US" dirty="0" smtClean="0"/>
              <a:t>An appliance specifically designed to provide dedicated IDS or IPS services. </a:t>
            </a:r>
          </a:p>
          <a:p>
            <a:pPr lvl="1"/>
            <a:r>
              <a:rPr lang="en-US" dirty="0" smtClean="0"/>
              <a:t>Host software running on individual clients and servers.</a:t>
            </a:r>
          </a:p>
          <a:p>
            <a:r>
              <a:rPr lang="en-US" dirty="0" smtClean="0"/>
              <a:t>Note:</a:t>
            </a:r>
          </a:p>
          <a:p>
            <a:pPr lvl="1"/>
            <a:r>
              <a:rPr lang="en-US" dirty="0" smtClean="0"/>
              <a:t>Some confusion can arise when discussing IPS. </a:t>
            </a:r>
          </a:p>
          <a:p>
            <a:pPr lvl="1"/>
            <a:r>
              <a:rPr lang="en-US" dirty="0" smtClean="0"/>
              <a:t>There are many ways to deploy it and every method differs slightly from the other.</a:t>
            </a:r>
          </a:p>
          <a:p>
            <a:pPr lvl="1"/>
            <a:r>
              <a:rPr lang="en-US" dirty="0" smtClean="0"/>
              <a:t>The focus of this chapter is on Cisco IOS IPS Software.</a:t>
            </a:r>
          </a:p>
        </p:txBody>
      </p:sp>
      <p:sp>
        <p:nvSpPr>
          <p:cNvPr id="11267" name="Rectangle 4"/>
          <p:cNvSpPr>
            <a:spLocks noGrp="1" noChangeArrowheads="1"/>
          </p:cNvSpPr>
          <p:nvPr>
            <p:ph type="title"/>
          </p:nvPr>
        </p:nvSpPr>
        <p:spPr/>
        <p:txBody>
          <a:bodyPr/>
          <a:lstStyle/>
          <a:p>
            <a:r>
              <a:rPr lang="en-US" smtClean="0"/>
              <a:t>IDS and IPS Sensors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4294967295"/>
          </p:nvPr>
        </p:nvSpPr>
        <p:spPr>
          <a:xfrm>
            <a:off x="229701" y="914400"/>
            <a:ext cx="8551441" cy="5391045"/>
          </a:xfrm>
        </p:spPr>
        <p:txBody>
          <a:bodyPr/>
          <a:lstStyle/>
          <a:p>
            <a:r>
              <a:rPr lang="en-US" sz="2000" dirty="0">
                <a:latin typeface="Arial" charset="0"/>
              </a:rPr>
              <a:t>All signatures are grouped into three common categories:</a:t>
            </a:r>
          </a:p>
          <a:p>
            <a:pPr lvl="1"/>
            <a:r>
              <a:rPr lang="en-US" sz="1600" dirty="0">
                <a:latin typeface="Arial" charset="0"/>
              </a:rPr>
              <a:t>All</a:t>
            </a:r>
          </a:p>
          <a:p>
            <a:pPr lvl="1"/>
            <a:r>
              <a:rPr lang="en-US" sz="1600" dirty="0">
                <a:latin typeface="Arial" charset="0"/>
              </a:rPr>
              <a:t>Basic</a:t>
            </a:r>
          </a:p>
          <a:p>
            <a:pPr lvl="1"/>
            <a:r>
              <a:rPr lang="en-US" sz="1600" dirty="0" smtClean="0">
                <a:latin typeface="Arial" charset="0"/>
              </a:rPr>
              <a:t>Advanced</a:t>
            </a:r>
            <a:endParaRPr lang="en-US" sz="1600" dirty="0">
              <a:latin typeface="Arial" charset="0"/>
            </a:endParaRPr>
          </a:p>
          <a:p>
            <a:r>
              <a:rPr lang="en-US" sz="2000" dirty="0" smtClean="0">
                <a:latin typeface="Arial" charset="0"/>
              </a:rPr>
              <a:t>Signatures </a:t>
            </a:r>
            <a:r>
              <a:rPr lang="en-US" sz="2000" dirty="0">
                <a:latin typeface="Arial" charset="0"/>
              </a:rPr>
              <a:t>that IOS IPS uses to scan traffic can be retired or unretired. </a:t>
            </a:r>
          </a:p>
          <a:p>
            <a:pPr lvl="1"/>
            <a:r>
              <a:rPr lang="en-US" sz="1800" dirty="0">
                <a:latin typeface="Arial" charset="0"/>
              </a:rPr>
              <a:t>Retired means that IOS IPS does not compile that signature into memory. </a:t>
            </a:r>
          </a:p>
          <a:p>
            <a:pPr lvl="1"/>
            <a:r>
              <a:rPr lang="en-US" sz="1800" dirty="0">
                <a:latin typeface="Arial" charset="0"/>
              </a:rPr>
              <a:t>Unretired instructs the IOS IPS to compile the signature into memory and use it to scan traffic. </a:t>
            </a:r>
          </a:p>
          <a:p>
            <a:pPr lvl="1"/>
            <a:endParaRPr lang="en-US" sz="1800" dirty="0">
              <a:latin typeface="Arial" charset="0"/>
            </a:endParaRPr>
          </a:p>
        </p:txBody>
      </p:sp>
      <p:sp>
        <p:nvSpPr>
          <p:cNvPr id="94210" name="Rectangle 2"/>
          <p:cNvSpPr>
            <a:spLocks noGrp="1" noChangeArrowheads="1"/>
          </p:cNvSpPr>
          <p:nvPr>
            <p:ph type="title"/>
          </p:nvPr>
        </p:nvSpPr>
        <p:spPr/>
        <p:txBody>
          <a:bodyPr/>
          <a:lstStyle/>
          <a:p>
            <a:pPr marL="609600" indent="-609600" eaLnBrk="1" hangingPunct="1"/>
            <a:r>
              <a:rPr lang="en-US">
                <a:latin typeface="Arial" charset="0"/>
              </a:rPr>
              <a:t>4c. Configure the Signature Category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6"/>
          <p:cNvSpPr>
            <a:spLocks noGrp="1" noChangeArrowheads="1"/>
          </p:cNvSpPr>
          <p:nvPr>
            <p:ph idx="4294967295"/>
          </p:nvPr>
        </p:nvSpPr>
        <p:spPr>
          <a:xfrm>
            <a:off x="229701" y="914400"/>
            <a:ext cx="8551441" cy="5391045"/>
          </a:xfrm>
        </p:spPr>
        <p:txBody>
          <a:bodyPr/>
          <a:lstStyle/>
          <a:p>
            <a:r>
              <a:rPr lang="en-US" sz="2000" dirty="0">
                <a:latin typeface="Arial" charset="0"/>
              </a:rPr>
              <a:t>When IOS IPS is first configured, all signatures in the</a:t>
            </a:r>
            <a:r>
              <a:rPr lang="en-US" sz="2000" b="1" dirty="0">
                <a:latin typeface="Courier New" charset="0"/>
              </a:rPr>
              <a:t> all </a:t>
            </a:r>
            <a:r>
              <a:rPr lang="en-US" sz="2000" dirty="0">
                <a:latin typeface="Arial" charset="0"/>
              </a:rPr>
              <a:t>category should be retired, and then selected signatures should be unretired in a less memory-intensive category. </a:t>
            </a:r>
          </a:p>
          <a:p>
            <a:pPr lvl="1"/>
            <a:r>
              <a:rPr lang="en-US" sz="1800" dirty="0">
                <a:latin typeface="Arial" charset="0"/>
              </a:rPr>
              <a:t>To retire and unretired signatures, first enter IPS category mode using the</a:t>
            </a:r>
            <a:r>
              <a:rPr lang="en-US" sz="1800" b="1" dirty="0">
                <a:latin typeface="Courier New" charset="0"/>
              </a:rPr>
              <a:t> </a:t>
            </a:r>
            <a:r>
              <a:rPr lang="en-US" sz="1800" b="1" dirty="0" err="1">
                <a:latin typeface="Courier New" charset="0"/>
              </a:rPr>
              <a:t>ip</a:t>
            </a:r>
            <a:r>
              <a:rPr lang="en-US" sz="1800" b="1" dirty="0">
                <a:latin typeface="Courier New" charset="0"/>
              </a:rPr>
              <a:t> </a:t>
            </a:r>
            <a:r>
              <a:rPr lang="en-US" sz="1800" b="1" dirty="0" err="1">
                <a:latin typeface="Courier New" charset="0"/>
              </a:rPr>
              <a:t>ips</a:t>
            </a:r>
            <a:r>
              <a:rPr lang="en-US" sz="1800" b="1" dirty="0">
                <a:latin typeface="Courier New" charset="0"/>
              </a:rPr>
              <a:t> signature-category </a:t>
            </a:r>
            <a:r>
              <a:rPr lang="en-US" sz="1800" dirty="0">
                <a:latin typeface="Arial" charset="0"/>
              </a:rPr>
              <a:t>command. </a:t>
            </a:r>
          </a:p>
          <a:p>
            <a:pPr lvl="1"/>
            <a:r>
              <a:rPr lang="en-US" sz="1800" dirty="0">
                <a:latin typeface="Arial" charset="0"/>
              </a:rPr>
              <a:t>Next use the</a:t>
            </a:r>
            <a:r>
              <a:rPr lang="en-US" sz="1800" b="1" dirty="0">
                <a:latin typeface="Courier New" charset="0"/>
              </a:rPr>
              <a:t> category </a:t>
            </a:r>
            <a:r>
              <a:rPr lang="en-US" sz="1800" i="1" dirty="0">
                <a:latin typeface="Courier New" charset="0"/>
              </a:rPr>
              <a:t>category-name</a:t>
            </a:r>
            <a:r>
              <a:rPr lang="en-US" sz="1800" b="1" dirty="0">
                <a:latin typeface="Courier New" charset="0"/>
              </a:rPr>
              <a:t> </a:t>
            </a:r>
            <a:r>
              <a:rPr lang="en-US" sz="1800" dirty="0">
                <a:latin typeface="Arial" charset="0"/>
              </a:rPr>
              <a:t>command to change a category</a:t>
            </a:r>
            <a:r>
              <a:rPr lang="en-US" sz="1800" dirty="0" smtClean="0">
                <a:latin typeface="Arial" charset="0"/>
              </a:rPr>
              <a:t>.</a:t>
            </a:r>
            <a:endParaRPr lang="en-US" sz="1800" dirty="0">
              <a:latin typeface="Arial" charset="0"/>
            </a:endParaRPr>
          </a:p>
        </p:txBody>
      </p:sp>
      <p:sp>
        <p:nvSpPr>
          <p:cNvPr id="95234" name="Rectangle 2"/>
          <p:cNvSpPr>
            <a:spLocks noGrp="1" noChangeArrowheads="1"/>
          </p:cNvSpPr>
          <p:nvPr>
            <p:ph type="title"/>
          </p:nvPr>
        </p:nvSpPr>
        <p:spPr/>
        <p:txBody>
          <a:bodyPr/>
          <a:lstStyle/>
          <a:p>
            <a:pPr marL="609600" indent="-609600" eaLnBrk="1" hangingPunct="1"/>
            <a:r>
              <a:rPr lang="en-US">
                <a:latin typeface="Arial" charset="0"/>
              </a:rPr>
              <a:t>4c. Configure the Signature Category</a:t>
            </a:r>
          </a:p>
        </p:txBody>
      </p:sp>
      <p:sp>
        <p:nvSpPr>
          <p:cNvPr id="95237" name="Rectangle 8"/>
          <p:cNvSpPr>
            <a:spLocks noChangeArrowheads="1"/>
          </p:cNvSpPr>
          <p:nvPr/>
        </p:nvSpPr>
        <p:spPr bwMode="auto">
          <a:xfrm>
            <a:off x="565150" y="3074988"/>
            <a:ext cx="7088187" cy="2323713"/>
          </a:xfrm>
          <a:prstGeom prst="rect">
            <a:avLst/>
          </a:prstGeom>
          <a:solidFill>
            <a:schemeClr val="bg1">
              <a:lumMod val="85000"/>
            </a:schemeClr>
          </a:solidFill>
          <a:ln w="12700" cmpd="sng">
            <a:solidFill>
              <a:srgbClr val="000000"/>
            </a:solidFill>
            <a:miter lim="800000"/>
            <a:headEnd/>
            <a:tailEnd/>
          </a:ln>
          <a:extLst/>
        </p:spPr>
        <p:txBody>
          <a:bodyPr lIns="91440" tIns="45720" rIns="91440" bIns="45720">
            <a:spAutoFit/>
          </a:bodyPr>
          <a:lstStyle/>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 </a:t>
            </a:r>
            <a:r>
              <a:rPr lang="en-US" sz="1200" dirty="0" err="1">
                <a:solidFill>
                  <a:srgbClr val="000000"/>
                </a:solidFill>
                <a:latin typeface="Courier New" charset="0"/>
              </a:rPr>
              <a:t>ip</a:t>
            </a:r>
            <a:r>
              <a:rPr lang="en-US" sz="1200" dirty="0">
                <a:solidFill>
                  <a:srgbClr val="000000"/>
                </a:solidFill>
                <a:latin typeface="Courier New" charset="0"/>
              </a:rPr>
              <a:t> </a:t>
            </a:r>
            <a:r>
              <a:rPr lang="en-US" sz="1200" dirty="0" err="1">
                <a:solidFill>
                  <a:srgbClr val="000000"/>
                </a:solidFill>
                <a:latin typeface="Courier New" charset="0"/>
              </a:rPr>
              <a:t>ips</a:t>
            </a:r>
            <a:r>
              <a:rPr lang="en-US" sz="1200" dirty="0">
                <a:solidFill>
                  <a:srgbClr val="000000"/>
                </a:solidFill>
                <a:latin typeface="Courier New" charset="0"/>
              </a:rPr>
              <a:t> signature-category</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 </a:t>
            </a:r>
            <a:r>
              <a:rPr lang="en-US" sz="1200" dirty="0">
                <a:solidFill>
                  <a:srgbClr val="000000"/>
                </a:solidFill>
                <a:latin typeface="Courier New" charset="0"/>
              </a:rPr>
              <a:t>category all</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-category-action)# </a:t>
            </a:r>
            <a:r>
              <a:rPr lang="en-US" sz="1200" dirty="0">
                <a:solidFill>
                  <a:srgbClr val="000000"/>
                </a:solidFill>
                <a:latin typeface="Courier New" charset="0"/>
              </a:rPr>
              <a:t>retired true</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-category-action)# </a:t>
            </a:r>
            <a:r>
              <a:rPr lang="en-US" sz="1200" dirty="0">
                <a:solidFill>
                  <a:srgbClr val="000000"/>
                </a:solidFill>
                <a:latin typeface="Courier New" charset="0"/>
              </a:rPr>
              <a:t>exit</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 </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 </a:t>
            </a:r>
            <a:r>
              <a:rPr lang="en-US" sz="1200" dirty="0">
                <a:solidFill>
                  <a:srgbClr val="000000"/>
                </a:solidFill>
                <a:latin typeface="Courier New" charset="0"/>
              </a:rPr>
              <a:t>category IOSIPS basic</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-category-action)# </a:t>
            </a:r>
            <a:r>
              <a:rPr lang="en-US" sz="1200" dirty="0">
                <a:solidFill>
                  <a:srgbClr val="000000"/>
                </a:solidFill>
                <a:latin typeface="Courier New" charset="0"/>
              </a:rPr>
              <a:t>retired false</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-category-action)# </a:t>
            </a:r>
            <a:r>
              <a:rPr lang="en-US" sz="1200" dirty="0">
                <a:solidFill>
                  <a:srgbClr val="000000"/>
                </a:solidFill>
                <a:latin typeface="Courier New" charset="0"/>
              </a:rPr>
              <a:t>exit</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 </a:t>
            </a:r>
            <a:r>
              <a:rPr lang="en-US" sz="1200" dirty="0">
                <a:solidFill>
                  <a:srgbClr val="000000"/>
                </a:solidFill>
                <a:latin typeface="Courier New" charset="0"/>
              </a:rPr>
              <a:t>exit</a:t>
            </a:r>
          </a:p>
          <a:p>
            <a:pPr>
              <a:lnSpc>
                <a:spcPct val="110000"/>
              </a:lnSpc>
            </a:pPr>
            <a:r>
              <a:rPr lang="en-US" sz="1200" b="0" dirty="0">
                <a:solidFill>
                  <a:srgbClr val="000000"/>
                </a:solidFill>
                <a:latin typeface="Courier New" charset="0"/>
              </a:rPr>
              <a:t>Do you want to accept these changes? [confirm] </a:t>
            </a:r>
            <a:r>
              <a:rPr lang="en-US" sz="1200" dirty="0">
                <a:solidFill>
                  <a:srgbClr val="000000"/>
                </a:solidFill>
                <a:latin typeface="Courier New" charset="0"/>
              </a:rPr>
              <a:t>y</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smtClean="0">
                <a:solidFill>
                  <a:srgbClr val="000000"/>
                </a:solidFill>
                <a:latin typeface="Courier New" charset="0"/>
              </a:rPr>
              <a:t>#</a:t>
            </a:r>
            <a:endParaRPr lang="en-US" sz="1200" b="0" dirty="0">
              <a:solidFill>
                <a:srgbClr val="000000"/>
              </a:solidFill>
              <a:latin typeface="Courier New"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4294967295"/>
          </p:nvPr>
        </p:nvSpPr>
        <p:spPr>
          <a:xfrm>
            <a:off x="229701" y="914400"/>
            <a:ext cx="8551441" cy="5391045"/>
          </a:xfrm>
        </p:spPr>
        <p:txBody>
          <a:bodyPr/>
          <a:lstStyle/>
          <a:p>
            <a:r>
              <a:rPr lang="en-US" dirty="0">
                <a:latin typeface="Arial" charset="0"/>
              </a:rPr>
              <a:t>Apply the IPS rule to a desired interface, and specify the direction.</a:t>
            </a:r>
          </a:p>
          <a:p>
            <a:r>
              <a:rPr lang="en-US" dirty="0" smtClean="0">
                <a:latin typeface="Arial" charset="0"/>
              </a:rPr>
              <a:t>Use </a:t>
            </a:r>
            <a:r>
              <a:rPr lang="en-US" dirty="0">
                <a:latin typeface="Arial" charset="0"/>
              </a:rPr>
              <a:t>the</a:t>
            </a:r>
            <a:r>
              <a:rPr lang="en-US" b="1" dirty="0">
                <a:latin typeface="Courier New" charset="0"/>
              </a:rPr>
              <a:t> </a:t>
            </a:r>
            <a:r>
              <a:rPr lang="en-US" b="1" dirty="0" err="1">
                <a:latin typeface="Courier New" charset="0"/>
              </a:rPr>
              <a:t>ip</a:t>
            </a:r>
            <a:r>
              <a:rPr lang="en-US" b="1" dirty="0">
                <a:latin typeface="Courier New" charset="0"/>
              </a:rPr>
              <a:t> </a:t>
            </a:r>
            <a:r>
              <a:rPr lang="en-US" b="1" dirty="0" err="1">
                <a:latin typeface="Courier New" charset="0"/>
              </a:rPr>
              <a:t>ips</a:t>
            </a:r>
            <a:r>
              <a:rPr lang="en-US" b="1" dirty="0">
                <a:latin typeface="Courier New" charset="0"/>
              </a:rPr>
              <a:t> </a:t>
            </a:r>
            <a:r>
              <a:rPr lang="en-US" i="1" dirty="0">
                <a:latin typeface="Courier New" charset="0"/>
              </a:rPr>
              <a:t>rule-name </a:t>
            </a:r>
            <a:r>
              <a:rPr lang="en-US" b="1" dirty="0">
                <a:latin typeface="Courier New" charset="0"/>
              </a:rPr>
              <a:t>[in | out] </a:t>
            </a:r>
            <a:r>
              <a:rPr lang="en-US" dirty="0">
                <a:latin typeface="Arial" charset="0"/>
              </a:rPr>
              <a:t>interface configuration command to apply the IPS rule. </a:t>
            </a:r>
          </a:p>
          <a:p>
            <a:pPr lvl="1"/>
            <a:r>
              <a:rPr lang="en-US" dirty="0">
                <a:latin typeface="Arial" charset="0"/>
              </a:rPr>
              <a:t>The</a:t>
            </a:r>
            <a:r>
              <a:rPr lang="en-US" b="1" dirty="0">
                <a:latin typeface="Courier New" charset="0"/>
              </a:rPr>
              <a:t> in </a:t>
            </a:r>
            <a:r>
              <a:rPr lang="en-US" dirty="0">
                <a:latin typeface="Arial" charset="0"/>
              </a:rPr>
              <a:t>argument means that only traffic going into the interface is inspected by IPS. </a:t>
            </a:r>
          </a:p>
          <a:p>
            <a:pPr lvl="1"/>
            <a:r>
              <a:rPr lang="en-US" dirty="0">
                <a:latin typeface="Arial" charset="0"/>
              </a:rPr>
              <a:t>The</a:t>
            </a:r>
            <a:r>
              <a:rPr lang="en-US" b="1" dirty="0">
                <a:latin typeface="Courier New" charset="0"/>
              </a:rPr>
              <a:t> out </a:t>
            </a:r>
            <a:r>
              <a:rPr lang="en-US" dirty="0">
                <a:latin typeface="Arial" charset="0"/>
              </a:rPr>
              <a:t>argument specifies that only traffic going out of the interface is inspected.</a:t>
            </a:r>
          </a:p>
        </p:txBody>
      </p:sp>
      <p:sp>
        <p:nvSpPr>
          <p:cNvPr id="96258" name="Rectangle 2"/>
          <p:cNvSpPr>
            <a:spLocks noGrp="1" noChangeArrowheads="1"/>
          </p:cNvSpPr>
          <p:nvPr>
            <p:ph type="title"/>
          </p:nvPr>
        </p:nvSpPr>
        <p:spPr/>
        <p:txBody>
          <a:bodyPr/>
          <a:lstStyle/>
          <a:p>
            <a:pPr eaLnBrk="1" hangingPunct="1"/>
            <a:r>
              <a:rPr lang="en-US">
                <a:latin typeface="Arial" charset="0"/>
              </a:rPr>
              <a:t>4d. Configure the Signature Category</a:t>
            </a:r>
          </a:p>
        </p:txBody>
      </p:sp>
      <p:sp>
        <p:nvSpPr>
          <p:cNvPr id="5" name="Rectangle 8"/>
          <p:cNvSpPr>
            <a:spLocks noChangeArrowheads="1"/>
          </p:cNvSpPr>
          <p:nvPr/>
        </p:nvSpPr>
        <p:spPr bwMode="auto">
          <a:xfrm>
            <a:off x="565150" y="3743832"/>
            <a:ext cx="7088188" cy="1104918"/>
          </a:xfrm>
          <a:prstGeom prst="rect">
            <a:avLst/>
          </a:prstGeom>
          <a:solidFill>
            <a:schemeClr val="bg1">
              <a:lumMod val="85000"/>
            </a:schemeClr>
          </a:solidFill>
          <a:ln w="12700" cmpd="sng">
            <a:solidFill>
              <a:srgbClr val="000000"/>
            </a:solidFill>
            <a:miter lim="800000"/>
            <a:headEnd/>
            <a:tailEnd/>
          </a:ln>
          <a:extLst/>
        </p:spPr>
        <p:txBody>
          <a:bodyPr lIns="91440" tIns="45720" rIns="91440" bIns="45720">
            <a:spAutoFit/>
          </a:bodyPr>
          <a:lstStyle/>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 </a:t>
            </a:r>
            <a:r>
              <a:rPr lang="en-US" sz="1200" dirty="0">
                <a:solidFill>
                  <a:srgbClr val="000000"/>
                </a:solidFill>
                <a:latin typeface="Courier New" charset="0"/>
              </a:rPr>
              <a:t>interface </a:t>
            </a:r>
            <a:r>
              <a:rPr lang="en-US" sz="1200" dirty="0" err="1">
                <a:solidFill>
                  <a:srgbClr val="000000"/>
                </a:solidFill>
                <a:latin typeface="Courier New" charset="0"/>
              </a:rPr>
              <a:t>GigabitEthernet</a:t>
            </a:r>
            <a:r>
              <a:rPr lang="en-US" sz="1200" dirty="0">
                <a:solidFill>
                  <a:srgbClr val="000000"/>
                </a:solidFill>
                <a:latin typeface="Courier New" charset="0"/>
              </a:rPr>
              <a:t> 0/1</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-if)# </a:t>
            </a:r>
            <a:r>
              <a:rPr lang="en-US" sz="1200" dirty="0" err="1">
                <a:solidFill>
                  <a:srgbClr val="000000"/>
                </a:solidFill>
                <a:latin typeface="Courier New" charset="0"/>
              </a:rPr>
              <a:t>ip</a:t>
            </a:r>
            <a:r>
              <a:rPr lang="en-US" sz="1200" dirty="0">
                <a:solidFill>
                  <a:srgbClr val="000000"/>
                </a:solidFill>
                <a:latin typeface="Courier New" charset="0"/>
              </a:rPr>
              <a:t> </a:t>
            </a:r>
            <a:r>
              <a:rPr lang="en-US" sz="1200" dirty="0" err="1">
                <a:solidFill>
                  <a:srgbClr val="000000"/>
                </a:solidFill>
                <a:latin typeface="Courier New" charset="0"/>
              </a:rPr>
              <a:t>ips</a:t>
            </a:r>
            <a:r>
              <a:rPr lang="en-US" sz="1200" dirty="0">
                <a:solidFill>
                  <a:srgbClr val="000000"/>
                </a:solidFill>
                <a:latin typeface="Courier New" charset="0"/>
              </a:rPr>
              <a:t> IOSIPS in</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-if)# </a:t>
            </a:r>
            <a:r>
              <a:rPr lang="en-US" sz="1200" dirty="0" err="1">
                <a:solidFill>
                  <a:srgbClr val="000000"/>
                </a:solidFill>
                <a:latin typeface="Courier New" charset="0"/>
              </a:rPr>
              <a:t>ip</a:t>
            </a:r>
            <a:r>
              <a:rPr lang="en-US" sz="1200" dirty="0">
                <a:solidFill>
                  <a:srgbClr val="000000"/>
                </a:solidFill>
                <a:latin typeface="Courier New" charset="0"/>
              </a:rPr>
              <a:t> </a:t>
            </a:r>
            <a:r>
              <a:rPr lang="en-US" sz="1200" dirty="0" err="1">
                <a:solidFill>
                  <a:srgbClr val="000000"/>
                </a:solidFill>
                <a:latin typeface="Courier New" charset="0"/>
              </a:rPr>
              <a:t>ips</a:t>
            </a:r>
            <a:r>
              <a:rPr lang="en-US" sz="1200" dirty="0">
                <a:solidFill>
                  <a:srgbClr val="000000"/>
                </a:solidFill>
                <a:latin typeface="Courier New" charset="0"/>
              </a:rPr>
              <a:t> IOSIPS out</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-if)# </a:t>
            </a:r>
            <a:r>
              <a:rPr lang="en-US" sz="1200" dirty="0">
                <a:solidFill>
                  <a:srgbClr val="000000"/>
                </a:solidFill>
                <a:latin typeface="Courier New" charset="0"/>
              </a:rPr>
              <a:t>exit</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 </a:t>
            </a:r>
            <a:r>
              <a:rPr lang="en-US" sz="1200" dirty="0">
                <a:solidFill>
                  <a:srgbClr val="000000"/>
                </a:solidFill>
                <a:latin typeface="Courier New" charset="0"/>
              </a:rPr>
              <a:t>exit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4294967295"/>
          </p:nvPr>
        </p:nvSpPr>
        <p:spPr>
          <a:xfrm>
            <a:off x="229701" y="914400"/>
            <a:ext cx="8551441" cy="5391045"/>
          </a:xfrm>
        </p:spPr>
        <p:txBody>
          <a:bodyPr/>
          <a:lstStyle/>
          <a:p>
            <a:r>
              <a:rPr lang="en-US" dirty="0">
                <a:latin typeface="Arial" charset="0"/>
              </a:rPr>
              <a:t>Upload the signature package to the router using either FTP or TFTP. </a:t>
            </a:r>
          </a:p>
          <a:p>
            <a:pPr lvl="1"/>
            <a:r>
              <a:rPr lang="en-US" dirty="0">
                <a:latin typeface="Arial" charset="0"/>
              </a:rPr>
              <a:t>To copy the downloaded signature package from the FTP server to the router, make sure to use the</a:t>
            </a:r>
            <a:r>
              <a:rPr lang="en-US" b="1" dirty="0">
                <a:latin typeface="Courier New" charset="0"/>
              </a:rPr>
              <a:t> </a:t>
            </a:r>
            <a:r>
              <a:rPr lang="en-US" b="1" dirty="0" err="1">
                <a:latin typeface="Courier New" charset="0"/>
              </a:rPr>
              <a:t>idconf</a:t>
            </a:r>
            <a:r>
              <a:rPr lang="en-US" b="1" dirty="0">
                <a:latin typeface="Courier New" charset="0"/>
              </a:rPr>
              <a:t> </a:t>
            </a:r>
            <a:r>
              <a:rPr lang="en-US" dirty="0">
                <a:latin typeface="Arial" charset="0"/>
              </a:rPr>
              <a:t>parameter at the end of the command.</a:t>
            </a:r>
          </a:p>
          <a:p>
            <a:pPr lvl="1"/>
            <a:r>
              <a:rPr lang="en-US" sz="1600" b="1" dirty="0">
                <a:latin typeface="Courier New" charset="0"/>
              </a:rPr>
              <a:t>copy ftp://</a:t>
            </a:r>
            <a:r>
              <a:rPr lang="en-US" sz="1600" b="1" dirty="0" err="1">
                <a:latin typeface="Courier New" charset="0"/>
              </a:rPr>
              <a:t>ftp_user:password@Server_IP_address</a:t>
            </a:r>
            <a:r>
              <a:rPr lang="en-US" sz="1600" b="1" dirty="0">
                <a:latin typeface="Courier New" charset="0"/>
              </a:rPr>
              <a:t>/</a:t>
            </a:r>
            <a:r>
              <a:rPr lang="en-US" sz="1600" b="1" dirty="0" err="1">
                <a:latin typeface="Courier New" charset="0"/>
              </a:rPr>
              <a:t>signature_package</a:t>
            </a:r>
            <a:r>
              <a:rPr lang="en-US" sz="1600" b="1" dirty="0">
                <a:latin typeface="Courier New" charset="0"/>
              </a:rPr>
              <a:t> </a:t>
            </a:r>
            <a:r>
              <a:rPr lang="en-US" sz="1600" b="1" dirty="0" err="1" smtClean="0">
                <a:latin typeface="Courier New" charset="0"/>
              </a:rPr>
              <a:t>idconf</a:t>
            </a:r>
            <a:endParaRPr lang="en-US" sz="1600" b="1" dirty="0">
              <a:latin typeface="Courier New" charset="0"/>
            </a:endParaRPr>
          </a:p>
        </p:txBody>
      </p:sp>
      <p:sp>
        <p:nvSpPr>
          <p:cNvPr id="98306" name="Rectangle 2"/>
          <p:cNvSpPr>
            <a:spLocks noGrp="1" noChangeArrowheads="1"/>
          </p:cNvSpPr>
          <p:nvPr>
            <p:ph type="title"/>
          </p:nvPr>
        </p:nvSpPr>
        <p:spPr/>
        <p:txBody>
          <a:bodyPr/>
          <a:lstStyle/>
          <a:p>
            <a:pPr marL="609600" indent="-609600" eaLnBrk="1" hangingPunct="1"/>
            <a:r>
              <a:rPr lang="en-US">
                <a:latin typeface="Arial" charset="0"/>
              </a:rPr>
              <a:t>5. Load the IOS IPS signature</a:t>
            </a:r>
          </a:p>
        </p:txBody>
      </p:sp>
      <p:sp>
        <p:nvSpPr>
          <p:cNvPr id="4" name="Rectangle 6"/>
          <p:cNvSpPr>
            <a:spLocks noChangeArrowheads="1"/>
          </p:cNvSpPr>
          <p:nvPr/>
        </p:nvSpPr>
        <p:spPr bwMode="auto">
          <a:xfrm>
            <a:off x="565150" y="2828683"/>
            <a:ext cx="7818438" cy="2933110"/>
          </a:xfrm>
          <a:prstGeom prst="rect">
            <a:avLst/>
          </a:prstGeom>
          <a:solidFill>
            <a:schemeClr val="bg1">
              <a:lumMod val="85000"/>
            </a:schemeClr>
          </a:solidFill>
          <a:ln w="12700" cmpd="sng">
            <a:solidFill>
              <a:srgbClr val="000000"/>
            </a:solidFill>
            <a:miter lim="800000"/>
            <a:headEnd/>
            <a:tailEnd/>
          </a:ln>
          <a:extLst/>
        </p:spPr>
        <p:txBody>
          <a:bodyPr wrap="square" lIns="91440" tIns="45720" rIns="91440" bIns="45720">
            <a:spAutoFit/>
          </a:bodyPr>
          <a:lstStyle/>
          <a:p>
            <a:pPr>
              <a:lnSpc>
                <a:spcPct val="110000"/>
              </a:lnSpc>
            </a:pPr>
            <a:r>
              <a:rPr lang="en-US" sz="1200" b="0" dirty="0">
                <a:solidFill>
                  <a:srgbClr val="000000"/>
                </a:solidFill>
                <a:latin typeface="Courier New" charset="0"/>
              </a:rPr>
              <a:t>R1# </a:t>
            </a:r>
            <a:r>
              <a:rPr lang="en-US" sz="1200" dirty="0">
                <a:solidFill>
                  <a:srgbClr val="000000"/>
                </a:solidFill>
                <a:latin typeface="Courier New" charset="0"/>
              </a:rPr>
              <a:t>copy ftp://cisco:cisco@10.1.1.1/IOS-S376-CLI.pkg </a:t>
            </a:r>
            <a:r>
              <a:rPr lang="en-US" sz="1200" dirty="0" err="1">
                <a:solidFill>
                  <a:srgbClr val="000000"/>
                </a:solidFill>
                <a:latin typeface="Courier New" charset="0"/>
              </a:rPr>
              <a:t>idconf</a:t>
            </a:r>
            <a:endParaRPr lang="en-US" sz="1200" dirty="0">
              <a:solidFill>
                <a:srgbClr val="000000"/>
              </a:solidFill>
              <a:latin typeface="Courier New" charset="0"/>
            </a:endParaRPr>
          </a:p>
          <a:p>
            <a:pPr>
              <a:lnSpc>
                <a:spcPct val="110000"/>
              </a:lnSpc>
            </a:pPr>
            <a:r>
              <a:rPr lang="en-US" sz="1200" b="0" dirty="0">
                <a:solidFill>
                  <a:srgbClr val="000000"/>
                </a:solidFill>
                <a:latin typeface="Courier New" charset="0"/>
              </a:rPr>
              <a:t>Loading IOS-S310-CLI.pkg !!!!!!!!!!!!!!!!!!!!!!!!!!!!!!</a:t>
            </a:r>
          </a:p>
          <a:p>
            <a:pPr>
              <a:lnSpc>
                <a:spcPct val="110000"/>
              </a:lnSpc>
            </a:pPr>
            <a:r>
              <a:rPr lang="en-US" sz="1200" b="0" dirty="0">
                <a:solidFill>
                  <a:srgbClr val="000000"/>
                </a:solidFill>
                <a:latin typeface="Courier New" charset="0"/>
              </a:rPr>
              <a:t>[OK - 7608873/4096 bytes]</a:t>
            </a:r>
          </a:p>
          <a:p>
            <a:pPr>
              <a:lnSpc>
                <a:spcPct val="110000"/>
              </a:lnSpc>
            </a:pPr>
            <a:r>
              <a:rPr lang="en-US" sz="1200" b="0" dirty="0">
                <a:solidFill>
                  <a:srgbClr val="000000"/>
                </a:solidFill>
                <a:latin typeface="Courier New" charset="0"/>
              </a:rPr>
              <a:t>*Jan 15 16:44:47 PST: %IPS-6-ENGINE_BUILDS_STARTED: 16:44:47 PST Jan 15 2008</a:t>
            </a:r>
          </a:p>
          <a:p>
            <a:pPr>
              <a:lnSpc>
                <a:spcPct val="110000"/>
              </a:lnSpc>
            </a:pPr>
            <a:r>
              <a:rPr lang="en-US" sz="1200" b="0" dirty="0">
                <a:solidFill>
                  <a:srgbClr val="000000"/>
                </a:solidFill>
                <a:latin typeface="Courier New" charset="0"/>
              </a:rPr>
              <a:t>*Jan 15 16:44:47 PST: %IPS-6-ENGINE_BUILDING: multi-string - 8 signatures - 1 of 13 engines</a:t>
            </a:r>
          </a:p>
          <a:p>
            <a:pPr>
              <a:lnSpc>
                <a:spcPct val="110000"/>
              </a:lnSpc>
            </a:pPr>
            <a:r>
              <a:rPr lang="en-US" sz="1200" b="0" dirty="0">
                <a:solidFill>
                  <a:srgbClr val="000000"/>
                </a:solidFill>
                <a:latin typeface="Courier New" charset="0"/>
              </a:rPr>
              <a:t>*Jan 15 16:44:47 PST: %IPS-6-ENGINE_READY: multi-string - build time 4 </a:t>
            </a:r>
            <a:r>
              <a:rPr lang="en-US" sz="1200" b="0" dirty="0" err="1">
                <a:solidFill>
                  <a:srgbClr val="000000"/>
                </a:solidFill>
                <a:latin typeface="Courier New" charset="0"/>
              </a:rPr>
              <a:t>ms</a:t>
            </a:r>
            <a:r>
              <a:rPr lang="en-US" sz="1200" b="0" dirty="0">
                <a:solidFill>
                  <a:srgbClr val="000000"/>
                </a:solidFill>
                <a:latin typeface="Courier New" charset="0"/>
              </a:rPr>
              <a:t> - packets for </a:t>
            </a:r>
            <a:r>
              <a:rPr lang="en-US" sz="1200" b="0" dirty="0" smtClean="0">
                <a:solidFill>
                  <a:srgbClr val="000000"/>
                </a:solidFill>
                <a:latin typeface="Courier New" charset="0"/>
              </a:rPr>
              <a:t>this engine </a:t>
            </a:r>
            <a:r>
              <a:rPr lang="en-US" sz="1200" b="0" dirty="0">
                <a:solidFill>
                  <a:srgbClr val="000000"/>
                </a:solidFill>
                <a:latin typeface="Courier New" charset="0"/>
              </a:rPr>
              <a:t>will be scanned</a:t>
            </a:r>
          </a:p>
          <a:p>
            <a:pPr>
              <a:lnSpc>
                <a:spcPct val="110000"/>
              </a:lnSpc>
            </a:pPr>
            <a:r>
              <a:rPr lang="en-US" sz="1200" b="0" dirty="0">
                <a:solidFill>
                  <a:srgbClr val="000000"/>
                </a:solidFill>
                <a:latin typeface="Courier New" charset="0"/>
              </a:rPr>
              <a:t>*Jan 15 16:44:47 PST: %IPS-6-ENGINE_BUILDING: service-http - 622 signatures - 2 of 13 engines</a:t>
            </a:r>
          </a:p>
          <a:p>
            <a:pPr>
              <a:lnSpc>
                <a:spcPct val="110000"/>
              </a:lnSpc>
            </a:pPr>
            <a:r>
              <a:rPr lang="en-US" sz="1200" b="0" dirty="0">
                <a:solidFill>
                  <a:srgbClr val="000000"/>
                </a:solidFill>
                <a:latin typeface="Courier New" charset="0"/>
              </a:rPr>
              <a:t>*Jan 15 16:44:53 PST: %IPS-6-ENGINE_READY: service-http - build time 6024 </a:t>
            </a:r>
            <a:r>
              <a:rPr lang="en-US" sz="1200" b="0" dirty="0" err="1">
                <a:solidFill>
                  <a:srgbClr val="000000"/>
                </a:solidFill>
                <a:latin typeface="Courier New" charset="0"/>
              </a:rPr>
              <a:t>ms</a:t>
            </a:r>
            <a:r>
              <a:rPr lang="en-US" sz="1200" b="0" dirty="0">
                <a:solidFill>
                  <a:srgbClr val="000000"/>
                </a:solidFill>
                <a:latin typeface="Courier New" charset="0"/>
              </a:rPr>
              <a:t> - packets for </a:t>
            </a:r>
            <a:r>
              <a:rPr lang="en-US" sz="1200" b="0" dirty="0" smtClean="0">
                <a:solidFill>
                  <a:srgbClr val="000000"/>
                </a:solidFill>
                <a:latin typeface="Courier New" charset="0"/>
              </a:rPr>
              <a:t>this engine </a:t>
            </a:r>
            <a:r>
              <a:rPr lang="en-US" sz="1200" b="0" dirty="0">
                <a:solidFill>
                  <a:srgbClr val="000000"/>
                </a:solidFill>
                <a:latin typeface="Courier New" charset="0"/>
              </a:rPr>
              <a:t>will be scanned</a:t>
            </a:r>
          </a:p>
          <a:p>
            <a:pPr>
              <a:lnSpc>
                <a:spcPct val="110000"/>
              </a:lnSpc>
            </a:pPr>
            <a:endParaRPr lang="en-US" sz="1200" b="0" dirty="0">
              <a:solidFill>
                <a:srgbClr val="000000"/>
              </a:solidFill>
              <a:latin typeface="Courier New" charset="0"/>
            </a:endParaRPr>
          </a:p>
          <a:p>
            <a:pPr>
              <a:lnSpc>
                <a:spcPct val="110000"/>
              </a:lnSpc>
            </a:pPr>
            <a:r>
              <a:rPr lang="en-US" sz="1200" b="0" dirty="0">
                <a:solidFill>
                  <a:srgbClr val="000000"/>
                </a:solidFill>
                <a:latin typeface="Courier New" charset="0"/>
              </a:rPr>
              <a:t>&lt;Output omitted</a:t>
            </a:r>
            <a:r>
              <a:rPr lang="en-US" sz="1200" b="0" dirty="0" smtClean="0">
                <a:solidFill>
                  <a:srgbClr val="000000"/>
                </a:solidFill>
                <a:latin typeface="Courier New" charset="0"/>
              </a:rPr>
              <a:t>&gt;</a:t>
            </a:r>
            <a:endParaRPr lang="en-US" sz="1200" b="0" dirty="0">
              <a:solidFill>
                <a:srgbClr val="000000"/>
              </a:solidFill>
              <a:latin typeface="Courier New"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4294967295"/>
          </p:nvPr>
        </p:nvSpPr>
        <p:spPr>
          <a:xfrm>
            <a:off x="229701" y="914400"/>
            <a:ext cx="8551441" cy="5391045"/>
          </a:xfrm>
        </p:spPr>
        <p:txBody>
          <a:bodyPr/>
          <a:lstStyle/>
          <a:p>
            <a:r>
              <a:rPr lang="en-US" dirty="0">
                <a:latin typeface="Arial" charset="0"/>
              </a:rPr>
              <a:t>Verify that the signature package is properly compiled using the</a:t>
            </a:r>
            <a:r>
              <a:rPr lang="en-US" b="1" dirty="0">
                <a:latin typeface="Courier New" charset="0"/>
              </a:rPr>
              <a:t> show </a:t>
            </a:r>
            <a:r>
              <a:rPr lang="en-US" b="1" dirty="0" err="1">
                <a:latin typeface="Courier New" charset="0"/>
              </a:rPr>
              <a:t>ip</a:t>
            </a:r>
            <a:r>
              <a:rPr lang="en-US" b="1" dirty="0">
                <a:latin typeface="Courier New" charset="0"/>
              </a:rPr>
              <a:t> </a:t>
            </a:r>
            <a:r>
              <a:rPr lang="en-US" b="1" dirty="0" err="1">
                <a:latin typeface="Courier New" charset="0"/>
              </a:rPr>
              <a:t>ips</a:t>
            </a:r>
            <a:r>
              <a:rPr lang="en-US" b="1" dirty="0">
                <a:latin typeface="Courier New" charset="0"/>
              </a:rPr>
              <a:t> signature count </a:t>
            </a:r>
            <a:r>
              <a:rPr lang="en-US" dirty="0">
                <a:latin typeface="Arial" charset="0"/>
              </a:rPr>
              <a:t>command.</a:t>
            </a:r>
          </a:p>
          <a:p>
            <a:endParaRPr lang="en-US" dirty="0">
              <a:latin typeface="Arial" charset="0"/>
            </a:endParaRPr>
          </a:p>
        </p:txBody>
      </p:sp>
      <p:sp>
        <p:nvSpPr>
          <p:cNvPr id="100354" name="Rectangle 2"/>
          <p:cNvSpPr>
            <a:spLocks noGrp="1" noChangeArrowheads="1"/>
          </p:cNvSpPr>
          <p:nvPr>
            <p:ph type="title"/>
          </p:nvPr>
        </p:nvSpPr>
        <p:spPr/>
        <p:txBody>
          <a:bodyPr/>
          <a:lstStyle/>
          <a:p>
            <a:pPr marL="609600" indent="-609600" eaLnBrk="1" hangingPunct="1"/>
            <a:r>
              <a:rPr lang="en-US">
                <a:latin typeface="Arial" charset="0"/>
              </a:rPr>
              <a:t>5. Load the IOS IPS signature</a:t>
            </a:r>
          </a:p>
        </p:txBody>
      </p:sp>
      <p:sp>
        <p:nvSpPr>
          <p:cNvPr id="100357" name="Rectangle 5"/>
          <p:cNvSpPr>
            <a:spLocks noChangeArrowheads="1"/>
          </p:cNvSpPr>
          <p:nvPr/>
        </p:nvSpPr>
        <p:spPr bwMode="auto">
          <a:xfrm>
            <a:off x="565150" y="1745377"/>
            <a:ext cx="7469188" cy="4558170"/>
          </a:xfrm>
          <a:prstGeom prst="rect">
            <a:avLst/>
          </a:prstGeom>
          <a:solidFill>
            <a:schemeClr val="bg1">
              <a:lumMod val="85000"/>
            </a:schemeClr>
          </a:solidFill>
          <a:ln w="12700" cmpd="sng">
            <a:solidFill>
              <a:srgbClr val="000000"/>
            </a:solidFill>
            <a:miter lim="800000"/>
            <a:headEnd/>
            <a:tailEnd/>
          </a:ln>
          <a:extLst/>
        </p:spPr>
        <p:txBody>
          <a:bodyPr lIns="91440" tIns="45720" rIns="91440" bIns="45720">
            <a:spAutoFit/>
          </a:bodyPr>
          <a:lstStyle/>
          <a:p>
            <a:pPr>
              <a:lnSpc>
                <a:spcPct val="110000"/>
              </a:lnSpc>
            </a:pPr>
            <a:r>
              <a:rPr lang="en-US" sz="1200" b="0" dirty="0">
                <a:solidFill>
                  <a:srgbClr val="000000"/>
                </a:solidFill>
                <a:latin typeface="Courier New" charset="0"/>
              </a:rPr>
              <a:t>R1# </a:t>
            </a:r>
            <a:r>
              <a:rPr lang="en-US" sz="1200" dirty="0">
                <a:solidFill>
                  <a:srgbClr val="000000"/>
                </a:solidFill>
                <a:latin typeface="Courier New" charset="0"/>
              </a:rPr>
              <a:t>show </a:t>
            </a:r>
            <a:r>
              <a:rPr lang="en-US" sz="1200" dirty="0" err="1">
                <a:solidFill>
                  <a:srgbClr val="000000"/>
                </a:solidFill>
                <a:latin typeface="Courier New" charset="0"/>
              </a:rPr>
              <a:t>ip</a:t>
            </a:r>
            <a:r>
              <a:rPr lang="en-US" sz="1200" dirty="0">
                <a:solidFill>
                  <a:srgbClr val="000000"/>
                </a:solidFill>
                <a:latin typeface="Courier New" charset="0"/>
              </a:rPr>
              <a:t> </a:t>
            </a:r>
            <a:r>
              <a:rPr lang="en-US" sz="1200" dirty="0" err="1">
                <a:solidFill>
                  <a:srgbClr val="000000"/>
                </a:solidFill>
                <a:latin typeface="Courier New" charset="0"/>
              </a:rPr>
              <a:t>ips</a:t>
            </a:r>
            <a:r>
              <a:rPr lang="en-US" sz="1200" dirty="0">
                <a:solidFill>
                  <a:srgbClr val="000000"/>
                </a:solidFill>
                <a:latin typeface="Courier New" charset="0"/>
              </a:rPr>
              <a:t> signature count</a:t>
            </a:r>
          </a:p>
          <a:p>
            <a:pPr>
              <a:lnSpc>
                <a:spcPct val="110000"/>
              </a:lnSpc>
            </a:pPr>
            <a:r>
              <a:rPr lang="en-US" sz="1200" b="0" dirty="0">
                <a:solidFill>
                  <a:srgbClr val="000000"/>
                </a:solidFill>
                <a:latin typeface="Courier New" charset="0"/>
              </a:rPr>
              <a:t>Cisco SDF release version S310.0 ← signature package release version</a:t>
            </a:r>
          </a:p>
          <a:p>
            <a:pPr>
              <a:lnSpc>
                <a:spcPct val="110000"/>
              </a:lnSpc>
            </a:pPr>
            <a:r>
              <a:rPr lang="en-US" sz="1200" b="0" dirty="0">
                <a:solidFill>
                  <a:srgbClr val="000000"/>
                </a:solidFill>
                <a:latin typeface="Courier New" charset="0"/>
              </a:rPr>
              <a:t>Trend SDF release version V0.0</a:t>
            </a:r>
          </a:p>
          <a:p>
            <a:pPr>
              <a:lnSpc>
                <a:spcPct val="110000"/>
              </a:lnSpc>
            </a:pPr>
            <a:r>
              <a:rPr lang="en-US" sz="1200" b="0" dirty="0">
                <a:solidFill>
                  <a:srgbClr val="000000"/>
                </a:solidFill>
                <a:latin typeface="Courier New" charset="0"/>
              </a:rPr>
              <a:t>Signature Micro-Engine: multi-string: Total Signatures 8</a:t>
            </a:r>
          </a:p>
          <a:p>
            <a:pPr>
              <a:lnSpc>
                <a:spcPct val="110000"/>
              </a:lnSpc>
            </a:pPr>
            <a:r>
              <a:rPr lang="en-US" sz="1200" b="0" dirty="0">
                <a:solidFill>
                  <a:srgbClr val="000000"/>
                </a:solidFill>
                <a:latin typeface="Courier New" charset="0"/>
              </a:rPr>
              <a:t>multi-string enabled signatures: 8</a:t>
            </a:r>
          </a:p>
          <a:p>
            <a:pPr>
              <a:lnSpc>
                <a:spcPct val="110000"/>
              </a:lnSpc>
            </a:pPr>
            <a:r>
              <a:rPr lang="en-US" sz="1200" b="0" dirty="0">
                <a:solidFill>
                  <a:srgbClr val="000000"/>
                </a:solidFill>
                <a:latin typeface="Courier New" charset="0"/>
              </a:rPr>
              <a:t>multi-string retired signatures: 8</a:t>
            </a:r>
          </a:p>
          <a:p>
            <a:pPr>
              <a:lnSpc>
                <a:spcPct val="110000"/>
              </a:lnSpc>
            </a:pPr>
            <a:endParaRPr lang="en-US" sz="1200" b="0" dirty="0">
              <a:solidFill>
                <a:srgbClr val="000000"/>
              </a:solidFill>
              <a:latin typeface="Courier New" charset="0"/>
            </a:endParaRPr>
          </a:p>
          <a:p>
            <a:pPr>
              <a:lnSpc>
                <a:spcPct val="110000"/>
              </a:lnSpc>
            </a:pPr>
            <a:r>
              <a:rPr lang="en-US" sz="1200" b="0" dirty="0" smtClean="0">
                <a:solidFill>
                  <a:srgbClr val="000000"/>
                </a:solidFill>
                <a:latin typeface="+mj-lt"/>
              </a:rPr>
              <a:t>&lt;output </a:t>
            </a:r>
            <a:r>
              <a:rPr lang="en-US" sz="1200" b="0" dirty="0">
                <a:solidFill>
                  <a:srgbClr val="000000"/>
                </a:solidFill>
                <a:latin typeface="+mj-lt"/>
              </a:rPr>
              <a:t>omitted&gt; </a:t>
            </a:r>
          </a:p>
          <a:p>
            <a:pPr>
              <a:lnSpc>
                <a:spcPct val="110000"/>
              </a:lnSpc>
            </a:pPr>
            <a:endParaRPr lang="en-US" sz="1200" b="0" dirty="0">
              <a:solidFill>
                <a:srgbClr val="000000"/>
              </a:solidFill>
              <a:latin typeface="Courier New" charset="0"/>
            </a:endParaRPr>
          </a:p>
          <a:p>
            <a:pPr>
              <a:lnSpc>
                <a:spcPct val="110000"/>
              </a:lnSpc>
            </a:pPr>
            <a:r>
              <a:rPr lang="en-US" sz="1200" b="0" dirty="0">
                <a:solidFill>
                  <a:srgbClr val="000000"/>
                </a:solidFill>
                <a:latin typeface="Courier New" charset="0"/>
              </a:rPr>
              <a:t>Signature Micro-Engine: service-</a:t>
            </a:r>
            <a:r>
              <a:rPr lang="en-US" sz="1200" b="0" dirty="0" err="1">
                <a:solidFill>
                  <a:srgbClr val="000000"/>
                </a:solidFill>
                <a:latin typeface="Courier New" charset="0"/>
              </a:rPr>
              <a:t>msrpc</a:t>
            </a:r>
            <a:r>
              <a:rPr lang="en-US" sz="1200" b="0" dirty="0">
                <a:solidFill>
                  <a:srgbClr val="000000"/>
                </a:solidFill>
                <a:latin typeface="Courier New" charset="0"/>
              </a:rPr>
              <a:t>: Total Signatures 25</a:t>
            </a:r>
          </a:p>
          <a:p>
            <a:pPr>
              <a:lnSpc>
                <a:spcPct val="110000"/>
              </a:lnSpc>
            </a:pPr>
            <a:r>
              <a:rPr lang="en-US" sz="1200" b="0" dirty="0">
                <a:solidFill>
                  <a:srgbClr val="000000"/>
                </a:solidFill>
                <a:latin typeface="Courier New" charset="0"/>
              </a:rPr>
              <a:t>service-</a:t>
            </a:r>
            <a:r>
              <a:rPr lang="en-US" sz="1200" b="0" dirty="0" err="1">
                <a:solidFill>
                  <a:srgbClr val="000000"/>
                </a:solidFill>
                <a:latin typeface="Courier New" charset="0"/>
              </a:rPr>
              <a:t>msrpc</a:t>
            </a:r>
            <a:r>
              <a:rPr lang="en-US" sz="1200" b="0" dirty="0">
                <a:solidFill>
                  <a:srgbClr val="000000"/>
                </a:solidFill>
                <a:latin typeface="Courier New" charset="0"/>
              </a:rPr>
              <a:t> enabled signatures: 25</a:t>
            </a:r>
          </a:p>
          <a:p>
            <a:pPr>
              <a:lnSpc>
                <a:spcPct val="110000"/>
              </a:lnSpc>
            </a:pPr>
            <a:r>
              <a:rPr lang="en-US" sz="1200" b="0" dirty="0">
                <a:solidFill>
                  <a:srgbClr val="000000"/>
                </a:solidFill>
                <a:latin typeface="Courier New" charset="0"/>
              </a:rPr>
              <a:t>service-</a:t>
            </a:r>
            <a:r>
              <a:rPr lang="en-US" sz="1200" b="0" dirty="0" err="1">
                <a:solidFill>
                  <a:srgbClr val="000000"/>
                </a:solidFill>
                <a:latin typeface="Courier New" charset="0"/>
              </a:rPr>
              <a:t>msrpc</a:t>
            </a:r>
            <a:r>
              <a:rPr lang="en-US" sz="1200" b="0" dirty="0">
                <a:solidFill>
                  <a:srgbClr val="000000"/>
                </a:solidFill>
                <a:latin typeface="Courier New" charset="0"/>
              </a:rPr>
              <a:t> retired signatures: 18</a:t>
            </a:r>
          </a:p>
          <a:p>
            <a:pPr>
              <a:lnSpc>
                <a:spcPct val="110000"/>
              </a:lnSpc>
            </a:pPr>
            <a:r>
              <a:rPr lang="en-US" sz="1200" b="0" dirty="0">
                <a:solidFill>
                  <a:srgbClr val="000000"/>
                </a:solidFill>
                <a:latin typeface="Courier New" charset="0"/>
              </a:rPr>
              <a:t>service-</a:t>
            </a:r>
            <a:r>
              <a:rPr lang="en-US" sz="1200" b="0" dirty="0" err="1">
                <a:solidFill>
                  <a:srgbClr val="000000"/>
                </a:solidFill>
                <a:latin typeface="Courier New" charset="0"/>
              </a:rPr>
              <a:t>msrpc</a:t>
            </a:r>
            <a:r>
              <a:rPr lang="en-US" sz="1200" b="0" dirty="0">
                <a:solidFill>
                  <a:srgbClr val="000000"/>
                </a:solidFill>
                <a:latin typeface="Courier New" charset="0"/>
              </a:rPr>
              <a:t> compiled signatures: 1</a:t>
            </a:r>
          </a:p>
          <a:p>
            <a:pPr>
              <a:lnSpc>
                <a:spcPct val="110000"/>
              </a:lnSpc>
            </a:pPr>
            <a:r>
              <a:rPr lang="en-US" sz="1200" b="0" dirty="0">
                <a:solidFill>
                  <a:srgbClr val="000000"/>
                </a:solidFill>
                <a:latin typeface="Courier New" charset="0"/>
              </a:rPr>
              <a:t>service-</a:t>
            </a:r>
            <a:r>
              <a:rPr lang="en-US" sz="1200" b="0" dirty="0" err="1">
                <a:solidFill>
                  <a:srgbClr val="000000"/>
                </a:solidFill>
                <a:latin typeface="Courier New" charset="0"/>
              </a:rPr>
              <a:t>msrpc</a:t>
            </a:r>
            <a:r>
              <a:rPr lang="en-US" sz="1200" b="0" dirty="0">
                <a:solidFill>
                  <a:srgbClr val="000000"/>
                </a:solidFill>
                <a:latin typeface="Courier New" charset="0"/>
              </a:rPr>
              <a:t> inactive signatures - invalid </a:t>
            </a:r>
            <a:r>
              <a:rPr lang="en-US" sz="1200" b="0" dirty="0" err="1">
                <a:solidFill>
                  <a:srgbClr val="000000"/>
                </a:solidFill>
                <a:latin typeface="Courier New" charset="0"/>
              </a:rPr>
              <a:t>params</a:t>
            </a:r>
            <a:r>
              <a:rPr lang="en-US" sz="1200" b="0" dirty="0">
                <a:solidFill>
                  <a:srgbClr val="000000"/>
                </a:solidFill>
                <a:latin typeface="Courier New" charset="0"/>
              </a:rPr>
              <a:t>: 6</a:t>
            </a:r>
          </a:p>
          <a:p>
            <a:pPr>
              <a:lnSpc>
                <a:spcPct val="110000"/>
              </a:lnSpc>
            </a:pPr>
            <a:r>
              <a:rPr lang="en-US" sz="1200" b="0" dirty="0">
                <a:solidFill>
                  <a:srgbClr val="000000"/>
                </a:solidFill>
                <a:latin typeface="Courier New" charset="0"/>
              </a:rPr>
              <a:t>Total Signatures: 2136</a:t>
            </a:r>
          </a:p>
          <a:p>
            <a:pPr>
              <a:lnSpc>
                <a:spcPct val="110000"/>
              </a:lnSpc>
            </a:pPr>
            <a:r>
              <a:rPr lang="en-US" sz="1200" b="0" dirty="0">
                <a:solidFill>
                  <a:srgbClr val="000000"/>
                </a:solidFill>
                <a:latin typeface="Courier New" charset="0"/>
              </a:rPr>
              <a:t>Total Enabled Signatures: 807</a:t>
            </a:r>
          </a:p>
          <a:p>
            <a:pPr>
              <a:lnSpc>
                <a:spcPct val="110000"/>
              </a:lnSpc>
            </a:pPr>
            <a:r>
              <a:rPr lang="en-US" sz="1200" b="0" dirty="0">
                <a:solidFill>
                  <a:srgbClr val="000000"/>
                </a:solidFill>
                <a:latin typeface="Courier New" charset="0"/>
              </a:rPr>
              <a:t>Total Retired Signatures: 1779</a:t>
            </a:r>
          </a:p>
          <a:p>
            <a:pPr>
              <a:lnSpc>
                <a:spcPct val="110000"/>
              </a:lnSpc>
            </a:pPr>
            <a:r>
              <a:rPr lang="en-US" sz="1200" b="0" dirty="0">
                <a:solidFill>
                  <a:srgbClr val="000000"/>
                </a:solidFill>
                <a:latin typeface="Courier New" charset="0"/>
              </a:rPr>
              <a:t>Total Compiled Signatures: </a:t>
            </a:r>
          </a:p>
          <a:p>
            <a:pPr>
              <a:lnSpc>
                <a:spcPct val="110000"/>
              </a:lnSpc>
            </a:pPr>
            <a:r>
              <a:rPr lang="en-US" sz="1200" b="0" dirty="0">
                <a:solidFill>
                  <a:srgbClr val="000000"/>
                </a:solidFill>
                <a:latin typeface="Courier New" charset="0"/>
              </a:rPr>
              <a:t>      351 ← total compiled signatures for the IOS IPS Basic category</a:t>
            </a:r>
          </a:p>
          <a:p>
            <a:pPr>
              <a:lnSpc>
                <a:spcPct val="110000"/>
              </a:lnSpc>
            </a:pPr>
            <a:r>
              <a:rPr lang="en-US" sz="1200" b="0" dirty="0">
                <a:solidFill>
                  <a:srgbClr val="000000"/>
                </a:solidFill>
                <a:latin typeface="Courier New" charset="0"/>
              </a:rPr>
              <a:t>Total Signatures with invalid parameters: 6</a:t>
            </a:r>
          </a:p>
          <a:p>
            <a:pPr>
              <a:lnSpc>
                <a:spcPct val="110000"/>
              </a:lnSpc>
            </a:pPr>
            <a:r>
              <a:rPr lang="en-US" sz="1200" b="0" dirty="0">
                <a:solidFill>
                  <a:srgbClr val="000000"/>
                </a:solidFill>
                <a:latin typeface="Courier New" charset="0"/>
              </a:rPr>
              <a:t>Total Obsoleted Signatures: 11</a:t>
            </a:r>
          </a:p>
          <a:p>
            <a:pPr>
              <a:lnSpc>
                <a:spcPct val="110000"/>
              </a:lnSpc>
            </a:pPr>
            <a:r>
              <a:rPr lang="en-US" sz="1200" b="0" dirty="0">
                <a:solidFill>
                  <a:srgbClr val="000000"/>
                </a:solidFill>
                <a:latin typeface="Courier New" charset="0"/>
              </a:rPr>
              <a:t>R1</a:t>
            </a:r>
            <a:r>
              <a:rPr lang="en-US" sz="1200" b="0" dirty="0" smtClean="0">
                <a:solidFill>
                  <a:srgbClr val="000000"/>
                </a:solidFill>
                <a:latin typeface="Courier New" charset="0"/>
              </a:rPr>
              <a:t>#</a:t>
            </a:r>
            <a:endParaRPr lang="en-US" sz="1200" b="0" dirty="0">
              <a:solidFill>
                <a:srgbClr val="000000"/>
              </a:solidFill>
              <a:latin typeface="Courier New"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ctrTitle"/>
          </p:nvPr>
        </p:nvSpPr>
        <p:spPr/>
        <p:txBody>
          <a:bodyPr/>
          <a:lstStyle/>
          <a:p>
            <a:pPr eaLnBrk="1" hangingPunct="1"/>
            <a:r>
              <a:rPr lang="en-US" dirty="0">
                <a:latin typeface="Arial" charset="0"/>
              </a:rPr>
              <a:t>Configuring IPS </a:t>
            </a:r>
            <a:br>
              <a:rPr lang="en-US" dirty="0">
                <a:latin typeface="Arial" charset="0"/>
              </a:rPr>
            </a:br>
            <a:r>
              <a:rPr lang="en-US" dirty="0">
                <a:latin typeface="Arial" charset="0"/>
              </a:rPr>
              <a:t>using </a:t>
            </a:r>
            <a:r>
              <a:rPr lang="en-US" dirty="0" smtClean="0">
                <a:latin typeface="Arial" charset="0"/>
              </a:rPr>
              <a:t>CCP</a:t>
            </a:r>
            <a:endParaRPr lang="en-US"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4294967295"/>
          </p:nvPr>
        </p:nvSpPr>
        <p:spPr>
          <a:xfrm>
            <a:off x="229701" y="914400"/>
            <a:ext cx="8551441" cy="5391045"/>
          </a:xfrm>
        </p:spPr>
        <p:txBody>
          <a:bodyPr/>
          <a:lstStyle/>
          <a:p>
            <a:r>
              <a:rPr lang="en-US" dirty="0" smtClean="0">
                <a:latin typeface="Arial" charset="0"/>
              </a:rPr>
              <a:t>CCP needs </a:t>
            </a:r>
            <a:r>
              <a:rPr lang="en-US" dirty="0">
                <a:latin typeface="Arial" charset="0"/>
              </a:rPr>
              <a:t>a minimum Java memory heap size of 256MB to support IOS </a:t>
            </a:r>
            <a:r>
              <a:rPr lang="en-US" dirty="0" smtClean="0">
                <a:latin typeface="Arial" charset="0"/>
              </a:rPr>
              <a:t>IPS.</a:t>
            </a:r>
            <a:endParaRPr lang="en-US" dirty="0">
              <a:latin typeface="Arial" charset="0"/>
            </a:endParaRPr>
          </a:p>
          <a:p>
            <a:pPr lvl="1"/>
            <a:r>
              <a:rPr lang="en-US" dirty="0" smtClean="0">
                <a:latin typeface="Arial" charset="0"/>
              </a:rPr>
              <a:t>Exit CCP and </a:t>
            </a:r>
            <a:r>
              <a:rPr lang="en-US" dirty="0">
                <a:latin typeface="Arial" charset="0"/>
              </a:rPr>
              <a:t>open the Windows Control Panel. </a:t>
            </a:r>
          </a:p>
          <a:p>
            <a:pPr lvl="1"/>
            <a:r>
              <a:rPr lang="en-US" dirty="0">
                <a:latin typeface="Arial" charset="0"/>
              </a:rPr>
              <a:t>Click on the Java option which opens the Java Control Panel. </a:t>
            </a:r>
          </a:p>
          <a:p>
            <a:pPr lvl="1"/>
            <a:r>
              <a:rPr lang="en-US" dirty="0">
                <a:latin typeface="Arial" charset="0"/>
              </a:rPr>
              <a:t>Select the </a:t>
            </a:r>
            <a:r>
              <a:rPr lang="en-US" b="1" dirty="0">
                <a:latin typeface="Arial" charset="0"/>
              </a:rPr>
              <a:t>Java</a:t>
            </a:r>
            <a:r>
              <a:rPr lang="en-US" dirty="0">
                <a:latin typeface="Arial" charset="0"/>
              </a:rPr>
              <a:t> tab and click on the </a:t>
            </a:r>
            <a:r>
              <a:rPr lang="en-US" b="1" dirty="0">
                <a:latin typeface="Arial" charset="0"/>
              </a:rPr>
              <a:t>View</a:t>
            </a:r>
            <a:r>
              <a:rPr lang="en-US" dirty="0">
                <a:latin typeface="Arial" charset="0"/>
              </a:rPr>
              <a:t> button under the Java Applet Runtime Settings. </a:t>
            </a:r>
          </a:p>
          <a:p>
            <a:pPr lvl="1"/>
            <a:r>
              <a:rPr lang="en-US" dirty="0">
                <a:latin typeface="Arial" charset="0"/>
              </a:rPr>
              <a:t>In the Java Runtime Parameter field enter </a:t>
            </a:r>
            <a:r>
              <a:rPr lang="en-US" b="1" dirty="0">
                <a:latin typeface="Arial" charset="0"/>
              </a:rPr>
              <a:t>-Xmx256m </a:t>
            </a:r>
            <a:r>
              <a:rPr lang="en-US" dirty="0">
                <a:latin typeface="Arial" charset="0"/>
              </a:rPr>
              <a:t>and click </a:t>
            </a:r>
            <a:r>
              <a:rPr lang="en-US" b="1" dirty="0">
                <a:latin typeface="Arial" charset="0"/>
              </a:rPr>
              <a:t>OK</a:t>
            </a:r>
            <a:r>
              <a:rPr lang="en-US" dirty="0">
                <a:latin typeface="Arial" charset="0"/>
              </a:rPr>
              <a:t>.</a:t>
            </a:r>
          </a:p>
          <a:p>
            <a:endParaRPr lang="en-US" dirty="0">
              <a:latin typeface="Arial" charset="0"/>
            </a:endParaRPr>
          </a:p>
        </p:txBody>
      </p:sp>
      <p:sp>
        <p:nvSpPr>
          <p:cNvPr id="102402" name="Rectangle 2"/>
          <p:cNvSpPr>
            <a:spLocks noGrp="1" noChangeArrowheads="1"/>
          </p:cNvSpPr>
          <p:nvPr>
            <p:ph type="title"/>
          </p:nvPr>
        </p:nvSpPr>
        <p:spPr/>
        <p:txBody>
          <a:bodyPr/>
          <a:lstStyle/>
          <a:p>
            <a:pPr eaLnBrk="1" hangingPunct="1"/>
            <a:r>
              <a:rPr lang="en-US">
                <a:latin typeface="Arial" charset="0"/>
              </a:rPr>
              <a:t>Increase the Java Memory Heap Size</a:t>
            </a:r>
          </a:p>
        </p:txBody>
      </p:sp>
      <p:pic>
        <p:nvPicPr>
          <p:cNvPr id="102404" name="wp3000001" descr="prod_white_paper0900aecd8066d265-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52625" y="4067175"/>
            <a:ext cx="49339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dirty="0">
                <a:latin typeface="Arial" charset="0"/>
              </a:rPr>
              <a:t>Configuring IOS IPS using </a:t>
            </a:r>
            <a:r>
              <a:rPr lang="en-US" dirty="0" smtClean="0">
                <a:latin typeface="Arial" charset="0"/>
              </a:rPr>
              <a:t>CCP</a:t>
            </a:r>
            <a:endParaRPr lang="en-US" dirty="0">
              <a:latin typeface="Arial" charset="0"/>
            </a:endParaRPr>
          </a:p>
        </p:txBody>
      </p:sp>
      <p:pic>
        <p:nvPicPr>
          <p:cNvPr id="2" name="Picture 1" descr="532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5150" y="887413"/>
            <a:ext cx="8094560" cy="509687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atin typeface="Arial" charset="0"/>
              </a:rPr>
              <a:t>Select the Interfaces</a:t>
            </a:r>
          </a:p>
        </p:txBody>
      </p:sp>
      <p:pic>
        <p:nvPicPr>
          <p:cNvPr id="2" name="Picture 1" descr="532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5151" y="887413"/>
            <a:ext cx="8122168" cy="509329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dirty="0" smtClean="0">
                <a:latin typeface="Arial" charset="0"/>
              </a:rPr>
              <a:t>Download the </a:t>
            </a:r>
            <a:r>
              <a:rPr lang="en-US" dirty="0">
                <a:latin typeface="Arial" charset="0"/>
              </a:rPr>
              <a:t>Signature File</a:t>
            </a:r>
          </a:p>
        </p:txBody>
      </p:sp>
      <p:pic>
        <p:nvPicPr>
          <p:cNvPr id="2" name="Picture 1" descr="532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5150" y="887413"/>
            <a:ext cx="8150112" cy="511285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atin typeface="Arial" charset="0"/>
              </a:rPr>
              <a:t>Intrusion Detection System</a:t>
            </a:r>
          </a:p>
        </p:txBody>
      </p:sp>
      <p:sp>
        <p:nvSpPr>
          <p:cNvPr id="11267" name="Rectangle 3"/>
          <p:cNvSpPr>
            <a:spLocks noGrp="1" noChangeArrowheads="1"/>
          </p:cNvSpPr>
          <p:nvPr>
            <p:ph sz="half" idx="2"/>
          </p:nvPr>
        </p:nvSpPr>
        <p:spPr>
          <a:noFill/>
        </p:spPr>
        <p:txBody>
          <a:bodyPr/>
          <a:lstStyle/>
          <a:p>
            <a:pPr>
              <a:lnSpc>
                <a:spcPct val="85000"/>
              </a:lnSpc>
            </a:pPr>
            <a:r>
              <a:rPr lang="en-US" sz="2000" dirty="0">
                <a:latin typeface="Arial" charset="0"/>
              </a:rPr>
              <a:t>An IDS monitors traffic offline and generates an alert (log) when it detects malicious traffic including:</a:t>
            </a:r>
          </a:p>
          <a:p>
            <a:pPr lvl="1">
              <a:lnSpc>
                <a:spcPct val="85000"/>
              </a:lnSpc>
            </a:pPr>
            <a:r>
              <a:rPr lang="en-US" sz="1800" dirty="0">
                <a:latin typeface="Arial" charset="0"/>
              </a:rPr>
              <a:t>Reconnaissance attacks</a:t>
            </a:r>
          </a:p>
          <a:p>
            <a:pPr lvl="1">
              <a:lnSpc>
                <a:spcPct val="85000"/>
              </a:lnSpc>
            </a:pPr>
            <a:r>
              <a:rPr lang="en-US" sz="1800" dirty="0">
                <a:latin typeface="Arial" charset="0"/>
              </a:rPr>
              <a:t>Access attacks</a:t>
            </a:r>
          </a:p>
          <a:p>
            <a:pPr lvl="1">
              <a:lnSpc>
                <a:spcPct val="85000"/>
              </a:lnSpc>
            </a:pPr>
            <a:r>
              <a:rPr lang="en-US" sz="1800" dirty="0">
                <a:latin typeface="Arial" charset="0"/>
              </a:rPr>
              <a:t>Denial of Service attacks</a:t>
            </a:r>
          </a:p>
          <a:p>
            <a:pPr>
              <a:lnSpc>
                <a:spcPct val="85000"/>
              </a:lnSpc>
            </a:pPr>
            <a:r>
              <a:rPr lang="en-US" sz="2000" dirty="0" smtClean="0">
                <a:latin typeface="Arial" charset="0"/>
              </a:rPr>
              <a:t>It </a:t>
            </a:r>
            <a:r>
              <a:rPr lang="en-US" sz="2000" dirty="0">
                <a:latin typeface="Arial" charset="0"/>
              </a:rPr>
              <a:t>is a passive device because it analyzes copies of the traffic stream traffic.</a:t>
            </a:r>
          </a:p>
          <a:p>
            <a:pPr lvl="1">
              <a:lnSpc>
                <a:spcPct val="85000"/>
              </a:lnSpc>
            </a:pPr>
            <a:r>
              <a:rPr lang="en-US" sz="1800" dirty="0">
                <a:latin typeface="Arial" charset="0"/>
              </a:rPr>
              <a:t>Only requires a promiscuous interface.</a:t>
            </a:r>
          </a:p>
          <a:p>
            <a:pPr lvl="1">
              <a:lnSpc>
                <a:spcPct val="85000"/>
              </a:lnSpc>
            </a:pPr>
            <a:r>
              <a:rPr lang="en-US" sz="1800" dirty="0">
                <a:latin typeface="Arial" charset="0"/>
              </a:rPr>
              <a:t>Does not slow network </a:t>
            </a:r>
            <a:r>
              <a:rPr lang="en-US" sz="1800" dirty="0" smtClean="0">
                <a:latin typeface="Arial" charset="0"/>
              </a:rPr>
              <a:t>traffic.</a:t>
            </a:r>
            <a:endParaRPr lang="en-US" sz="1800" dirty="0">
              <a:latin typeface="Arial" charset="0"/>
            </a:endParaRPr>
          </a:p>
          <a:p>
            <a:pPr lvl="1">
              <a:lnSpc>
                <a:spcPct val="85000"/>
              </a:lnSpc>
            </a:pPr>
            <a:r>
              <a:rPr lang="en-US" sz="1800" dirty="0">
                <a:latin typeface="Arial" charset="0"/>
              </a:rPr>
              <a:t>Allows some malicious traffic into the </a:t>
            </a:r>
            <a:r>
              <a:rPr lang="en-US" sz="1800" dirty="0" smtClean="0">
                <a:latin typeface="Arial" charset="0"/>
              </a:rPr>
              <a:t>network.</a:t>
            </a:r>
            <a:endParaRPr lang="en-US" sz="1800" dirty="0">
              <a:latin typeface="Arial" charset="0"/>
            </a:endParaRPr>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6738" y="908050"/>
            <a:ext cx="398938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dirty="0" smtClean="0">
                <a:latin typeface="Arial" charset="0"/>
              </a:rPr>
              <a:t>Select the Signature File</a:t>
            </a:r>
            <a:endParaRPr lang="en-US" dirty="0">
              <a:latin typeface="Arial" charset="0"/>
            </a:endParaRPr>
          </a:p>
        </p:txBody>
      </p:sp>
      <p:pic>
        <p:nvPicPr>
          <p:cNvPr id="2" name="Picture 1" descr="5323B.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5150" y="887413"/>
            <a:ext cx="8177720" cy="513615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dirty="0" smtClean="0">
                <a:latin typeface="Arial" charset="0"/>
              </a:rPr>
              <a:t>Configure the Public Key</a:t>
            </a:r>
            <a:endParaRPr lang="en-US" dirty="0">
              <a:latin typeface="Arial" charset="0"/>
            </a:endParaRPr>
          </a:p>
        </p:txBody>
      </p:sp>
      <p:pic>
        <p:nvPicPr>
          <p:cNvPr id="2" name="Picture 1" descr="5324.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5151" y="887413"/>
            <a:ext cx="8048546" cy="509371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dirty="0" smtClean="0">
                <a:latin typeface="Arial" charset="0"/>
              </a:rPr>
              <a:t>Specify Location of Signature Files</a:t>
            </a:r>
            <a:endParaRPr lang="en-US" dirty="0">
              <a:latin typeface="Arial" charset="0"/>
            </a:endParaRPr>
          </a:p>
        </p:txBody>
      </p:sp>
      <p:pic>
        <p:nvPicPr>
          <p:cNvPr id="3" name="Picture 2" descr="532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5150" y="887413"/>
            <a:ext cx="8058085" cy="51257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3" name="Picture 2" descr="5325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5150" y="887414"/>
            <a:ext cx="8039344" cy="5103718"/>
          </a:xfrm>
          <a:prstGeom prst="rect">
            <a:avLst/>
          </a:prstGeom>
        </p:spPr>
      </p:pic>
    </p:spTree>
    <p:extLst>
      <p:ext uri="{BB962C8B-B14F-4D97-AF65-F5344CB8AC3E}">
        <p14:creationId xmlns:p14="http://schemas.microsoft.com/office/powerpoint/2010/main" val="783304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9"/>
          <p:cNvSpPr>
            <a:spLocks noGrp="1" noChangeArrowheads="1"/>
          </p:cNvSpPr>
          <p:nvPr>
            <p:ph idx="4294967295"/>
          </p:nvPr>
        </p:nvSpPr>
        <p:spPr>
          <a:xfrm>
            <a:off x="229701" y="914400"/>
            <a:ext cx="8551441" cy="5391045"/>
          </a:xfrm>
        </p:spPr>
        <p:txBody>
          <a:bodyPr/>
          <a:lstStyle/>
          <a:p>
            <a:r>
              <a:rPr lang="en-US">
                <a:latin typeface="Arial" charset="0"/>
              </a:rPr>
              <a:t>This example shows how to retire individual signatures. </a:t>
            </a:r>
          </a:p>
          <a:p>
            <a:pPr lvl="1"/>
            <a:r>
              <a:rPr lang="en-US">
                <a:latin typeface="Arial" charset="0"/>
              </a:rPr>
              <a:t>In this example, signature 6130 with subsig ID of 10 is retired.</a:t>
            </a:r>
          </a:p>
        </p:txBody>
      </p:sp>
      <p:sp>
        <p:nvSpPr>
          <p:cNvPr id="111618" name="Rectangle 8"/>
          <p:cNvSpPr>
            <a:spLocks noGrp="1" noChangeArrowheads="1"/>
          </p:cNvSpPr>
          <p:nvPr>
            <p:ph type="title"/>
          </p:nvPr>
        </p:nvSpPr>
        <p:spPr/>
        <p:txBody>
          <a:bodyPr/>
          <a:lstStyle/>
          <a:p>
            <a:pPr eaLnBrk="1" hangingPunct="1"/>
            <a:r>
              <a:rPr lang="en-US">
                <a:latin typeface="Arial" charset="0"/>
              </a:rPr>
              <a:t>Modifying Signatures</a:t>
            </a:r>
          </a:p>
        </p:txBody>
      </p:sp>
      <p:sp>
        <p:nvSpPr>
          <p:cNvPr id="111621" name="Rectangle 4"/>
          <p:cNvSpPr>
            <a:spLocks noChangeArrowheads="1"/>
          </p:cNvSpPr>
          <p:nvPr/>
        </p:nvSpPr>
        <p:spPr bwMode="auto">
          <a:xfrm>
            <a:off x="565150" y="1994911"/>
            <a:ext cx="7088187" cy="2323713"/>
          </a:xfrm>
          <a:prstGeom prst="rect">
            <a:avLst/>
          </a:prstGeom>
          <a:solidFill>
            <a:srgbClr val="D9D9D9"/>
          </a:solidFill>
          <a:ln w="12700" cmpd="sng">
            <a:solidFill>
              <a:srgbClr val="000000"/>
            </a:solidFill>
            <a:miter lim="800000"/>
            <a:headEnd/>
            <a:tailEnd/>
          </a:ln>
          <a:extLst/>
        </p:spPr>
        <p:txBody>
          <a:bodyPr lIns="91440" tIns="45720" rIns="91440" bIns="45720">
            <a:spAutoFit/>
          </a:bodyPr>
          <a:lstStyle/>
          <a:p>
            <a:pPr>
              <a:lnSpc>
                <a:spcPct val="110000"/>
              </a:lnSpc>
            </a:pPr>
            <a:r>
              <a:rPr lang="en-US" sz="1200" b="0" dirty="0">
                <a:solidFill>
                  <a:srgbClr val="000000"/>
                </a:solidFill>
                <a:latin typeface="Courier New" charset="0"/>
              </a:rPr>
              <a:t>R1# </a:t>
            </a:r>
            <a:r>
              <a:rPr lang="en-US" sz="1200" dirty="0">
                <a:solidFill>
                  <a:srgbClr val="000000"/>
                </a:solidFill>
                <a:latin typeface="Courier New" charset="0"/>
              </a:rPr>
              <a:t>configure terminal</a:t>
            </a:r>
          </a:p>
          <a:p>
            <a:pPr>
              <a:lnSpc>
                <a:spcPct val="110000"/>
              </a:lnSpc>
            </a:pPr>
            <a:r>
              <a:rPr lang="en-US" sz="1200" b="0" dirty="0">
                <a:solidFill>
                  <a:srgbClr val="000000"/>
                </a:solidFill>
                <a:latin typeface="Courier New" charset="0"/>
              </a:rPr>
              <a:t>Enter configuration commands, one per line. End with CNTL/Z.</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 </a:t>
            </a:r>
            <a:r>
              <a:rPr lang="en-US" sz="1200" dirty="0" err="1">
                <a:solidFill>
                  <a:srgbClr val="000000"/>
                </a:solidFill>
                <a:latin typeface="Courier New" charset="0"/>
              </a:rPr>
              <a:t>ip</a:t>
            </a:r>
            <a:r>
              <a:rPr lang="en-US" sz="1200" dirty="0">
                <a:solidFill>
                  <a:srgbClr val="000000"/>
                </a:solidFill>
                <a:latin typeface="Courier New" charset="0"/>
              </a:rPr>
              <a:t> </a:t>
            </a:r>
            <a:r>
              <a:rPr lang="en-US" sz="1200" dirty="0" err="1">
                <a:solidFill>
                  <a:srgbClr val="000000"/>
                </a:solidFill>
                <a:latin typeface="Courier New" charset="0"/>
              </a:rPr>
              <a:t>ips</a:t>
            </a:r>
            <a:r>
              <a:rPr lang="en-US" sz="1200" dirty="0">
                <a:solidFill>
                  <a:srgbClr val="000000"/>
                </a:solidFill>
                <a:latin typeface="Courier New" charset="0"/>
              </a:rPr>
              <a:t> signature-definition</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config-sigdef</a:t>
            </a:r>
            <a:r>
              <a:rPr lang="en-US" sz="1200" b="0" dirty="0">
                <a:solidFill>
                  <a:srgbClr val="000000"/>
                </a:solidFill>
                <a:latin typeface="Courier New" charset="0"/>
              </a:rPr>
              <a:t>)# </a:t>
            </a:r>
            <a:r>
              <a:rPr lang="en-US" sz="1200" dirty="0">
                <a:solidFill>
                  <a:srgbClr val="000000"/>
                </a:solidFill>
                <a:latin typeface="Courier New" charset="0"/>
              </a:rPr>
              <a:t>signature 6130 10</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sigdef</a:t>
            </a:r>
            <a:r>
              <a:rPr lang="en-US" sz="1200" b="0" dirty="0">
                <a:solidFill>
                  <a:srgbClr val="000000"/>
                </a:solidFill>
                <a:latin typeface="Courier New" charset="0"/>
              </a:rPr>
              <a:t>-sig)# </a:t>
            </a:r>
            <a:r>
              <a:rPr lang="en-US" sz="1200" dirty="0">
                <a:solidFill>
                  <a:srgbClr val="000000"/>
                </a:solidFill>
                <a:latin typeface="Courier New" charset="0"/>
              </a:rPr>
              <a:t>status</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sigdef</a:t>
            </a:r>
            <a:r>
              <a:rPr lang="en-US" sz="1200" b="0" dirty="0">
                <a:solidFill>
                  <a:srgbClr val="000000"/>
                </a:solidFill>
                <a:latin typeface="Courier New" charset="0"/>
              </a:rPr>
              <a:t>-sig-status)# </a:t>
            </a:r>
            <a:r>
              <a:rPr lang="en-US" sz="1200" dirty="0">
                <a:solidFill>
                  <a:srgbClr val="000000"/>
                </a:solidFill>
                <a:latin typeface="Courier New" charset="0"/>
              </a:rPr>
              <a:t>retired true</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sigdef</a:t>
            </a:r>
            <a:r>
              <a:rPr lang="en-US" sz="1200" b="0" dirty="0">
                <a:solidFill>
                  <a:srgbClr val="000000"/>
                </a:solidFill>
                <a:latin typeface="Courier New" charset="0"/>
              </a:rPr>
              <a:t>-sig-status)# </a:t>
            </a:r>
            <a:r>
              <a:rPr lang="en-US" sz="1200" dirty="0">
                <a:solidFill>
                  <a:srgbClr val="000000"/>
                </a:solidFill>
                <a:latin typeface="Courier New" charset="0"/>
              </a:rPr>
              <a:t>exit</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sigdef</a:t>
            </a:r>
            <a:r>
              <a:rPr lang="en-US" sz="1200" b="0" dirty="0">
                <a:solidFill>
                  <a:srgbClr val="000000"/>
                </a:solidFill>
                <a:latin typeface="Courier New" charset="0"/>
              </a:rPr>
              <a:t>-sig)# </a:t>
            </a:r>
            <a:r>
              <a:rPr lang="en-US" sz="1200" dirty="0">
                <a:solidFill>
                  <a:srgbClr val="000000"/>
                </a:solidFill>
                <a:latin typeface="Courier New" charset="0"/>
              </a:rPr>
              <a:t>exit</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config-sigdef</a:t>
            </a:r>
            <a:r>
              <a:rPr lang="en-US" sz="1200" b="0" dirty="0">
                <a:solidFill>
                  <a:srgbClr val="000000"/>
                </a:solidFill>
                <a:latin typeface="Courier New" charset="0"/>
              </a:rPr>
              <a:t>)# </a:t>
            </a:r>
            <a:r>
              <a:rPr lang="en-US" sz="1200" dirty="0">
                <a:solidFill>
                  <a:srgbClr val="000000"/>
                </a:solidFill>
                <a:latin typeface="Courier New" charset="0"/>
              </a:rPr>
              <a:t>exit</a:t>
            </a:r>
          </a:p>
          <a:p>
            <a:pPr>
              <a:lnSpc>
                <a:spcPct val="110000"/>
              </a:lnSpc>
            </a:pPr>
            <a:r>
              <a:rPr lang="en-US" sz="1200" b="0" dirty="0">
                <a:solidFill>
                  <a:srgbClr val="000000"/>
                </a:solidFill>
                <a:latin typeface="Courier New" charset="0"/>
              </a:rPr>
              <a:t>Do you want to accept these changes? [confirm] </a:t>
            </a:r>
            <a:r>
              <a:rPr lang="en-US" sz="1200" dirty="0">
                <a:solidFill>
                  <a:srgbClr val="000000"/>
                </a:solidFill>
                <a:latin typeface="Courier New" charset="0"/>
              </a:rPr>
              <a:t>y</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smtClean="0">
                <a:solidFill>
                  <a:srgbClr val="000000"/>
                </a:solidFill>
                <a:latin typeface="Courier New" charset="0"/>
              </a:rPr>
              <a:t>#</a:t>
            </a:r>
            <a:endParaRPr lang="en-US" sz="1200" b="0" dirty="0">
              <a:solidFill>
                <a:srgbClr val="000000"/>
              </a:solidFill>
              <a:latin typeface="Courier New"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4294967295"/>
          </p:nvPr>
        </p:nvSpPr>
        <p:spPr>
          <a:xfrm>
            <a:off x="229701" y="914400"/>
            <a:ext cx="8551441" cy="5391045"/>
          </a:xfrm>
        </p:spPr>
        <p:txBody>
          <a:bodyPr/>
          <a:lstStyle/>
          <a:p>
            <a:r>
              <a:rPr lang="en-US" dirty="0">
                <a:latin typeface="Arial" charset="0"/>
              </a:rPr>
              <a:t>This example shows how to </a:t>
            </a:r>
            <a:r>
              <a:rPr lang="en-US" dirty="0" err="1">
                <a:latin typeface="Arial" charset="0"/>
              </a:rPr>
              <a:t>unretire</a:t>
            </a:r>
            <a:r>
              <a:rPr lang="en-US" dirty="0">
                <a:latin typeface="Arial" charset="0"/>
              </a:rPr>
              <a:t> all signatures that belong to the IOS IPS Basic category.</a:t>
            </a:r>
          </a:p>
        </p:txBody>
      </p:sp>
      <p:sp>
        <p:nvSpPr>
          <p:cNvPr id="112642" name="Rectangle 2"/>
          <p:cNvSpPr>
            <a:spLocks noGrp="1" noChangeArrowheads="1"/>
          </p:cNvSpPr>
          <p:nvPr>
            <p:ph type="title"/>
          </p:nvPr>
        </p:nvSpPr>
        <p:spPr/>
        <p:txBody>
          <a:bodyPr/>
          <a:lstStyle/>
          <a:p>
            <a:pPr eaLnBrk="1" hangingPunct="1"/>
            <a:r>
              <a:rPr lang="en-US">
                <a:latin typeface="Arial" charset="0"/>
              </a:rPr>
              <a:t>Modifying Signatures</a:t>
            </a:r>
          </a:p>
        </p:txBody>
      </p:sp>
      <p:sp>
        <p:nvSpPr>
          <p:cNvPr id="112645" name="Rectangle 7"/>
          <p:cNvSpPr>
            <a:spLocks noChangeArrowheads="1"/>
          </p:cNvSpPr>
          <p:nvPr/>
        </p:nvSpPr>
        <p:spPr bwMode="auto">
          <a:xfrm>
            <a:off x="565150" y="1838472"/>
            <a:ext cx="7088187" cy="1917448"/>
          </a:xfrm>
          <a:prstGeom prst="rect">
            <a:avLst/>
          </a:prstGeom>
          <a:solidFill>
            <a:srgbClr val="D9D9D9"/>
          </a:solidFill>
          <a:ln w="12700" cmpd="sng">
            <a:solidFill>
              <a:srgbClr val="000000"/>
            </a:solidFill>
            <a:miter lim="800000"/>
            <a:headEnd/>
            <a:tailEnd/>
          </a:ln>
          <a:extLst/>
        </p:spPr>
        <p:txBody>
          <a:bodyPr lIns="91440" tIns="45720" rIns="91440" bIns="45720">
            <a:spAutoFit/>
          </a:bodyPr>
          <a:lstStyle/>
          <a:p>
            <a:pPr>
              <a:lnSpc>
                <a:spcPct val="110000"/>
              </a:lnSpc>
            </a:pPr>
            <a:r>
              <a:rPr lang="en-US" sz="1200" b="0" dirty="0">
                <a:solidFill>
                  <a:srgbClr val="000000"/>
                </a:solidFill>
                <a:latin typeface="Courier New" charset="0"/>
              </a:rPr>
              <a:t>R1# </a:t>
            </a:r>
            <a:r>
              <a:rPr lang="en-US" sz="1200" dirty="0">
                <a:solidFill>
                  <a:srgbClr val="000000"/>
                </a:solidFill>
                <a:latin typeface="Courier New" charset="0"/>
              </a:rPr>
              <a:t>configure terminal</a:t>
            </a:r>
          </a:p>
          <a:p>
            <a:pPr>
              <a:lnSpc>
                <a:spcPct val="110000"/>
              </a:lnSpc>
            </a:pPr>
            <a:r>
              <a:rPr lang="en-US" sz="1200" b="0" dirty="0">
                <a:solidFill>
                  <a:srgbClr val="000000"/>
                </a:solidFill>
                <a:latin typeface="Courier New" charset="0"/>
              </a:rPr>
              <a:t>Enter configuration commands, one per line. End with CNTL/Z.</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 </a:t>
            </a:r>
            <a:r>
              <a:rPr lang="en-US" sz="1200" dirty="0" err="1">
                <a:solidFill>
                  <a:srgbClr val="000000"/>
                </a:solidFill>
                <a:latin typeface="Courier New" charset="0"/>
              </a:rPr>
              <a:t>ip</a:t>
            </a:r>
            <a:r>
              <a:rPr lang="en-US" sz="1200" dirty="0">
                <a:solidFill>
                  <a:srgbClr val="000000"/>
                </a:solidFill>
                <a:latin typeface="Courier New" charset="0"/>
              </a:rPr>
              <a:t> </a:t>
            </a:r>
            <a:r>
              <a:rPr lang="en-US" sz="1200" dirty="0" err="1">
                <a:solidFill>
                  <a:srgbClr val="000000"/>
                </a:solidFill>
                <a:latin typeface="Courier New" charset="0"/>
              </a:rPr>
              <a:t>ips</a:t>
            </a:r>
            <a:r>
              <a:rPr lang="en-US" sz="1200" dirty="0">
                <a:solidFill>
                  <a:srgbClr val="000000"/>
                </a:solidFill>
                <a:latin typeface="Courier New" charset="0"/>
              </a:rPr>
              <a:t> signature-category</a:t>
            </a:r>
            <a:endParaRPr lang="en-US" sz="1200" b="0" dirty="0">
              <a:solidFill>
                <a:srgbClr val="000000"/>
              </a:solidFill>
              <a:latin typeface="Courier New" charset="0"/>
            </a:endParaRP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 </a:t>
            </a:r>
            <a:r>
              <a:rPr lang="en-US" sz="1200" dirty="0">
                <a:solidFill>
                  <a:srgbClr val="000000"/>
                </a:solidFill>
                <a:latin typeface="Courier New" charset="0"/>
              </a:rPr>
              <a:t>category </a:t>
            </a:r>
            <a:r>
              <a:rPr lang="en-US" sz="1200" dirty="0" err="1">
                <a:solidFill>
                  <a:srgbClr val="000000"/>
                </a:solidFill>
                <a:latin typeface="Courier New" charset="0"/>
              </a:rPr>
              <a:t>ios_ips</a:t>
            </a:r>
            <a:r>
              <a:rPr lang="en-US" sz="1200" dirty="0">
                <a:solidFill>
                  <a:srgbClr val="000000"/>
                </a:solidFill>
                <a:latin typeface="Courier New" charset="0"/>
              </a:rPr>
              <a:t> basic</a:t>
            </a:r>
            <a:endParaRPr lang="en-US" sz="1200" b="0" dirty="0">
              <a:solidFill>
                <a:srgbClr val="000000"/>
              </a:solidFill>
              <a:latin typeface="Courier New" charset="0"/>
            </a:endParaRP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-category-action)# </a:t>
            </a:r>
            <a:r>
              <a:rPr lang="en-US" sz="1200" dirty="0">
                <a:solidFill>
                  <a:srgbClr val="000000"/>
                </a:solidFill>
                <a:latin typeface="Courier New" charset="0"/>
              </a:rPr>
              <a:t>retired false</a:t>
            </a:r>
            <a:endParaRPr lang="en-US" sz="1200" b="0" dirty="0">
              <a:solidFill>
                <a:srgbClr val="000000"/>
              </a:solidFill>
              <a:latin typeface="Courier New" charset="0"/>
            </a:endParaRP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-category-action)# </a:t>
            </a:r>
            <a:r>
              <a:rPr lang="en-US" sz="1200" dirty="0">
                <a:solidFill>
                  <a:srgbClr val="000000"/>
                </a:solidFill>
                <a:latin typeface="Courier New" charset="0"/>
              </a:rPr>
              <a:t>exit</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 </a:t>
            </a:r>
            <a:r>
              <a:rPr lang="en-US" sz="1200" dirty="0">
                <a:solidFill>
                  <a:srgbClr val="000000"/>
                </a:solidFill>
                <a:latin typeface="Courier New" charset="0"/>
              </a:rPr>
              <a:t>exit</a:t>
            </a:r>
          </a:p>
          <a:p>
            <a:pPr>
              <a:lnSpc>
                <a:spcPct val="110000"/>
              </a:lnSpc>
            </a:pPr>
            <a:r>
              <a:rPr lang="en-US" sz="1200" b="0" dirty="0">
                <a:solidFill>
                  <a:srgbClr val="000000"/>
                </a:solidFill>
                <a:latin typeface="Courier New" charset="0"/>
              </a:rPr>
              <a:t>Do you want to accept these changes? [confirm] </a:t>
            </a:r>
            <a:r>
              <a:rPr lang="en-US" sz="1200" dirty="0">
                <a:solidFill>
                  <a:srgbClr val="000000"/>
                </a:solidFill>
                <a:latin typeface="Courier New" charset="0"/>
              </a:rPr>
              <a:t>y</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smtClean="0">
                <a:solidFill>
                  <a:srgbClr val="000000"/>
                </a:solidFill>
                <a:latin typeface="Courier New" charset="0"/>
              </a:rPr>
              <a:t>#</a:t>
            </a:r>
            <a:endParaRPr lang="en-US" sz="1200" b="0" dirty="0">
              <a:solidFill>
                <a:srgbClr val="000000"/>
              </a:solidFill>
              <a:latin typeface="Courier New"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4294967295"/>
          </p:nvPr>
        </p:nvSpPr>
        <p:spPr>
          <a:xfrm>
            <a:off x="229701" y="914400"/>
            <a:ext cx="8551441" cy="5391045"/>
          </a:xfrm>
        </p:spPr>
        <p:txBody>
          <a:bodyPr/>
          <a:lstStyle/>
          <a:p>
            <a:r>
              <a:rPr lang="en-US">
                <a:latin typeface="Arial" charset="0"/>
              </a:rPr>
              <a:t>This example shows how to change signature actions to alert, drop, and reset for signature 6130 with subsig ID of 10.</a:t>
            </a:r>
          </a:p>
        </p:txBody>
      </p:sp>
      <p:sp>
        <p:nvSpPr>
          <p:cNvPr id="113666" name="Rectangle 2"/>
          <p:cNvSpPr>
            <a:spLocks noGrp="1" noChangeArrowheads="1"/>
          </p:cNvSpPr>
          <p:nvPr>
            <p:ph type="title"/>
          </p:nvPr>
        </p:nvSpPr>
        <p:spPr/>
        <p:txBody>
          <a:bodyPr/>
          <a:lstStyle/>
          <a:p>
            <a:pPr eaLnBrk="1" hangingPunct="1"/>
            <a:r>
              <a:rPr lang="en-US">
                <a:latin typeface="Arial" charset="0"/>
              </a:rPr>
              <a:t>Change Actions for a Signature</a:t>
            </a:r>
          </a:p>
        </p:txBody>
      </p:sp>
      <p:sp>
        <p:nvSpPr>
          <p:cNvPr id="113669" name="Rectangle 6"/>
          <p:cNvSpPr>
            <a:spLocks noChangeArrowheads="1"/>
          </p:cNvSpPr>
          <p:nvPr/>
        </p:nvSpPr>
        <p:spPr bwMode="auto">
          <a:xfrm>
            <a:off x="565150" y="1820068"/>
            <a:ext cx="7088187" cy="2729978"/>
          </a:xfrm>
          <a:prstGeom prst="rect">
            <a:avLst/>
          </a:prstGeom>
          <a:solidFill>
            <a:srgbClr val="D9D9D9"/>
          </a:solidFill>
          <a:ln w="12700" cmpd="sng">
            <a:solidFill>
              <a:srgbClr val="000000"/>
            </a:solidFill>
            <a:miter lim="800000"/>
            <a:headEnd/>
            <a:tailEnd/>
          </a:ln>
          <a:extLst/>
        </p:spPr>
        <p:txBody>
          <a:bodyPr lIns="91440" tIns="45720" rIns="91440" bIns="45720">
            <a:spAutoFit/>
          </a:bodyPr>
          <a:lstStyle/>
          <a:p>
            <a:pPr>
              <a:lnSpc>
                <a:spcPct val="110000"/>
              </a:lnSpc>
            </a:pPr>
            <a:r>
              <a:rPr lang="en-US" sz="1200" b="0" dirty="0">
                <a:solidFill>
                  <a:srgbClr val="000000"/>
                </a:solidFill>
                <a:latin typeface="Courier New" charset="0"/>
              </a:rPr>
              <a:t>R1# </a:t>
            </a:r>
            <a:r>
              <a:rPr lang="en-US" sz="1200" dirty="0">
                <a:solidFill>
                  <a:srgbClr val="000000"/>
                </a:solidFill>
                <a:latin typeface="Courier New" charset="0"/>
              </a:rPr>
              <a:t>configure terminal</a:t>
            </a:r>
          </a:p>
          <a:p>
            <a:pPr>
              <a:lnSpc>
                <a:spcPct val="110000"/>
              </a:lnSpc>
            </a:pPr>
            <a:r>
              <a:rPr lang="en-US" sz="1200" b="0" dirty="0">
                <a:solidFill>
                  <a:srgbClr val="000000"/>
                </a:solidFill>
                <a:latin typeface="Courier New" charset="0"/>
              </a:rPr>
              <a:t>Enter configuration commands, one per line. End with CNTL/Z.</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 </a:t>
            </a:r>
            <a:r>
              <a:rPr lang="en-US" sz="1200" dirty="0" err="1">
                <a:solidFill>
                  <a:srgbClr val="000000"/>
                </a:solidFill>
                <a:latin typeface="Courier New" charset="0"/>
              </a:rPr>
              <a:t>ip</a:t>
            </a:r>
            <a:r>
              <a:rPr lang="en-US" sz="1200" dirty="0">
                <a:solidFill>
                  <a:srgbClr val="000000"/>
                </a:solidFill>
                <a:latin typeface="Courier New" charset="0"/>
              </a:rPr>
              <a:t> </a:t>
            </a:r>
            <a:r>
              <a:rPr lang="en-US" sz="1200" dirty="0" err="1">
                <a:solidFill>
                  <a:srgbClr val="000000"/>
                </a:solidFill>
                <a:latin typeface="Courier New" charset="0"/>
              </a:rPr>
              <a:t>ips</a:t>
            </a:r>
            <a:r>
              <a:rPr lang="en-US" sz="1200" dirty="0">
                <a:solidFill>
                  <a:srgbClr val="000000"/>
                </a:solidFill>
                <a:latin typeface="Courier New" charset="0"/>
              </a:rPr>
              <a:t> signature-definition</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config-sigdef</a:t>
            </a:r>
            <a:r>
              <a:rPr lang="en-US" sz="1200" b="0" dirty="0">
                <a:solidFill>
                  <a:srgbClr val="000000"/>
                </a:solidFill>
                <a:latin typeface="Courier New" charset="0"/>
              </a:rPr>
              <a:t>)# </a:t>
            </a:r>
            <a:r>
              <a:rPr lang="en-US" sz="1200" dirty="0">
                <a:solidFill>
                  <a:srgbClr val="000000"/>
                </a:solidFill>
                <a:latin typeface="Courier New" charset="0"/>
              </a:rPr>
              <a:t>signature 6130 10</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sigdef</a:t>
            </a:r>
            <a:r>
              <a:rPr lang="en-US" sz="1200" b="0" dirty="0">
                <a:solidFill>
                  <a:srgbClr val="000000"/>
                </a:solidFill>
                <a:latin typeface="Courier New" charset="0"/>
              </a:rPr>
              <a:t>-sig)# </a:t>
            </a:r>
            <a:r>
              <a:rPr lang="en-US" sz="1200" dirty="0">
                <a:solidFill>
                  <a:srgbClr val="000000"/>
                </a:solidFill>
                <a:latin typeface="Courier New" charset="0"/>
              </a:rPr>
              <a:t>engine</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sigdef</a:t>
            </a:r>
            <a:r>
              <a:rPr lang="en-US" sz="1200" b="0" dirty="0">
                <a:solidFill>
                  <a:srgbClr val="000000"/>
                </a:solidFill>
                <a:latin typeface="Courier New" charset="0"/>
              </a:rPr>
              <a:t>-sig-engine)# </a:t>
            </a:r>
            <a:r>
              <a:rPr lang="en-US" sz="1200" dirty="0">
                <a:solidFill>
                  <a:srgbClr val="000000"/>
                </a:solidFill>
                <a:latin typeface="Courier New" charset="0"/>
              </a:rPr>
              <a:t>event-action produce-alert</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sigdef</a:t>
            </a:r>
            <a:r>
              <a:rPr lang="en-US" sz="1200" b="0" dirty="0">
                <a:solidFill>
                  <a:srgbClr val="000000"/>
                </a:solidFill>
                <a:latin typeface="Courier New" charset="0"/>
              </a:rPr>
              <a:t>-sig-engine)# </a:t>
            </a:r>
            <a:r>
              <a:rPr lang="en-US" sz="1200" dirty="0">
                <a:solidFill>
                  <a:srgbClr val="000000"/>
                </a:solidFill>
                <a:latin typeface="Courier New" charset="0"/>
              </a:rPr>
              <a:t>event-action deny-packet-inline</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sigdef</a:t>
            </a:r>
            <a:r>
              <a:rPr lang="en-US" sz="1200" b="0" dirty="0">
                <a:solidFill>
                  <a:srgbClr val="000000"/>
                </a:solidFill>
                <a:latin typeface="Courier New" charset="0"/>
              </a:rPr>
              <a:t>-sig-engine)# </a:t>
            </a:r>
            <a:r>
              <a:rPr lang="en-US" sz="1200" dirty="0">
                <a:solidFill>
                  <a:srgbClr val="000000"/>
                </a:solidFill>
                <a:latin typeface="Courier New" charset="0"/>
              </a:rPr>
              <a:t>event-action reset-</a:t>
            </a:r>
            <a:r>
              <a:rPr lang="en-US" sz="1200" dirty="0" err="1">
                <a:solidFill>
                  <a:srgbClr val="000000"/>
                </a:solidFill>
                <a:latin typeface="Courier New" charset="0"/>
              </a:rPr>
              <a:t>tcp</a:t>
            </a:r>
            <a:r>
              <a:rPr lang="en-US" sz="1200" dirty="0">
                <a:solidFill>
                  <a:srgbClr val="000000"/>
                </a:solidFill>
                <a:latin typeface="Courier New" charset="0"/>
              </a:rPr>
              <a:t>-connection</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sigdef</a:t>
            </a:r>
            <a:r>
              <a:rPr lang="en-US" sz="1200" b="0" dirty="0">
                <a:solidFill>
                  <a:srgbClr val="000000"/>
                </a:solidFill>
                <a:latin typeface="Courier New" charset="0"/>
              </a:rPr>
              <a:t>-sig-engine)# </a:t>
            </a:r>
            <a:r>
              <a:rPr lang="en-US" sz="1200" dirty="0">
                <a:solidFill>
                  <a:srgbClr val="000000"/>
                </a:solidFill>
                <a:latin typeface="Courier New" charset="0"/>
              </a:rPr>
              <a:t>exit</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sigdef</a:t>
            </a:r>
            <a:r>
              <a:rPr lang="en-US" sz="1200" b="0" dirty="0">
                <a:solidFill>
                  <a:srgbClr val="000000"/>
                </a:solidFill>
                <a:latin typeface="Courier New" charset="0"/>
              </a:rPr>
              <a:t>-sig)# </a:t>
            </a:r>
            <a:r>
              <a:rPr lang="en-US" sz="1200" dirty="0">
                <a:solidFill>
                  <a:srgbClr val="000000"/>
                </a:solidFill>
                <a:latin typeface="Courier New" charset="0"/>
              </a:rPr>
              <a:t>exit</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config-sigdef</a:t>
            </a:r>
            <a:r>
              <a:rPr lang="en-US" sz="1200" b="0" dirty="0">
                <a:solidFill>
                  <a:srgbClr val="000000"/>
                </a:solidFill>
                <a:latin typeface="Courier New" charset="0"/>
              </a:rPr>
              <a:t>)# </a:t>
            </a:r>
            <a:r>
              <a:rPr lang="en-US" sz="1200" dirty="0">
                <a:solidFill>
                  <a:srgbClr val="000000"/>
                </a:solidFill>
                <a:latin typeface="Courier New" charset="0"/>
              </a:rPr>
              <a:t>exit</a:t>
            </a:r>
          </a:p>
          <a:p>
            <a:pPr>
              <a:lnSpc>
                <a:spcPct val="110000"/>
              </a:lnSpc>
            </a:pPr>
            <a:r>
              <a:rPr lang="en-US" sz="1200" b="0" dirty="0">
                <a:solidFill>
                  <a:srgbClr val="000000"/>
                </a:solidFill>
                <a:latin typeface="Courier New" charset="0"/>
              </a:rPr>
              <a:t>Do you want to accept these changes? [confirm] </a:t>
            </a:r>
            <a:r>
              <a:rPr lang="en-US" sz="1200" dirty="0">
                <a:solidFill>
                  <a:srgbClr val="000000"/>
                </a:solidFill>
                <a:latin typeface="Courier New" charset="0"/>
              </a:rPr>
              <a:t>y</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smtClean="0">
                <a:solidFill>
                  <a:srgbClr val="000000"/>
                </a:solidFill>
                <a:latin typeface="Courier New" charset="0"/>
              </a:rPr>
              <a:t>)</a:t>
            </a:r>
            <a:endParaRPr lang="en-US" sz="1200" b="0" dirty="0">
              <a:solidFill>
                <a:srgbClr val="000000"/>
              </a:solidFill>
              <a:latin typeface="Courier New"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idx="4294967295"/>
          </p:nvPr>
        </p:nvSpPr>
        <p:spPr>
          <a:xfrm>
            <a:off x="229701" y="914400"/>
            <a:ext cx="8551441" cy="5391045"/>
          </a:xfrm>
        </p:spPr>
        <p:txBody>
          <a:bodyPr/>
          <a:lstStyle/>
          <a:p>
            <a:r>
              <a:rPr lang="en-US">
                <a:latin typeface="Arial" charset="0"/>
              </a:rPr>
              <a:t>This example shows how to change event actions for all signatures that belong to the signature IOS IPS Basic category.</a:t>
            </a:r>
          </a:p>
        </p:txBody>
      </p:sp>
      <p:sp>
        <p:nvSpPr>
          <p:cNvPr id="114690" name="Rectangle 2"/>
          <p:cNvSpPr>
            <a:spLocks noGrp="1" noChangeArrowheads="1"/>
          </p:cNvSpPr>
          <p:nvPr>
            <p:ph type="title"/>
          </p:nvPr>
        </p:nvSpPr>
        <p:spPr/>
        <p:txBody>
          <a:bodyPr/>
          <a:lstStyle/>
          <a:p>
            <a:pPr eaLnBrk="1" hangingPunct="1"/>
            <a:r>
              <a:rPr lang="en-US">
                <a:latin typeface="Arial" charset="0"/>
              </a:rPr>
              <a:t>Change Actions for a Category</a:t>
            </a:r>
          </a:p>
        </p:txBody>
      </p:sp>
      <p:sp>
        <p:nvSpPr>
          <p:cNvPr id="114693" name="Rectangle 6"/>
          <p:cNvSpPr>
            <a:spLocks noChangeArrowheads="1"/>
          </p:cNvSpPr>
          <p:nvPr/>
        </p:nvSpPr>
        <p:spPr bwMode="auto">
          <a:xfrm>
            <a:off x="565150" y="1875281"/>
            <a:ext cx="7088187" cy="2526846"/>
          </a:xfrm>
          <a:prstGeom prst="rect">
            <a:avLst/>
          </a:prstGeom>
          <a:solidFill>
            <a:srgbClr val="D9D9D9"/>
          </a:solidFill>
          <a:ln w="12700" cmpd="sng">
            <a:solidFill>
              <a:srgbClr val="000000"/>
            </a:solidFill>
            <a:miter lim="800000"/>
            <a:headEnd/>
            <a:tailEnd/>
          </a:ln>
          <a:extLst/>
        </p:spPr>
        <p:txBody>
          <a:bodyPr lIns="91440" tIns="45720" rIns="91440" bIns="45720">
            <a:spAutoFit/>
          </a:bodyPr>
          <a:lstStyle/>
          <a:p>
            <a:pPr>
              <a:lnSpc>
                <a:spcPct val="110000"/>
              </a:lnSpc>
            </a:pPr>
            <a:r>
              <a:rPr lang="en-US" sz="1200" b="0" dirty="0">
                <a:solidFill>
                  <a:srgbClr val="000000"/>
                </a:solidFill>
                <a:latin typeface="Courier New" charset="0"/>
              </a:rPr>
              <a:t>R1# </a:t>
            </a:r>
            <a:r>
              <a:rPr lang="en-US" sz="1200" dirty="0">
                <a:solidFill>
                  <a:srgbClr val="000000"/>
                </a:solidFill>
                <a:latin typeface="Courier New" charset="0"/>
              </a:rPr>
              <a:t>configure terminal</a:t>
            </a:r>
          </a:p>
          <a:p>
            <a:pPr>
              <a:lnSpc>
                <a:spcPct val="110000"/>
              </a:lnSpc>
            </a:pPr>
            <a:r>
              <a:rPr lang="en-US" sz="1200" b="0" dirty="0">
                <a:solidFill>
                  <a:srgbClr val="000000"/>
                </a:solidFill>
                <a:latin typeface="Courier New" charset="0"/>
              </a:rPr>
              <a:t>Enter configuration commands, one per line. End with CNTL/Z.</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 </a:t>
            </a:r>
            <a:r>
              <a:rPr lang="en-US" sz="1200" dirty="0" err="1">
                <a:solidFill>
                  <a:srgbClr val="000000"/>
                </a:solidFill>
                <a:latin typeface="Courier New" charset="0"/>
              </a:rPr>
              <a:t>ip</a:t>
            </a:r>
            <a:r>
              <a:rPr lang="en-US" sz="1200" dirty="0">
                <a:solidFill>
                  <a:srgbClr val="000000"/>
                </a:solidFill>
                <a:latin typeface="Courier New" charset="0"/>
              </a:rPr>
              <a:t> </a:t>
            </a:r>
            <a:r>
              <a:rPr lang="en-US" sz="1200" dirty="0" err="1">
                <a:solidFill>
                  <a:srgbClr val="000000"/>
                </a:solidFill>
                <a:latin typeface="Courier New" charset="0"/>
              </a:rPr>
              <a:t>ips</a:t>
            </a:r>
            <a:r>
              <a:rPr lang="en-US" sz="1200" dirty="0">
                <a:solidFill>
                  <a:srgbClr val="000000"/>
                </a:solidFill>
                <a:latin typeface="Courier New" charset="0"/>
              </a:rPr>
              <a:t> signature-definition</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 </a:t>
            </a:r>
            <a:r>
              <a:rPr lang="en-US" sz="1200" dirty="0">
                <a:solidFill>
                  <a:srgbClr val="000000"/>
                </a:solidFill>
                <a:latin typeface="Courier New" charset="0"/>
              </a:rPr>
              <a:t>category </a:t>
            </a:r>
            <a:r>
              <a:rPr lang="en-US" sz="1200" dirty="0" err="1">
                <a:solidFill>
                  <a:srgbClr val="000000"/>
                </a:solidFill>
                <a:latin typeface="Courier New" charset="0"/>
              </a:rPr>
              <a:t>ios_ips</a:t>
            </a:r>
            <a:r>
              <a:rPr lang="en-US" sz="1200" dirty="0">
                <a:solidFill>
                  <a:srgbClr val="000000"/>
                </a:solidFill>
                <a:latin typeface="Courier New" charset="0"/>
              </a:rPr>
              <a:t> basic</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-category-action)# </a:t>
            </a:r>
            <a:r>
              <a:rPr lang="en-US" sz="1200" dirty="0">
                <a:solidFill>
                  <a:srgbClr val="000000"/>
                </a:solidFill>
                <a:latin typeface="Courier New" charset="0"/>
              </a:rPr>
              <a:t>event-action produce-alert</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-category-action)# </a:t>
            </a:r>
            <a:r>
              <a:rPr lang="en-US" sz="1200" dirty="0">
                <a:solidFill>
                  <a:srgbClr val="000000"/>
                </a:solidFill>
                <a:latin typeface="Courier New" charset="0"/>
              </a:rPr>
              <a:t>event-action deny-packet-inline</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-category-action)# </a:t>
            </a:r>
            <a:r>
              <a:rPr lang="en-US" sz="1200" dirty="0">
                <a:solidFill>
                  <a:srgbClr val="000000"/>
                </a:solidFill>
                <a:latin typeface="Courier New" charset="0"/>
              </a:rPr>
              <a:t>event-action reset-</a:t>
            </a:r>
            <a:r>
              <a:rPr lang="en-US" sz="1200" dirty="0" err="1">
                <a:solidFill>
                  <a:srgbClr val="000000"/>
                </a:solidFill>
                <a:latin typeface="Courier New" charset="0"/>
              </a:rPr>
              <a:t>tcp</a:t>
            </a:r>
            <a:r>
              <a:rPr lang="en-US" sz="1200" dirty="0">
                <a:solidFill>
                  <a:srgbClr val="000000"/>
                </a:solidFill>
                <a:latin typeface="Courier New" charset="0"/>
              </a:rPr>
              <a:t>-connection</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-category-action)# </a:t>
            </a:r>
            <a:r>
              <a:rPr lang="en-US" sz="1200" dirty="0">
                <a:solidFill>
                  <a:srgbClr val="000000"/>
                </a:solidFill>
                <a:latin typeface="Courier New" charset="0"/>
              </a:rPr>
              <a:t>exit</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r>
              <a:rPr lang="en-US" sz="1200" b="0" dirty="0" err="1">
                <a:solidFill>
                  <a:srgbClr val="000000"/>
                </a:solidFill>
                <a:latin typeface="Courier New" charset="0"/>
              </a:rPr>
              <a:t>ips</a:t>
            </a:r>
            <a:r>
              <a:rPr lang="en-US" sz="1200" b="0" dirty="0">
                <a:solidFill>
                  <a:srgbClr val="000000"/>
                </a:solidFill>
                <a:latin typeface="Courier New" charset="0"/>
              </a:rPr>
              <a:t>-category)# </a:t>
            </a:r>
            <a:r>
              <a:rPr lang="en-US" sz="1200" dirty="0">
                <a:solidFill>
                  <a:srgbClr val="000000"/>
                </a:solidFill>
                <a:latin typeface="Courier New" charset="0"/>
              </a:rPr>
              <a:t>exit</a:t>
            </a:r>
          </a:p>
          <a:p>
            <a:pPr>
              <a:lnSpc>
                <a:spcPct val="110000"/>
              </a:lnSpc>
            </a:pPr>
            <a:endParaRPr lang="en-US" sz="1200" b="0" dirty="0">
              <a:solidFill>
                <a:srgbClr val="000000"/>
              </a:solidFill>
              <a:latin typeface="Courier New" charset="0"/>
            </a:endParaRPr>
          </a:p>
          <a:p>
            <a:pPr>
              <a:lnSpc>
                <a:spcPct val="110000"/>
              </a:lnSpc>
            </a:pPr>
            <a:r>
              <a:rPr lang="en-US" sz="1200" b="0" dirty="0">
                <a:solidFill>
                  <a:srgbClr val="000000"/>
                </a:solidFill>
                <a:latin typeface="Courier New" charset="0"/>
              </a:rPr>
              <a:t>Do you want to accept these changes? [confirm] </a:t>
            </a:r>
            <a:r>
              <a:rPr lang="en-US" sz="1200" dirty="0">
                <a:solidFill>
                  <a:srgbClr val="000000"/>
                </a:solidFill>
                <a:latin typeface="Courier New" charset="0"/>
              </a:rPr>
              <a:t>y</a:t>
            </a:r>
          </a:p>
          <a:p>
            <a:pPr>
              <a:lnSpc>
                <a:spcPct val="110000"/>
              </a:lnSpc>
            </a:pPr>
            <a:r>
              <a:rPr lang="en-US" sz="1200" b="0" dirty="0">
                <a:solidFill>
                  <a:srgbClr val="000000"/>
                </a:solidFill>
                <a:latin typeface="Courier New" charset="0"/>
              </a:rPr>
              <a:t>R1(</a:t>
            </a:r>
            <a:r>
              <a:rPr lang="en-US" sz="1200" b="0" dirty="0" err="1">
                <a:solidFill>
                  <a:srgbClr val="000000"/>
                </a:solidFill>
                <a:latin typeface="Courier New" charset="0"/>
              </a:rPr>
              <a:t>config</a:t>
            </a:r>
            <a:r>
              <a:rPr lang="en-US" sz="1200" b="0" dirty="0">
                <a:solidFill>
                  <a:srgbClr val="000000"/>
                </a:solidFill>
                <a:latin typeface="Courier New"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a:latin typeface="Arial" charset="0"/>
              </a:rPr>
              <a:t>Modifying IOS IPS Signatures</a:t>
            </a:r>
          </a:p>
        </p:txBody>
      </p:sp>
      <p:pic>
        <p:nvPicPr>
          <p:cNvPr id="2" name="Picture 1" descr="533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5150" y="887413"/>
            <a:ext cx="8043268" cy="509407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a:latin typeface="Arial" charset="0"/>
              </a:rPr>
              <a:t>Tuning a Signature</a:t>
            </a:r>
          </a:p>
        </p:txBody>
      </p:sp>
      <p:pic>
        <p:nvPicPr>
          <p:cNvPr id="2" name="Picture 1" descr="533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5151" y="887413"/>
            <a:ext cx="8039344" cy="509369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atin typeface="Arial" charset="0"/>
              </a:rPr>
              <a:t>Intrusion Prevention System</a:t>
            </a:r>
          </a:p>
        </p:txBody>
      </p:sp>
      <p:sp>
        <p:nvSpPr>
          <p:cNvPr id="12291" name="Rectangle 3"/>
          <p:cNvSpPr>
            <a:spLocks noGrp="1" noChangeArrowheads="1"/>
          </p:cNvSpPr>
          <p:nvPr>
            <p:ph sz="half" idx="2"/>
          </p:nvPr>
        </p:nvSpPr>
        <p:spPr>
          <a:noFill/>
        </p:spPr>
        <p:txBody>
          <a:bodyPr/>
          <a:lstStyle/>
          <a:p>
            <a:r>
              <a:rPr lang="en-US" dirty="0">
                <a:latin typeface="Arial" charset="0"/>
              </a:rPr>
              <a:t>It builds upon IDS technology to detect attacks.</a:t>
            </a:r>
          </a:p>
          <a:p>
            <a:pPr lvl="1"/>
            <a:r>
              <a:rPr lang="en-US" dirty="0">
                <a:latin typeface="Arial" charset="0"/>
              </a:rPr>
              <a:t>However, it can also immediately address the threat.</a:t>
            </a:r>
          </a:p>
          <a:p>
            <a:r>
              <a:rPr lang="en-US" dirty="0" smtClean="0">
                <a:latin typeface="Arial" charset="0"/>
              </a:rPr>
              <a:t>An </a:t>
            </a:r>
            <a:r>
              <a:rPr lang="en-US" dirty="0">
                <a:latin typeface="Arial" charset="0"/>
              </a:rPr>
              <a:t>IPS is an active device because all traffic must pass through it.</a:t>
            </a:r>
          </a:p>
          <a:p>
            <a:pPr lvl="1"/>
            <a:r>
              <a:rPr lang="en-US" dirty="0">
                <a:latin typeface="Arial" charset="0"/>
              </a:rPr>
              <a:t>Referred to as </a:t>
            </a:r>
            <a:r>
              <a:rPr lang="ja-JP" altLang="en-US" dirty="0">
                <a:latin typeface="Arial" charset="0"/>
              </a:rPr>
              <a:t>“</a:t>
            </a:r>
            <a:r>
              <a:rPr lang="en-US" dirty="0">
                <a:latin typeface="Arial" charset="0"/>
              </a:rPr>
              <a:t>inline-mode</a:t>
            </a:r>
            <a:r>
              <a:rPr lang="ja-JP" altLang="en-US" dirty="0">
                <a:latin typeface="Arial" charset="0"/>
              </a:rPr>
              <a:t>”</a:t>
            </a:r>
            <a:r>
              <a:rPr lang="en-US" dirty="0">
                <a:latin typeface="Arial" charset="0"/>
              </a:rPr>
              <a:t>, it works inline in real time to monitor Layer 2 through Layer 7 traffic and </a:t>
            </a:r>
            <a:r>
              <a:rPr lang="en-US" dirty="0" smtClean="0">
                <a:latin typeface="Arial" charset="0"/>
              </a:rPr>
              <a:t>content.</a:t>
            </a:r>
            <a:endParaRPr lang="en-US" dirty="0">
              <a:latin typeface="Arial" charset="0"/>
            </a:endParaRPr>
          </a:p>
          <a:p>
            <a:pPr lvl="1"/>
            <a:r>
              <a:rPr lang="en-US" dirty="0">
                <a:latin typeface="Arial" charset="0"/>
              </a:rPr>
              <a:t>It can also stop single-packet attacks from reaching the target system (IDS cannot). </a:t>
            </a:r>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6738" y="908051"/>
            <a:ext cx="4085081" cy="434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dirty="0">
                <a:latin typeface="Arial" charset="0"/>
              </a:rPr>
              <a:t>Edit a </a:t>
            </a:r>
            <a:r>
              <a:rPr lang="en-US" dirty="0" smtClean="0">
                <a:latin typeface="Arial" charset="0"/>
              </a:rPr>
              <a:t>Signature</a:t>
            </a:r>
            <a:endParaRPr lang="en-US" dirty="0">
              <a:latin typeface="Arial" charset="0"/>
            </a:endParaRPr>
          </a:p>
        </p:txBody>
      </p:sp>
      <p:pic>
        <p:nvPicPr>
          <p:cNvPr id="2" name="Picture 1" descr="533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5150" y="887413"/>
            <a:ext cx="8096768" cy="510327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dirty="0" smtClean="0">
                <a:latin typeface="Arial" charset="0"/>
              </a:rPr>
              <a:t>Signature Parameters</a:t>
            </a:r>
            <a:endParaRPr lang="en-US" dirty="0">
              <a:latin typeface="Arial" charset="0"/>
            </a:endParaRPr>
          </a:p>
        </p:txBody>
      </p:sp>
      <p:pic>
        <p:nvPicPr>
          <p:cNvPr id="2" name="Picture 1" descr="5335B.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5151" y="887413"/>
            <a:ext cx="8108002" cy="510327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Grp="1" noChangeArrowheads="1"/>
          </p:cNvSpPr>
          <p:nvPr>
            <p:ph type="ctrTitle"/>
          </p:nvPr>
        </p:nvSpPr>
        <p:spPr/>
        <p:txBody>
          <a:bodyPr/>
          <a:lstStyle/>
          <a:p>
            <a:pPr eaLnBrk="1" hangingPunct="1"/>
            <a:r>
              <a:rPr lang="en-US">
                <a:latin typeface="Arial" charset="0"/>
              </a:rPr>
              <a:t>Verifying IOS IPS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dirty="0" smtClean="0">
                <a:latin typeface="Arial" charset="0"/>
              </a:rPr>
              <a:t>Verify IOS IPS</a:t>
            </a:r>
            <a:endParaRPr lang="en-US" dirty="0">
              <a:latin typeface="Arial" charset="0"/>
            </a:endParaRPr>
          </a:p>
        </p:txBody>
      </p:sp>
      <p:sp>
        <p:nvSpPr>
          <p:cNvPr id="121860" name="Rectangle 4"/>
          <p:cNvSpPr>
            <a:spLocks noChangeArrowheads="1"/>
          </p:cNvSpPr>
          <p:nvPr/>
        </p:nvSpPr>
        <p:spPr bwMode="auto">
          <a:xfrm>
            <a:off x="565150" y="887413"/>
            <a:ext cx="7088188" cy="5258360"/>
          </a:xfrm>
          <a:prstGeom prst="rect">
            <a:avLst/>
          </a:prstGeom>
          <a:solidFill>
            <a:srgbClr val="D9D9D9"/>
          </a:solidFill>
          <a:ln w="12700" cmpd="sng">
            <a:solidFill>
              <a:srgbClr val="000000"/>
            </a:solidFill>
            <a:miter lim="800000"/>
            <a:headEnd/>
            <a:tailEnd/>
          </a:ln>
          <a:extLst/>
        </p:spPr>
        <p:txBody>
          <a:bodyPr lIns="91440" tIns="45720" rIns="91440" bIns="45720">
            <a:spAutoFit/>
          </a:bodyPr>
          <a:lstStyle/>
          <a:p>
            <a:pPr>
              <a:lnSpc>
                <a:spcPct val="110000"/>
              </a:lnSpc>
            </a:pPr>
            <a:r>
              <a:rPr lang="en-US" sz="900" b="0" dirty="0">
                <a:solidFill>
                  <a:srgbClr val="000000"/>
                </a:solidFill>
                <a:latin typeface="Courier New" charset="0"/>
              </a:rPr>
              <a:t>R1# </a:t>
            </a:r>
            <a:r>
              <a:rPr lang="en-US" sz="900" dirty="0">
                <a:solidFill>
                  <a:srgbClr val="000000"/>
                </a:solidFill>
                <a:latin typeface="Courier New" charset="0"/>
              </a:rPr>
              <a:t>show </a:t>
            </a:r>
            <a:r>
              <a:rPr lang="en-US" sz="900" dirty="0" err="1">
                <a:solidFill>
                  <a:srgbClr val="000000"/>
                </a:solidFill>
                <a:latin typeface="Courier New" charset="0"/>
              </a:rPr>
              <a:t>ip</a:t>
            </a:r>
            <a:r>
              <a:rPr lang="en-US" sz="900" dirty="0">
                <a:solidFill>
                  <a:srgbClr val="000000"/>
                </a:solidFill>
                <a:latin typeface="Courier New" charset="0"/>
              </a:rPr>
              <a:t> </a:t>
            </a:r>
            <a:r>
              <a:rPr lang="en-US" sz="900" dirty="0" err="1">
                <a:solidFill>
                  <a:srgbClr val="000000"/>
                </a:solidFill>
                <a:latin typeface="Courier New" charset="0"/>
              </a:rPr>
              <a:t>ips</a:t>
            </a:r>
            <a:r>
              <a:rPr lang="en-US" sz="900" dirty="0">
                <a:solidFill>
                  <a:srgbClr val="000000"/>
                </a:solidFill>
                <a:latin typeface="Courier New" charset="0"/>
              </a:rPr>
              <a:t> all</a:t>
            </a:r>
          </a:p>
          <a:p>
            <a:pPr>
              <a:lnSpc>
                <a:spcPct val="110000"/>
              </a:lnSpc>
            </a:pPr>
            <a:r>
              <a:rPr lang="en-US" sz="900" b="0" dirty="0">
                <a:solidFill>
                  <a:srgbClr val="000000"/>
                </a:solidFill>
                <a:latin typeface="Courier New" charset="0"/>
              </a:rPr>
              <a:t>IPS Signature File Configuration Status</a:t>
            </a:r>
            <a:br>
              <a:rPr lang="en-US" sz="900" b="0" dirty="0">
                <a:solidFill>
                  <a:srgbClr val="000000"/>
                </a:solidFill>
                <a:latin typeface="Courier New" charset="0"/>
              </a:rPr>
            </a:br>
            <a:r>
              <a:rPr lang="en-US" sz="900" b="0" dirty="0">
                <a:solidFill>
                  <a:srgbClr val="000000"/>
                </a:solidFill>
                <a:latin typeface="Courier New" charset="0"/>
              </a:rPr>
              <a:t>    Configured </a:t>
            </a:r>
            <a:r>
              <a:rPr lang="en-US" sz="900" b="0" dirty="0" err="1">
                <a:solidFill>
                  <a:srgbClr val="000000"/>
                </a:solidFill>
                <a:latin typeface="Courier New" charset="0"/>
              </a:rPr>
              <a:t>Config</a:t>
            </a:r>
            <a:r>
              <a:rPr lang="en-US" sz="900" b="0" dirty="0">
                <a:solidFill>
                  <a:srgbClr val="000000"/>
                </a:solidFill>
                <a:latin typeface="Courier New" charset="0"/>
              </a:rPr>
              <a:t> Locations: flash:/</a:t>
            </a:r>
            <a:r>
              <a:rPr lang="en-US" sz="900" b="0" dirty="0" err="1">
                <a:solidFill>
                  <a:srgbClr val="000000"/>
                </a:solidFill>
                <a:latin typeface="Courier New" charset="0"/>
              </a:rPr>
              <a:t>ipsdir</a:t>
            </a:r>
            <a:r>
              <a:rPr lang="en-US" sz="900" b="0" dirty="0">
                <a:solidFill>
                  <a:srgbClr val="000000"/>
                </a:solidFill>
                <a:latin typeface="Courier New" charset="0"/>
              </a:rPr>
              <a:t>/</a:t>
            </a:r>
            <a:br>
              <a:rPr lang="en-US" sz="900" b="0" dirty="0">
                <a:solidFill>
                  <a:srgbClr val="000000"/>
                </a:solidFill>
                <a:latin typeface="Courier New" charset="0"/>
              </a:rPr>
            </a:br>
            <a:r>
              <a:rPr lang="en-US" sz="900" b="0" dirty="0">
                <a:solidFill>
                  <a:srgbClr val="000000"/>
                </a:solidFill>
                <a:latin typeface="Courier New" charset="0"/>
              </a:rPr>
              <a:t>    Last signature default load time: 04:39:33 UTC Jan 15 2009</a:t>
            </a:r>
            <a:br>
              <a:rPr lang="en-US" sz="900" b="0" dirty="0">
                <a:solidFill>
                  <a:srgbClr val="000000"/>
                </a:solidFill>
                <a:latin typeface="Courier New" charset="0"/>
              </a:rPr>
            </a:br>
            <a:r>
              <a:rPr lang="en-US" sz="900" b="0" dirty="0">
                <a:solidFill>
                  <a:srgbClr val="000000"/>
                </a:solidFill>
                <a:latin typeface="Courier New" charset="0"/>
              </a:rPr>
              <a:t>    Last signature delta load time: -none-</a:t>
            </a:r>
            <a:br>
              <a:rPr lang="en-US" sz="900" b="0" dirty="0">
                <a:solidFill>
                  <a:srgbClr val="000000"/>
                </a:solidFill>
                <a:latin typeface="Courier New" charset="0"/>
              </a:rPr>
            </a:br>
            <a:r>
              <a:rPr lang="en-US" sz="900" b="0" dirty="0">
                <a:solidFill>
                  <a:srgbClr val="000000"/>
                </a:solidFill>
                <a:latin typeface="Courier New" charset="0"/>
              </a:rPr>
              <a:t>    Last event action (SEAP) load time: -none-</a:t>
            </a:r>
          </a:p>
          <a:p>
            <a:pPr>
              <a:lnSpc>
                <a:spcPct val="110000"/>
              </a:lnSpc>
            </a:pPr>
            <a:r>
              <a:rPr lang="en-US" sz="900" b="0" dirty="0">
                <a:solidFill>
                  <a:srgbClr val="000000"/>
                </a:solidFill>
                <a:latin typeface="Courier New" charset="0"/>
              </a:rPr>
              <a:t> </a:t>
            </a:r>
          </a:p>
          <a:p>
            <a:pPr>
              <a:lnSpc>
                <a:spcPct val="110000"/>
              </a:lnSpc>
            </a:pPr>
            <a:r>
              <a:rPr lang="en-US" sz="900" b="0" dirty="0">
                <a:solidFill>
                  <a:srgbClr val="000000"/>
                </a:solidFill>
                <a:latin typeface="Courier New" charset="0"/>
              </a:rPr>
              <a:t>    General SEAP </a:t>
            </a:r>
            <a:r>
              <a:rPr lang="en-US" sz="900" b="0" dirty="0" err="1">
                <a:solidFill>
                  <a:srgbClr val="000000"/>
                </a:solidFill>
                <a:latin typeface="Courier New" charset="0"/>
              </a:rPr>
              <a:t>Config</a:t>
            </a:r>
            <a:r>
              <a:rPr lang="en-US" sz="900" b="0" dirty="0">
                <a:solidFill>
                  <a:srgbClr val="000000"/>
                </a:solidFill>
                <a:latin typeface="Courier New" charset="0"/>
              </a:rPr>
              <a:t>:</a:t>
            </a:r>
            <a:br>
              <a:rPr lang="en-US" sz="900" b="0" dirty="0">
                <a:solidFill>
                  <a:srgbClr val="000000"/>
                </a:solidFill>
                <a:latin typeface="Courier New" charset="0"/>
              </a:rPr>
            </a:br>
            <a:r>
              <a:rPr lang="en-US" sz="900" b="0" dirty="0">
                <a:solidFill>
                  <a:srgbClr val="000000"/>
                </a:solidFill>
                <a:latin typeface="Courier New" charset="0"/>
              </a:rPr>
              <a:t>    Global Deny Timeout: 3600 seconds</a:t>
            </a:r>
            <a:br>
              <a:rPr lang="en-US" sz="900" b="0" dirty="0">
                <a:solidFill>
                  <a:srgbClr val="000000"/>
                </a:solidFill>
                <a:latin typeface="Courier New" charset="0"/>
              </a:rPr>
            </a:br>
            <a:r>
              <a:rPr lang="en-US" sz="900" b="0" dirty="0">
                <a:solidFill>
                  <a:srgbClr val="000000"/>
                </a:solidFill>
                <a:latin typeface="Courier New" charset="0"/>
              </a:rPr>
              <a:t>    Global Overrides Status: Enabled</a:t>
            </a:r>
            <a:br>
              <a:rPr lang="en-US" sz="900" b="0" dirty="0">
                <a:solidFill>
                  <a:srgbClr val="000000"/>
                </a:solidFill>
                <a:latin typeface="Courier New" charset="0"/>
              </a:rPr>
            </a:br>
            <a:r>
              <a:rPr lang="en-US" sz="900" b="0" dirty="0">
                <a:solidFill>
                  <a:srgbClr val="000000"/>
                </a:solidFill>
                <a:latin typeface="Courier New" charset="0"/>
              </a:rPr>
              <a:t>    Global Filters Status: Enabled</a:t>
            </a:r>
          </a:p>
          <a:p>
            <a:pPr>
              <a:lnSpc>
                <a:spcPct val="110000"/>
              </a:lnSpc>
            </a:pPr>
            <a:r>
              <a:rPr lang="en-US" sz="900" b="0" dirty="0">
                <a:solidFill>
                  <a:srgbClr val="000000"/>
                </a:solidFill>
                <a:latin typeface="Courier New" charset="0"/>
              </a:rPr>
              <a:t> </a:t>
            </a:r>
          </a:p>
          <a:p>
            <a:pPr>
              <a:lnSpc>
                <a:spcPct val="110000"/>
              </a:lnSpc>
            </a:pPr>
            <a:r>
              <a:rPr lang="en-US" sz="900" b="0" dirty="0">
                <a:solidFill>
                  <a:srgbClr val="000000"/>
                </a:solidFill>
                <a:latin typeface="Courier New" charset="0"/>
              </a:rPr>
              <a:t>IPS Auto Update is not currently configured</a:t>
            </a:r>
          </a:p>
          <a:p>
            <a:pPr>
              <a:lnSpc>
                <a:spcPct val="110000"/>
              </a:lnSpc>
            </a:pPr>
            <a:endParaRPr lang="en-US" sz="900" b="0" dirty="0">
              <a:solidFill>
                <a:srgbClr val="000000"/>
              </a:solidFill>
              <a:latin typeface="Courier New" charset="0"/>
            </a:endParaRPr>
          </a:p>
          <a:p>
            <a:pPr>
              <a:lnSpc>
                <a:spcPct val="110000"/>
              </a:lnSpc>
            </a:pPr>
            <a:r>
              <a:rPr lang="en-US" sz="900" b="0" dirty="0">
                <a:solidFill>
                  <a:srgbClr val="000000"/>
                </a:solidFill>
                <a:latin typeface="Courier New" charset="0"/>
              </a:rPr>
              <a:t>IPS Syslog and SDEE Notification Status</a:t>
            </a:r>
          </a:p>
          <a:p>
            <a:pPr>
              <a:lnSpc>
                <a:spcPct val="110000"/>
              </a:lnSpc>
            </a:pPr>
            <a:r>
              <a:rPr lang="en-US" sz="900" b="0" dirty="0">
                <a:solidFill>
                  <a:srgbClr val="000000"/>
                </a:solidFill>
                <a:latin typeface="Courier New" charset="0"/>
              </a:rPr>
              <a:t>    Event notification through syslog is enabled</a:t>
            </a:r>
          </a:p>
          <a:p>
            <a:pPr>
              <a:lnSpc>
                <a:spcPct val="110000"/>
              </a:lnSpc>
            </a:pPr>
            <a:r>
              <a:rPr lang="en-US" sz="900" b="0" dirty="0">
                <a:solidFill>
                  <a:srgbClr val="000000"/>
                </a:solidFill>
                <a:latin typeface="Courier New" charset="0"/>
              </a:rPr>
              <a:t>    Event notification through SDEE is enabled</a:t>
            </a:r>
          </a:p>
          <a:p>
            <a:pPr>
              <a:lnSpc>
                <a:spcPct val="110000"/>
              </a:lnSpc>
            </a:pPr>
            <a:r>
              <a:rPr lang="en-US" sz="900" b="0" dirty="0">
                <a:solidFill>
                  <a:srgbClr val="000000"/>
                </a:solidFill>
                <a:latin typeface="Courier New" charset="0"/>
              </a:rPr>
              <a:t> </a:t>
            </a:r>
          </a:p>
          <a:p>
            <a:pPr>
              <a:lnSpc>
                <a:spcPct val="110000"/>
              </a:lnSpc>
            </a:pPr>
            <a:r>
              <a:rPr lang="en-US" sz="900" b="0" dirty="0">
                <a:solidFill>
                  <a:srgbClr val="000000"/>
                </a:solidFill>
                <a:latin typeface="Courier New" charset="0"/>
              </a:rPr>
              <a:t>IPS Signature Status</a:t>
            </a:r>
          </a:p>
          <a:p>
            <a:pPr>
              <a:lnSpc>
                <a:spcPct val="110000"/>
              </a:lnSpc>
            </a:pPr>
            <a:r>
              <a:rPr lang="en-US" sz="900" b="0" dirty="0">
                <a:solidFill>
                  <a:srgbClr val="000000"/>
                </a:solidFill>
                <a:latin typeface="Courier New" charset="0"/>
              </a:rPr>
              <a:t>    Total Active Signatures: 693</a:t>
            </a:r>
          </a:p>
          <a:p>
            <a:pPr>
              <a:lnSpc>
                <a:spcPct val="110000"/>
              </a:lnSpc>
            </a:pPr>
            <a:r>
              <a:rPr lang="en-US" sz="900" b="0" dirty="0">
                <a:solidFill>
                  <a:srgbClr val="000000"/>
                </a:solidFill>
                <a:latin typeface="Courier New" charset="0"/>
              </a:rPr>
              <a:t>    Total Inactive Signatures: 1443</a:t>
            </a:r>
          </a:p>
          <a:p>
            <a:pPr>
              <a:lnSpc>
                <a:spcPct val="110000"/>
              </a:lnSpc>
            </a:pPr>
            <a:r>
              <a:rPr lang="en-US" sz="900" b="0" dirty="0">
                <a:solidFill>
                  <a:srgbClr val="000000"/>
                </a:solidFill>
                <a:latin typeface="Courier New" charset="0"/>
              </a:rPr>
              <a:t> </a:t>
            </a:r>
          </a:p>
          <a:p>
            <a:pPr>
              <a:lnSpc>
                <a:spcPct val="110000"/>
              </a:lnSpc>
            </a:pPr>
            <a:r>
              <a:rPr lang="en-US" sz="900" b="0" dirty="0">
                <a:solidFill>
                  <a:srgbClr val="000000"/>
                </a:solidFill>
                <a:latin typeface="Courier New" charset="0"/>
              </a:rPr>
              <a:t>IPS Packet Scanning and Interface Status</a:t>
            </a:r>
          </a:p>
          <a:p>
            <a:pPr>
              <a:lnSpc>
                <a:spcPct val="110000"/>
              </a:lnSpc>
            </a:pPr>
            <a:r>
              <a:rPr lang="en-US" sz="900" b="0" dirty="0">
                <a:solidFill>
                  <a:srgbClr val="000000"/>
                </a:solidFill>
                <a:latin typeface="Courier New" charset="0"/>
              </a:rPr>
              <a:t>    IPS Rule Configuration</a:t>
            </a:r>
          </a:p>
          <a:p>
            <a:pPr>
              <a:lnSpc>
                <a:spcPct val="110000"/>
              </a:lnSpc>
            </a:pPr>
            <a:r>
              <a:rPr lang="en-US" sz="900" b="0" dirty="0">
                <a:solidFill>
                  <a:srgbClr val="000000"/>
                </a:solidFill>
                <a:latin typeface="Courier New" charset="0"/>
              </a:rPr>
              <a:t>      IPS name </a:t>
            </a:r>
            <a:r>
              <a:rPr lang="en-US" sz="900" b="0" dirty="0" err="1">
                <a:solidFill>
                  <a:srgbClr val="000000"/>
                </a:solidFill>
                <a:latin typeface="Courier New" charset="0"/>
              </a:rPr>
              <a:t>myips</a:t>
            </a:r>
            <a:endParaRPr lang="en-US" sz="900" b="0" dirty="0">
              <a:solidFill>
                <a:srgbClr val="000000"/>
              </a:solidFill>
              <a:latin typeface="Courier New" charset="0"/>
            </a:endParaRPr>
          </a:p>
          <a:p>
            <a:pPr>
              <a:lnSpc>
                <a:spcPct val="110000"/>
              </a:lnSpc>
            </a:pPr>
            <a:r>
              <a:rPr lang="en-US" sz="900" b="0" dirty="0">
                <a:solidFill>
                  <a:srgbClr val="000000"/>
                </a:solidFill>
                <a:latin typeface="Courier New" charset="0"/>
              </a:rPr>
              <a:t>    IPS fail closed is disabled</a:t>
            </a:r>
          </a:p>
          <a:p>
            <a:pPr>
              <a:lnSpc>
                <a:spcPct val="110000"/>
              </a:lnSpc>
            </a:pPr>
            <a:r>
              <a:rPr lang="en-US" sz="900" b="0" dirty="0">
                <a:solidFill>
                  <a:srgbClr val="000000"/>
                </a:solidFill>
                <a:latin typeface="Courier New" charset="0"/>
              </a:rPr>
              <a:t>    IPS deny-action </a:t>
            </a:r>
            <a:r>
              <a:rPr lang="en-US" sz="900" b="0" dirty="0" err="1">
                <a:solidFill>
                  <a:srgbClr val="000000"/>
                </a:solidFill>
                <a:latin typeface="Courier New" charset="0"/>
              </a:rPr>
              <a:t>ips</a:t>
            </a:r>
            <a:r>
              <a:rPr lang="en-US" sz="900" b="0" dirty="0">
                <a:solidFill>
                  <a:srgbClr val="000000"/>
                </a:solidFill>
                <a:latin typeface="Courier New" charset="0"/>
              </a:rPr>
              <a:t>-interface is false</a:t>
            </a:r>
          </a:p>
          <a:p>
            <a:pPr>
              <a:lnSpc>
                <a:spcPct val="110000"/>
              </a:lnSpc>
            </a:pPr>
            <a:r>
              <a:rPr lang="en-US" sz="900" b="0" dirty="0">
                <a:solidFill>
                  <a:srgbClr val="000000"/>
                </a:solidFill>
                <a:latin typeface="Courier New" charset="0"/>
              </a:rPr>
              <a:t>    </a:t>
            </a:r>
            <a:r>
              <a:rPr lang="en-US" sz="900" b="0" dirty="0" err="1">
                <a:solidFill>
                  <a:srgbClr val="000000"/>
                </a:solidFill>
                <a:latin typeface="Courier New" charset="0"/>
              </a:rPr>
              <a:t>Fastpath</a:t>
            </a:r>
            <a:r>
              <a:rPr lang="en-US" sz="900" b="0" dirty="0">
                <a:solidFill>
                  <a:srgbClr val="000000"/>
                </a:solidFill>
                <a:latin typeface="Courier New" charset="0"/>
              </a:rPr>
              <a:t> </a:t>
            </a:r>
            <a:r>
              <a:rPr lang="en-US" sz="900" b="0" dirty="0" err="1">
                <a:solidFill>
                  <a:srgbClr val="000000"/>
                </a:solidFill>
                <a:latin typeface="Courier New" charset="0"/>
              </a:rPr>
              <a:t>ips</a:t>
            </a:r>
            <a:r>
              <a:rPr lang="en-US" sz="900" b="0" dirty="0">
                <a:solidFill>
                  <a:srgbClr val="000000"/>
                </a:solidFill>
                <a:latin typeface="Courier New" charset="0"/>
              </a:rPr>
              <a:t> is enabled</a:t>
            </a:r>
          </a:p>
          <a:p>
            <a:pPr>
              <a:lnSpc>
                <a:spcPct val="110000"/>
              </a:lnSpc>
            </a:pPr>
            <a:r>
              <a:rPr lang="en-US" sz="900" b="0" dirty="0">
                <a:solidFill>
                  <a:srgbClr val="000000"/>
                </a:solidFill>
                <a:latin typeface="Courier New" charset="0"/>
              </a:rPr>
              <a:t>    Quick run mode is enabled</a:t>
            </a:r>
          </a:p>
          <a:p>
            <a:pPr>
              <a:lnSpc>
                <a:spcPct val="110000"/>
              </a:lnSpc>
            </a:pPr>
            <a:r>
              <a:rPr lang="en-US" sz="900" b="0" dirty="0">
                <a:solidFill>
                  <a:srgbClr val="000000"/>
                </a:solidFill>
                <a:latin typeface="Courier New" charset="0"/>
              </a:rPr>
              <a:t>    Interface Configuration</a:t>
            </a:r>
          </a:p>
          <a:p>
            <a:pPr>
              <a:lnSpc>
                <a:spcPct val="110000"/>
              </a:lnSpc>
            </a:pPr>
            <a:r>
              <a:rPr lang="en-US" sz="900" b="0" dirty="0">
                <a:solidFill>
                  <a:srgbClr val="000000"/>
                </a:solidFill>
                <a:latin typeface="Courier New" charset="0"/>
              </a:rPr>
              <a:t>      Interface FastEthernet0/1</a:t>
            </a:r>
          </a:p>
          <a:p>
            <a:pPr>
              <a:lnSpc>
                <a:spcPct val="110000"/>
              </a:lnSpc>
            </a:pPr>
            <a:r>
              <a:rPr lang="en-US" sz="900" b="0" dirty="0">
                <a:solidFill>
                  <a:srgbClr val="000000"/>
                </a:solidFill>
                <a:latin typeface="Courier New" charset="0"/>
              </a:rPr>
              <a:t>        Inbound IPS rule is not set</a:t>
            </a:r>
          </a:p>
          <a:p>
            <a:pPr>
              <a:lnSpc>
                <a:spcPct val="110000"/>
              </a:lnSpc>
            </a:pPr>
            <a:r>
              <a:rPr lang="en-US" sz="900" b="0" dirty="0">
                <a:solidFill>
                  <a:srgbClr val="000000"/>
                </a:solidFill>
                <a:latin typeface="Courier New" charset="0"/>
              </a:rPr>
              <a:t>        Outgoing IPS rule is </a:t>
            </a:r>
            <a:r>
              <a:rPr lang="en-US" sz="900" b="0" dirty="0" err="1">
                <a:solidFill>
                  <a:srgbClr val="000000"/>
                </a:solidFill>
                <a:latin typeface="Courier New" charset="0"/>
              </a:rPr>
              <a:t>myips</a:t>
            </a:r>
            <a:endParaRPr lang="en-US" sz="900" b="0" dirty="0">
              <a:solidFill>
                <a:srgbClr val="000000"/>
              </a:solidFill>
              <a:latin typeface="Courier New" charset="0"/>
            </a:endParaRPr>
          </a:p>
          <a:p>
            <a:pPr>
              <a:lnSpc>
                <a:spcPct val="100000"/>
              </a:lnSpc>
            </a:pPr>
            <a:r>
              <a:rPr lang="en-US" sz="900" b="0" dirty="0">
                <a:solidFill>
                  <a:srgbClr val="000000"/>
                </a:solidFill>
                <a:latin typeface="Courier New" charset="0"/>
              </a:rPr>
              <a:t> </a:t>
            </a:r>
            <a:r>
              <a:rPr lang="en-US" sz="900" b="0" dirty="0" smtClean="0">
                <a:solidFill>
                  <a:srgbClr val="000000"/>
                </a:solidFill>
                <a:latin typeface="Arial"/>
                <a:cs typeface="Arial"/>
              </a:rPr>
              <a:t>&lt;output omitted&gt;</a:t>
            </a:r>
            <a:endParaRPr lang="en-US" sz="900" b="0" dirty="0">
              <a:solidFill>
                <a:srgbClr val="000000"/>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dirty="0" smtClean="0">
                <a:latin typeface="Arial" charset="0"/>
              </a:rPr>
              <a:t>View Configuration</a:t>
            </a:r>
            <a:endParaRPr lang="en-US" dirty="0">
              <a:latin typeface="Arial" charset="0"/>
            </a:endParaRPr>
          </a:p>
        </p:txBody>
      </p:sp>
      <p:sp>
        <p:nvSpPr>
          <p:cNvPr id="122884" name="Rectangle 4"/>
          <p:cNvSpPr>
            <a:spLocks noChangeArrowheads="1"/>
          </p:cNvSpPr>
          <p:nvPr/>
        </p:nvSpPr>
        <p:spPr bwMode="auto">
          <a:xfrm>
            <a:off x="565150" y="887413"/>
            <a:ext cx="7088187" cy="2604046"/>
          </a:xfrm>
          <a:prstGeom prst="rect">
            <a:avLst/>
          </a:prstGeom>
          <a:solidFill>
            <a:srgbClr val="D9D9D9"/>
          </a:solidFill>
          <a:ln w="12700" cmpd="sng">
            <a:solidFill>
              <a:srgbClr val="000000"/>
            </a:solidFill>
            <a:miter lim="800000"/>
            <a:headEnd/>
            <a:tailEnd/>
          </a:ln>
          <a:extLst/>
        </p:spPr>
        <p:txBody>
          <a:bodyPr lIns="182880" tIns="0" rIns="0" bIns="0">
            <a:spAutoFit/>
          </a:bodyPr>
          <a:lstStyle/>
          <a:p>
            <a:pPr>
              <a:lnSpc>
                <a:spcPct val="110000"/>
              </a:lnSpc>
            </a:pPr>
            <a:r>
              <a:rPr lang="en-US" sz="1100" b="0" dirty="0">
                <a:solidFill>
                  <a:srgbClr val="000000"/>
                </a:solidFill>
                <a:latin typeface="Courier New" charset="0"/>
              </a:rPr>
              <a:t>R1# </a:t>
            </a:r>
            <a:r>
              <a:rPr lang="en-US" sz="1100" dirty="0">
                <a:solidFill>
                  <a:srgbClr val="000000"/>
                </a:solidFill>
                <a:latin typeface="Courier New" charset="0"/>
              </a:rPr>
              <a:t>show </a:t>
            </a:r>
            <a:r>
              <a:rPr lang="en-US" sz="1100" dirty="0" err="1">
                <a:solidFill>
                  <a:srgbClr val="000000"/>
                </a:solidFill>
                <a:latin typeface="Courier New" charset="0"/>
              </a:rPr>
              <a:t>ip</a:t>
            </a:r>
            <a:r>
              <a:rPr lang="en-US" sz="1100" dirty="0">
                <a:solidFill>
                  <a:srgbClr val="000000"/>
                </a:solidFill>
                <a:latin typeface="Courier New" charset="0"/>
              </a:rPr>
              <a:t> </a:t>
            </a:r>
            <a:r>
              <a:rPr lang="en-US" sz="1100" dirty="0" err="1">
                <a:solidFill>
                  <a:srgbClr val="000000"/>
                </a:solidFill>
                <a:latin typeface="Courier New" charset="0"/>
              </a:rPr>
              <a:t>ips</a:t>
            </a:r>
            <a:r>
              <a:rPr lang="en-US" sz="1100" dirty="0">
                <a:solidFill>
                  <a:srgbClr val="000000"/>
                </a:solidFill>
                <a:latin typeface="Courier New" charset="0"/>
              </a:rPr>
              <a:t> configuration</a:t>
            </a:r>
            <a:endParaRPr lang="en-US" sz="1100" b="0" dirty="0">
              <a:solidFill>
                <a:srgbClr val="000000"/>
              </a:solidFill>
              <a:latin typeface="Courier New" charset="0"/>
            </a:endParaRPr>
          </a:p>
          <a:p>
            <a:pPr>
              <a:lnSpc>
                <a:spcPct val="110000"/>
              </a:lnSpc>
            </a:pPr>
            <a:r>
              <a:rPr lang="en-US" sz="1100" b="0" dirty="0">
                <a:solidFill>
                  <a:srgbClr val="000000"/>
                </a:solidFill>
                <a:latin typeface="Courier New" charset="0"/>
              </a:rPr>
              <a:t>Event notification through syslog is enabled</a:t>
            </a:r>
          </a:p>
          <a:p>
            <a:pPr>
              <a:lnSpc>
                <a:spcPct val="110000"/>
              </a:lnSpc>
            </a:pPr>
            <a:r>
              <a:rPr lang="en-US" sz="1100" b="0" dirty="0">
                <a:solidFill>
                  <a:srgbClr val="000000"/>
                </a:solidFill>
                <a:latin typeface="Courier New" charset="0"/>
              </a:rPr>
              <a:t>Event notification through Net Director is enabled</a:t>
            </a:r>
          </a:p>
          <a:p>
            <a:pPr>
              <a:lnSpc>
                <a:spcPct val="110000"/>
              </a:lnSpc>
            </a:pPr>
            <a:r>
              <a:rPr lang="en-US" sz="1100" b="0" dirty="0">
                <a:solidFill>
                  <a:srgbClr val="000000"/>
                </a:solidFill>
                <a:latin typeface="Courier New" charset="0"/>
              </a:rPr>
              <a:t>Default action(s) for info signatures is alarm</a:t>
            </a:r>
          </a:p>
          <a:p>
            <a:pPr>
              <a:lnSpc>
                <a:spcPct val="110000"/>
              </a:lnSpc>
            </a:pPr>
            <a:r>
              <a:rPr lang="en-US" sz="1100" b="0" dirty="0">
                <a:solidFill>
                  <a:srgbClr val="000000"/>
                </a:solidFill>
                <a:latin typeface="Courier New" charset="0"/>
              </a:rPr>
              <a:t>Default action(s) for attack signatures is alarm</a:t>
            </a:r>
          </a:p>
          <a:p>
            <a:pPr>
              <a:lnSpc>
                <a:spcPct val="110000"/>
              </a:lnSpc>
            </a:pPr>
            <a:r>
              <a:rPr lang="en-US" sz="1100" b="0" dirty="0">
                <a:solidFill>
                  <a:srgbClr val="000000"/>
                </a:solidFill>
                <a:latin typeface="Courier New" charset="0"/>
              </a:rPr>
              <a:t>Default threshold of recipients for spam signature is 25</a:t>
            </a:r>
          </a:p>
          <a:p>
            <a:pPr>
              <a:lnSpc>
                <a:spcPct val="110000"/>
              </a:lnSpc>
            </a:pPr>
            <a:r>
              <a:rPr lang="en-US" sz="1100" b="0" dirty="0">
                <a:solidFill>
                  <a:srgbClr val="000000"/>
                </a:solidFill>
                <a:latin typeface="Courier New" charset="0"/>
              </a:rPr>
              <a:t>PostOffice:HostID:5 OrgID:100 Addr:10.2.7.3 </a:t>
            </a:r>
            <a:r>
              <a:rPr lang="en-US" sz="1100" b="0" dirty="0" err="1">
                <a:solidFill>
                  <a:srgbClr val="000000"/>
                </a:solidFill>
                <a:latin typeface="Courier New" charset="0"/>
              </a:rPr>
              <a:t>Msg</a:t>
            </a:r>
            <a:r>
              <a:rPr lang="en-US" sz="1100" b="0" dirty="0">
                <a:solidFill>
                  <a:srgbClr val="000000"/>
                </a:solidFill>
                <a:latin typeface="Courier New" charset="0"/>
              </a:rPr>
              <a:t> dropped:0</a:t>
            </a:r>
          </a:p>
          <a:p>
            <a:pPr>
              <a:lnSpc>
                <a:spcPct val="110000"/>
              </a:lnSpc>
            </a:pPr>
            <a:r>
              <a:rPr lang="en-US" sz="1100" b="0" dirty="0">
                <a:solidFill>
                  <a:srgbClr val="000000"/>
                </a:solidFill>
                <a:latin typeface="Courier New" charset="0"/>
              </a:rPr>
              <a:t>HID:1000 OID:100 S:218 A:3 H:14092 HA:7118 DA:0 R:0</a:t>
            </a:r>
          </a:p>
          <a:p>
            <a:pPr>
              <a:lnSpc>
                <a:spcPct val="110000"/>
              </a:lnSpc>
            </a:pPr>
            <a:r>
              <a:rPr lang="en-US" sz="1100" b="0" dirty="0">
                <a:solidFill>
                  <a:srgbClr val="000000"/>
                </a:solidFill>
                <a:latin typeface="Courier New" charset="0"/>
              </a:rPr>
              <a:t>    CID:1 IP:172.21.160.20 P:45000 S:ESTAB (</a:t>
            </a:r>
            <a:r>
              <a:rPr lang="en-US" sz="1100" b="0" dirty="0" err="1">
                <a:solidFill>
                  <a:srgbClr val="000000"/>
                </a:solidFill>
                <a:latin typeface="Courier New" charset="0"/>
              </a:rPr>
              <a:t>Curr</a:t>
            </a:r>
            <a:r>
              <a:rPr lang="en-US" sz="1100" b="0" dirty="0">
                <a:solidFill>
                  <a:srgbClr val="000000"/>
                </a:solidFill>
                <a:latin typeface="Courier New" charset="0"/>
              </a:rPr>
              <a:t> Conn)</a:t>
            </a:r>
          </a:p>
          <a:p>
            <a:pPr>
              <a:lnSpc>
                <a:spcPct val="110000"/>
              </a:lnSpc>
            </a:pPr>
            <a:r>
              <a:rPr lang="en-US" sz="1100" b="0" dirty="0">
                <a:solidFill>
                  <a:srgbClr val="000000"/>
                </a:solidFill>
                <a:latin typeface="Courier New" charset="0"/>
              </a:rPr>
              <a:t>Audit Rule Configuration</a:t>
            </a:r>
          </a:p>
          <a:p>
            <a:pPr>
              <a:lnSpc>
                <a:spcPct val="110000"/>
              </a:lnSpc>
            </a:pPr>
            <a:r>
              <a:rPr lang="en-US" sz="1100" b="0" dirty="0">
                <a:solidFill>
                  <a:srgbClr val="000000"/>
                </a:solidFill>
                <a:latin typeface="Courier New" charset="0"/>
              </a:rPr>
              <a:t> Audit name AUDIT.1</a:t>
            </a:r>
          </a:p>
          <a:p>
            <a:pPr>
              <a:lnSpc>
                <a:spcPct val="110000"/>
              </a:lnSpc>
            </a:pPr>
            <a:r>
              <a:rPr lang="en-US" sz="1100" b="0" dirty="0">
                <a:solidFill>
                  <a:srgbClr val="000000"/>
                </a:solidFill>
                <a:latin typeface="Courier New" charset="0"/>
              </a:rPr>
              <a:t>    info actions alarm</a:t>
            </a:r>
          </a:p>
          <a:p>
            <a:pPr>
              <a:lnSpc>
                <a:spcPct val="110000"/>
              </a:lnSpc>
            </a:pPr>
            <a:endParaRPr lang="en-US" sz="1100" b="0" dirty="0">
              <a:solidFill>
                <a:srgbClr val="000000"/>
              </a:solidFill>
              <a:latin typeface="Courier New" charset="0"/>
            </a:endParaRPr>
          </a:p>
          <a:p>
            <a:pPr>
              <a:lnSpc>
                <a:spcPct val="110000"/>
              </a:lnSpc>
            </a:pPr>
            <a:r>
              <a:rPr lang="en-US" sz="1100" b="0" dirty="0" smtClean="0">
                <a:solidFill>
                  <a:srgbClr val="000000"/>
                </a:solidFill>
              </a:rPr>
              <a:t>&lt;output </a:t>
            </a:r>
            <a:r>
              <a:rPr lang="en-US" sz="1100" b="0" dirty="0">
                <a:solidFill>
                  <a:srgbClr val="000000"/>
                </a:solidFill>
              </a:rPr>
              <a:t>omitted&gt;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dirty="0" smtClean="0">
                <a:latin typeface="Arial" charset="0"/>
              </a:rPr>
              <a:t>View IPS Interface Configuration</a:t>
            </a:r>
            <a:endParaRPr lang="en-US" dirty="0">
              <a:latin typeface="Arial" charset="0"/>
            </a:endParaRPr>
          </a:p>
        </p:txBody>
      </p:sp>
      <p:sp>
        <p:nvSpPr>
          <p:cNvPr id="123908" name="Rectangle 4"/>
          <p:cNvSpPr>
            <a:spLocks noChangeArrowheads="1"/>
          </p:cNvSpPr>
          <p:nvPr/>
        </p:nvSpPr>
        <p:spPr bwMode="auto">
          <a:xfrm>
            <a:off x="565150" y="887413"/>
            <a:ext cx="7088187" cy="1765355"/>
          </a:xfrm>
          <a:prstGeom prst="rect">
            <a:avLst/>
          </a:prstGeom>
          <a:solidFill>
            <a:srgbClr val="D9D9D9"/>
          </a:solidFill>
          <a:ln w="12700" cmpd="sng">
            <a:solidFill>
              <a:srgbClr val="000000"/>
            </a:solidFill>
            <a:miter lim="800000"/>
            <a:headEnd/>
            <a:tailEnd/>
          </a:ln>
          <a:extLst/>
        </p:spPr>
        <p:txBody>
          <a:bodyPr lIns="91440" tIns="45720" rIns="91440" bIns="45720">
            <a:spAutoFit/>
          </a:bodyPr>
          <a:lstStyle/>
          <a:p>
            <a:pPr>
              <a:lnSpc>
                <a:spcPct val="110000"/>
              </a:lnSpc>
            </a:pPr>
            <a:r>
              <a:rPr lang="en-US" sz="1100" b="0" dirty="0">
                <a:solidFill>
                  <a:srgbClr val="000000"/>
                </a:solidFill>
                <a:latin typeface="Courier New" charset="0"/>
              </a:rPr>
              <a:t>R1# </a:t>
            </a:r>
            <a:r>
              <a:rPr lang="en-US" sz="1100" dirty="0">
                <a:solidFill>
                  <a:srgbClr val="000000"/>
                </a:solidFill>
                <a:latin typeface="Courier New" charset="0"/>
              </a:rPr>
              <a:t>show </a:t>
            </a:r>
            <a:r>
              <a:rPr lang="en-US" sz="1100" dirty="0" err="1">
                <a:solidFill>
                  <a:srgbClr val="000000"/>
                </a:solidFill>
                <a:latin typeface="Courier New" charset="0"/>
              </a:rPr>
              <a:t>ip</a:t>
            </a:r>
            <a:r>
              <a:rPr lang="en-US" sz="1100" dirty="0">
                <a:solidFill>
                  <a:srgbClr val="000000"/>
                </a:solidFill>
                <a:latin typeface="Courier New" charset="0"/>
              </a:rPr>
              <a:t> </a:t>
            </a:r>
            <a:r>
              <a:rPr lang="en-US" sz="1100" dirty="0" err="1">
                <a:solidFill>
                  <a:srgbClr val="000000"/>
                </a:solidFill>
                <a:latin typeface="Courier New" charset="0"/>
              </a:rPr>
              <a:t>ips</a:t>
            </a:r>
            <a:r>
              <a:rPr lang="en-US" sz="1100" dirty="0">
                <a:solidFill>
                  <a:srgbClr val="000000"/>
                </a:solidFill>
                <a:latin typeface="Courier New" charset="0"/>
              </a:rPr>
              <a:t> interfaces</a:t>
            </a:r>
          </a:p>
          <a:p>
            <a:pPr>
              <a:lnSpc>
                <a:spcPct val="110000"/>
              </a:lnSpc>
            </a:pPr>
            <a:r>
              <a:rPr lang="en-US" sz="1100" b="0" dirty="0">
                <a:solidFill>
                  <a:srgbClr val="000000"/>
                </a:solidFill>
                <a:latin typeface="Courier New" charset="0"/>
              </a:rPr>
              <a:t>Interface Configuration</a:t>
            </a:r>
          </a:p>
          <a:p>
            <a:pPr>
              <a:lnSpc>
                <a:spcPct val="110000"/>
              </a:lnSpc>
            </a:pPr>
            <a:r>
              <a:rPr lang="en-US" sz="1100" b="0" dirty="0">
                <a:solidFill>
                  <a:srgbClr val="000000"/>
                </a:solidFill>
                <a:latin typeface="Courier New" charset="0"/>
              </a:rPr>
              <a:t>      Interface FastEthernet0/0</a:t>
            </a:r>
          </a:p>
          <a:p>
            <a:pPr>
              <a:lnSpc>
                <a:spcPct val="110000"/>
              </a:lnSpc>
            </a:pPr>
            <a:r>
              <a:rPr lang="en-US" sz="1100" b="0" dirty="0">
                <a:solidFill>
                  <a:srgbClr val="000000"/>
                </a:solidFill>
                <a:latin typeface="Courier New" charset="0"/>
              </a:rPr>
              <a:t>        Inbound IPS rule is </a:t>
            </a:r>
            <a:r>
              <a:rPr lang="en-US" sz="1100" b="0" dirty="0" err="1">
                <a:solidFill>
                  <a:srgbClr val="000000"/>
                </a:solidFill>
                <a:latin typeface="Courier New" charset="0"/>
              </a:rPr>
              <a:t>sdm_ips_rule</a:t>
            </a:r>
            <a:endParaRPr lang="en-US" sz="1100" b="0" dirty="0">
              <a:solidFill>
                <a:srgbClr val="000000"/>
              </a:solidFill>
              <a:latin typeface="Courier New" charset="0"/>
            </a:endParaRPr>
          </a:p>
          <a:p>
            <a:pPr>
              <a:lnSpc>
                <a:spcPct val="110000"/>
              </a:lnSpc>
            </a:pPr>
            <a:r>
              <a:rPr lang="en-US" sz="1100" b="0" dirty="0">
                <a:solidFill>
                  <a:srgbClr val="000000"/>
                </a:solidFill>
                <a:latin typeface="Courier New" charset="0"/>
              </a:rPr>
              <a:t>        Outgoing IPS rule is not set</a:t>
            </a:r>
          </a:p>
          <a:p>
            <a:pPr>
              <a:lnSpc>
                <a:spcPct val="110000"/>
              </a:lnSpc>
            </a:pPr>
            <a:r>
              <a:rPr lang="en-US" sz="1100" b="0" dirty="0">
                <a:solidFill>
                  <a:srgbClr val="000000"/>
                </a:solidFill>
                <a:latin typeface="Courier New" charset="0"/>
              </a:rPr>
              <a:t>      Interface FastEthernet0/1</a:t>
            </a:r>
          </a:p>
          <a:p>
            <a:pPr>
              <a:lnSpc>
                <a:spcPct val="110000"/>
              </a:lnSpc>
            </a:pPr>
            <a:r>
              <a:rPr lang="en-US" sz="1100" b="0" dirty="0">
                <a:solidFill>
                  <a:srgbClr val="000000"/>
                </a:solidFill>
                <a:latin typeface="Courier New" charset="0"/>
              </a:rPr>
              <a:t>        Inbound IPS rule is </a:t>
            </a:r>
            <a:r>
              <a:rPr lang="en-US" sz="1100" b="0" dirty="0" err="1">
                <a:solidFill>
                  <a:srgbClr val="000000"/>
                </a:solidFill>
                <a:latin typeface="Courier New" charset="0"/>
              </a:rPr>
              <a:t>sdm_ips_rule</a:t>
            </a:r>
            <a:endParaRPr lang="en-US" sz="1100" b="0" dirty="0">
              <a:solidFill>
                <a:srgbClr val="000000"/>
              </a:solidFill>
              <a:latin typeface="Courier New" charset="0"/>
            </a:endParaRPr>
          </a:p>
          <a:p>
            <a:pPr>
              <a:lnSpc>
                <a:spcPct val="110000"/>
              </a:lnSpc>
            </a:pPr>
            <a:r>
              <a:rPr lang="en-US" sz="1100" b="0" dirty="0">
                <a:solidFill>
                  <a:srgbClr val="000000"/>
                </a:solidFill>
                <a:latin typeface="Courier New" charset="0"/>
              </a:rPr>
              <a:t>        Outgoing IPS rule is not set </a:t>
            </a:r>
          </a:p>
          <a:p>
            <a:pPr>
              <a:lnSpc>
                <a:spcPct val="110000"/>
              </a:lnSpc>
            </a:pPr>
            <a:r>
              <a:rPr lang="en-US" sz="1100" b="0" dirty="0">
                <a:solidFill>
                  <a:srgbClr val="000000"/>
                </a:solidFill>
                <a:latin typeface="Courier New" charset="0"/>
              </a:rPr>
              <a:t>R1#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dirty="0" smtClean="0">
                <a:latin typeface="Arial" charset="0"/>
              </a:rPr>
              <a:t>Show Signature Status</a:t>
            </a:r>
            <a:endParaRPr lang="en-US" dirty="0">
              <a:latin typeface="Arial" charset="0"/>
            </a:endParaRPr>
          </a:p>
        </p:txBody>
      </p:sp>
      <p:sp>
        <p:nvSpPr>
          <p:cNvPr id="124932" name="Rectangle 4"/>
          <p:cNvSpPr>
            <a:spLocks noChangeArrowheads="1"/>
          </p:cNvSpPr>
          <p:nvPr/>
        </p:nvSpPr>
        <p:spPr bwMode="auto">
          <a:xfrm>
            <a:off x="565150" y="887413"/>
            <a:ext cx="7088187" cy="1765355"/>
          </a:xfrm>
          <a:prstGeom prst="rect">
            <a:avLst/>
          </a:prstGeom>
          <a:solidFill>
            <a:srgbClr val="D9D9D9"/>
          </a:solidFill>
          <a:ln w="12700" cmpd="sng">
            <a:solidFill>
              <a:srgbClr val="000000"/>
            </a:solidFill>
            <a:miter lim="800000"/>
            <a:headEnd/>
            <a:tailEnd/>
          </a:ln>
          <a:extLst/>
        </p:spPr>
        <p:txBody>
          <a:bodyPr lIns="91440" tIns="45720" rIns="91440" bIns="45720">
            <a:spAutoFit/>
          </a:bodyPr>
          <a:lstStyle/>
          <a:p>
            <a:pPr>
              <a:lnSpc>
                <a:spcPct val="110000"/>
              </a:lnSpc>
            </a:pPr>
            <a:r>
              <a:rPr lang="en-US" sz="1100" b="0" dirty="0">
                <a:solidFill>
                  <a:srgbClr val="000000"/>
                </a:solidFill>
                <a:latin typeface="Courier New" charset="0"/>
              </a:rPr>
              <a:t>R1# </a:t>
            </a:r>
            <a:r>
              <a:rPr lang="en-US" sz="1100" dirty="0">
                <a:solidFill>
                  <a:srgbClr val="000000"/>
                </a:solidFill>
                <a:latin typeface="Courier New" charset="0"/>
              </a:rPr>
              <a:t>show </a:t>
            </a:r>
            <a:r>
              <a:rPr lang="en-US" sz="1100" dirty="0" err="1">
                <a:solidFill>
                  <a:srgbClr val="000000"/>
                </a:solidFill>
                <a:latin typeface="Courier New" charset="0"/>
              </a:rPr>
              <a:t>ip</a:t>
            </a:r>
            <a:r>
              <a:rPr lang="en-US" sz="1100" dirty="0">
                <a:solidFill>
                  <a:srgbClr val="000000"/>
                </a:solidFill>
                <a:latin typeface="Courier New" charset="0"/>
              </a:rPr>
              <a:t> </a:t>
            </a:r>
            <a:r>
              <a:rPr lang="en-US" sz="1100" dirty="0" err="1">
                <a:solidFill>
                  <a:srgbClr val="000000"/>
                </a:solidFill>
                <a:latin typeface="Courier New" charset="0"/>
              </a:rPr>
              <a:t>ips</a:t>
            </a:r>
            <a:r>
              <a:rPr lang="en-US" sz="1100" dirty="0">
                <a:solidFill>
                  <a:srgbClr val="000000"/>
                </a:solidFill>
                <a:latin typeface="Courier New" charset="0"/>
              </a:rPr>
              <a:t> signature | include 5000 </a:t>
            </a:r>
          </a:p>
          <a:p>
            <a:pPr>
              <a:lnSpc>
                <a:spcPct val="110000"/>
              </a:lnSpc>
            </a:pPr>
            <a:r>
              <a:rPr lang="en-US" sz="1100" b="0" dirty="0" err="1">
                <a:solidFill>
                  <a:srgbClr val="000000"/>
                </a:solidFill>
                <a:latin typeface="Courier New" charset="0"/>
              </a:rPr>
              <a:t>SigID:SubID</a:t>
            </a:r>
            <a:r>
              <a:rPr lang="en-US" sz="1100" b="0" dirty="0">
                <a:solidFill>
                  <a:srgbClr val="000000"/>
                </a:solidFill>
                <a:latin typeface="Courier New" charset="0"/>
              </a:rPr>
              <a:t>   On   Action   </a:t>
            </a:r>
            <a:r>
              <a:rPr lang="en-US" sz="1100" b="0" dirty="0" err="1">
                <a:solidFill>
                  <a:srgbClr val="000000"/>
                </a:solidFill>
                <a:latin typeface="Courier New" charset="0"/>
              </a:rPr>
              <a:t>Sev</a:t>
            </a:r>
            <a:r>
              <a:rPr lang="en-US" sz="1100" b="0" dirty="0">
                <a:solidFill>
                  <a:srgbClr val="000000"/>
                </a:solidFill>
                <a:latin typeface="Courier New" charset="0"/>
              </a:rPr>
              <a:t>   Trait   MH   AI   CT   TI   AT FA  WF Version </a:t>
            </a:r>
          </a:p>
          <a:p>
            <a:pPr>
              <a:lnSpc>
                <a:spcPct val="110000"/>
              </a:lnSpc>
            </a:pPr>
            <a:r>
              <a:rPr lang="en-US" sz="1100" b="0" dirty="0">
                <a:solidFill>
                  <a:srgbClr val="000000"/>
                </a:solidFill>
                <a:latin typeface="Courier New" charset="0"/>
              </a:rPr>
              <a:t>-----------   --   ------   ---   -----   --   --   --   --   -----  ----------</a:t>
            </a:r>
          </a:p>
          <a:p>
            <a:pPr>
              <a:lnSpc>
                <a:spcPct val="110000"/>
              </a:lnSpc>
            </a:pPr>
            <a:endParaRPr lang="en-US" sz="1100" b="0" dirty="0">
              <a:solidFill>
                <a:srgbClr val="000000"/>
              </a:solidFill>
              <a:latin typeface="Courier New" charset="0"/>
            </a:endParaRPr>
          </a:p>
          <a:p>
            <a:pPr>
              <a:lnSpc>
                <a:spcPct val="110000"/>
              </a:lnSpc>
            </a:pPr>
            <a:r>
              <a:rPr lang="en-US" sz="1100" b="0" dirty="0">
                <a:solidFill>
                  <a:srgbClr val="000000"/>
                </a:solidFill>
                <a:latin typeface="Courier New" charset="0"/>
              </a:rPr>
              <a:t>50000:0       N    A        HIGH  0       0    0    0    0    FA  N   OPACL</a:t>
            </a:r>
          </a:p>
          <a:p>
            <a:pPr>
              <a:lnSpc>
                <a:spcPct val="110000"/>
              </a:lnSpc>
            </a:pPr>
            <a:r>
              <a:rPr lang="en-US" sz="1100" b="0" dirty="0">
                <a:solidFill>
                  <a:srgbClr val="000000"/>
                </a:solidFill>
                <a:latin typeface="Courier New" charset="0"/>
              </a:rPr>
              <a:t>50000:1       N    A        HIGH  0       0    0    0    0    FA  N   OPACL</a:t>
            </a:r>
          </a:p>
          <a:p>
            <a:pPr>
              <a:lnSpc>
                <a:spcPct val="110000"/>
              </a:lnSpc>
            </a:pPr>
            <a:r>
              <a:rPr lang="en-US" sz="1100" b="0" dirty="0">
                <a:solidFill>
                  <a:srgbClr val="000000"/>
                </a:solidFill>
                <a:latin typeface="Courier New" charset="0"/>
              </a:rPr>
              <a:t>50000:2       N    A        HIGH  0       0    0    0    0    FA  N   OPACL</a:t>
            </a:r>
          </a:p>
          <a:p>
            <a:pPr>
              <a:lnSpc>
                <a:spcPct val="110000"/>
              </a:lnSpc>
            </a:pPr>
            <a:endParaRPr lang="en-US" sz="1100" b="0" dirty="0">
              <a:solidFill>
                <a:srgbClr val="000000"/>
              </a:solidFill>
              <a:latin typeface="Courier New" charset="0"/>
            </a:endParaRPr>
          </a:p>
          <a:p>
            <a:pPr>
              <a:lnSpc>
                <a:spcPct val="110000"/>
              </a:lnSpc>
            </a:pPr>
            <a:r>
              <a:rPr lang="en-US" sz="1100" b="0" dirty="0">
                <a:solidFill>
                  <a:srgbClr val="000000"/>
                </a:solidFill>
                <a:latin typeface="Courier New" charset="0"/>
              </a:rPr>
              <a:t>R1#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dirty="0" smtClean="0">
                <a:latin typeface="Arial" charset="0"/>
              </a:rPr>
              <a:t>View Alarm and Packet Statistics</a:t>
            </a:r>
            <a:endParaRPr lang="en-US" dirty="0">
              <a:latin typeface="Arial" charset="0"/>
            </a:endParaRPr>
          </a:p>
        </p:txBody>
      </p:sp>
      <p:sp>
        <p:nvSpPr>
          <p:cNvPr id="125956" name="Rectangle 4"/>
          <p:cNvSpPr>
            <a:spLocks noChangeArrowheads="1"/>
          </p:cNvSpPr>
          <p:nvPr/>
        </p:nvSpPr>
        <p:spPr bwMode="auto">
          <a:xfrm>
            <a:off x="565150" y="887413"/>
            <a:ext cx="7088187" cy="2696379"/>
          </a:xfrm>
          <a:prstGeom prst="rect">
            <a:avLst/>
          </a:prstGeom>
          <a:solidFill>
            <a:srgbClr val="D9D9D9"/>
          </a:solidFill>
          <a:ln w="12700" cmpd="sng">
            <a:solidFill>
              <a:srgbClr val="000000"/>
            </a:solidFill>
            <a:miter lim="800000"/>
            <a:headEnd/>
            <a:tailEnd/>
          </a:ln>
          <a:extLst/>
        </p:spPr>
        <p:txBody>
          <a:bodyPr lIns="91440" tIns="45720" rIns="91440" bIns="45720">
            <a:spAutoFit/>
          </a:bodyPr>
          <a:lstStyle/>
          <a:p>
            <a:pPr>
              <a:lnSpc>
                <a:spcPct val="110000"/>
              </a:lnSpc>
            </a:pPr>
            <a:r>
              <a:rPr lang="en-US" sz="1100" b="0" dirty="0">
                <a:solidFill>
                  <a:srgbClr val="000000"/>
                </a:solidFill>
                <a:latin typeface="Courier New" charset="0"/>
              </a:rPr>
              <a:t>R1# </a:t>
            </a:r>
            <a:r>
              <a:rPr lang="en-US" sz="1100" dirty="0">
                <a:solidFill>
                  <a:srgbClr val="000000"/>
                </a:solidFill>
                <a:latin typeface="Courier New" charset="0"/>
              </a:rPr>
              <a:t>show </a:t>
            </a:r>
            <a:r>
              <a:rPr lang="en-US" sz="1100" dirty="0" err="1">
                <a:solidFill>
                  <a:srgbClr val="000000"/>
                </a:solidFill>
                <a:latin typeface="Courier New" charset="0"/>
              </a:rPr>
              <a:t>ip</a:t>
            </a:r>
            <a:r>
              <a:rPr lang="en-US" sz="1100" dirty="0">
                <a:solidFill>
                  <a:srgbClr val="000000"/>
                </a:solidFill>
                <a:latin typeface="Courier New" charset="0"/>
              </a:rPr>
              <a:t> </a:t>
            </a:r>
            <a:r>
              <a:rPr lang="en-US" sz="1100" dirty="0" err="1">
                <a:solidFill>
                  <a:srgbClr val="000000"/>
                </a:solidFill>
                <a:latin typeface="Courier New" charset="0"/>
              </a:rPr>
              <a:t>ips</a:t>
            </a:r>
            <a:r>
              <a:rPr lang="en-US" sz="1100" dirty="0">
                <a:solidFill>
                  <a:srgbClr val="000000"/>
                </a:solidFill>
                <a:latin typeface="Courier New" charset="0"/>
              </a:rPr>
              <a:t> statistics</a:t>
            </a:r>
          </a:p>
          <a:p>
            <a:pPr>
              <a:lnSpc>
                <a:spcPct val="110000"/>
              </a:lnSpc>
            </a:pPr>
            <a:r>
              <a:rPr lang="en-US" sz="1100" b="0" dirty="0">
                <a:solidFill>
                  <a:srgbClr val="000000"/>
                </a:solidFill>
                <a:latin typeface="Courier New" charset="0"/>
              </a:rPr>
              <a:t>Signature audit statistics [process </a:t>
            </a:r>
            <a:r>
              <a:rPr lang="en-US" sz="1100" b="0" dirty="0" err="1">
                <a:solidFill>
                  <a:srgbClr val="000000"/>
                </a:solidFill>
                <a:latin typeface="Courier New" charset="0"/>
              </a:rPr>
              <a:t>switch:fast</a:t>
            </a:r>
            <a:r>
              <a:rPr lang="en-US" sz="1100" b="0" dirty="0">
                <a:solidFill>
                  <a:srgbClr val="000000"/>
                </a:solidFill>
                <a:latin typeface="Courier New" charset="0"/>
              </a:rPr>
              <a:t> switch]</a:t>
            </a:r>
          </a:p>
          <a:p>
            <a:pPr>
              <a:lnSpc>
                <a:spcPct val="110000"/>
              </a:lnSpc>
            </a:pPr>
            <a:r>
              <a:rPr lang="en-US" sz="1100" b="0" dirty="0">
                <a:solidFill>
                  <a:srgbClr val="000000"/>
                </a:solidFill>
                <a:latin typeface="Courier New" charset="0"/>
              </a:rPr>
              <a:t>  signature 2000 packets audited: [0:2]</a:t>
            </a:r>
          </a:p>
          <a:p>
            <a:pPr>
              <a:lnSpc>
                <a:spcPct val="110000"/>
              </a:lnSpc>
            </a:pPr>
            <a:r>
              <a:rPr lang="en-US" sz="1100" b="0" dirty="0">
                <a:solidFill>
                  <a:srgbClr val="000000"/>
                </a:solidFill>
                <a:latin typeface="Courier New" charset="0"/>
              </a:rPr>
              <a:t>  signature 2001 packets audited: [9:9]</a:t>
            </a:r>
          </a:p>
          <a:p>
            <a:pPr>
              <a:lnSpc>
                <a:spcPct val="110000"/>
              </a:lnSpc>
            </a:pPr>
            <a:r>
              <a:rPr lang="en-US" sz="1100" b="0" dirty="0">
                <a:solidFill>
                  <a:srgbClr val="000000"/>
                </a:solidFill>
                <a:latin typeface="Courier New" charset="0"/>
              </a:rPr>
              <a:t>  signature 2004 packets audited: [0:2]</a:t>
            </a:r>
          </a:p>
          <a:p>
            <a:pPr>
              <a:lnSpc>
                <a:spcPct val="110000"/>
              </a:lnSpc>
            </a:pPr>
            <a:r>
              <a:rPr lang="en-US" sz="1100" b="0" dirty="0">
                <a:solidFill>
                  <a:srgbClr val="000000"/>
                </a:solidFill>
                <a:latin typeface="Courier New" charset="0"/>
              </a:rPr>
              <a:t>  signature 3151 packets audited: [0:12]</a:t>
            </a:r>
          </a:p>
          <a:p>
            <a:pPr>
              <a:lnSpc>
                <a:spcPct val="110000"/>
              </a:lnSpc>
            </a:pPr>
            <a:r>
              <a:rPr lang="en-US" sz="1100" b="0" dirty="0">
                <a:solidFill>
                  <a:srgbClr val="000000"/>
                </a:solidFill>
                <a:latin typeface="Courier New" charset="0"/>
              </a:rPr>
              <a:t>Interfaces configured for audit 2</a:t>
            </a:r>
          </a:p>
          <a:p>
            <a:pPr>
              <a:lnSpc>
                <a:spcPct val="110000"/>
              </a:lnSpc>
            </a:pPr>
            <a:r>
              <a:rPr lang="en-US" sz="1100" b="0" dirty="0">
                <a:solidFill>
                  <a:srgbClr val="000000"/>
                </a:solidFill>
                <a:latin typeface="Courier New" charset="0"/>
              </a:rPr>
              <a:t>Session creations since subsystem startup or last reset 11</a:t>
            </a:r>
          </a:p>
          <a:p>
            <a:pPr>
              <a:lnSpc>
                <a:spcPct val="110000"/>
              </a:lnSpc>
            </a:pPr>
            <a:r>
              <a:rPr lang="en-US" sz="1100" b="0" dirty="0">
                <a:solidFill>
                  <a:srgbClr val="000000"/>
                </a:solidFill>
                <a:latin typeface="Courier New" charset="0"/>
              </a:rPr>
              <a:t>Current session counts (</a:t>
            </a:r>
            <a:r>
              <a:rPr lang="en-US" sz="1100" b="0" dirty="0" err="1">
                <a:solidFill>
                  <a:srgbClr val="000000"/>
                </a:solidFill>
                <a:latin typeface="Courier New" charset="0"/>
              </a:rPr>
              <a:t>estab</a:t>
            </a:r>
            <a:r>
              <a:rPr lang="en-US" sz="1100" b="0" dirty="0">
                <a:solidFill>
                  <a:srgbClr val="000000"/>
                </a:solidFill>
                <a:latin typeface="Courier New" charset="0"/>
              </a:rPr>
              <a:t>/half-open/terminating) [0:0:0]</a:t>
            </a:r>
          </a:p>
          <a:p>
            <a:pPr>
              <a:lnSpc>
                <a:spcPct val="110000"/>
              </a:lnSpc>
            </a:pPr>
            <a:r>
              <a:rPr lang="en-US" sz="1100" b="0" dirty="0" err="1">
                <a:solidFill>
                  <a:srgbClr val="000000"/>
                </a:solidFill>
                <a:latin typeface="Courier New" charset="0"/>
              </a:rPr>
              <a:t>Maxever</a:t>
            </a:r>
            <a:r>
              <a:rPr lang="en-US" sz="1100" b="0" dirty="0">
                <a:solidFill>
                  <a:srgbClr val="000000"/>
                </a:solidFill>
                <a:latin typeface="Courier New" charset="0"/>
              </a:rPr>
              <a:t> session counts (</a:t>
            </a:r>
            <a:r>
              <a:rPr lang="en-US" sz="1100" b="0" dirty="0" err="1">
                <a:solidFill>
                  <a:srgbClr val="000000"/>
                </a:solidFill>
                <a:latin typeface="Courier New" charset="0"/>
              </a:rPr>
              <a:t>estab</a:t>
            </a:r>
            <a:r>
              <a:rPr lang="en-US" sz="1100" b="0" dirty="0">
                <a:solidFill>
                  <a:srgbClr val="000000"/>
                </a:solidFill>
                <a:latin typeface="Courier New" charset="0"/>
              </a:rPr>
              <a:t>/half-open/terminating) [2:1:0]</a:t>
            </a:r>
          </a:p>
          <a:p>
            <a:pPr>
              <a:lnSpc>
                <a:spcPct val="110000"/>
              </a:lnSpc>
            </a:pPr>
            <a:r>
              <a:rPr lang="en-US" sz="1100" b="0" dirty="0">
                <a:solidFill>
                  <a:srgbClr val="000000"/>
                </a:solidFill>
                <a:latin typeface="Courier New" charset="0"/>
              </a:rPr>
              <a:t>Last session created 19:18:27</a:t>
            </a:r>
          </a:p>
          <a:p>
            <a:pPr>
              <a:lnSpc>
                <a:spcPct val="110000"/>
              </a:lnSpc>
            </a:pPr>
            <a:r>
              <a:rPr lang="en-US" sz="1100" b="0" dirty="0">
                <a:solidFill>
                  <a:srgbClr val="000000"/>
                </a:solidFill>
                <a:latin typeface="Courier New" charset="0"/>
              </a:rPr>
              <a:t>Last statistic reset never</a:t>
            </a:r>
          </a:p>
          <a:p>
            <a:pPr>
              <a:lnSpc>
                <a:spcPct val="110000"/>
              </a:lnSpc>
            </a:pPr>
            <a:r>
              <a:rPr lang="en-US" sz="1100" b="0" dirty="0">
                <a:solidFill>
                  <a:srgbClr val="000000"/>
                </a:solidFill>
                <a:latin typeface="Courier New" charset="0"/>
              </a:rPr>
              <a:t>HID:1000 OID:100 S:218 A:3 H:14085 HA:7114 DA:0 R:0 </a:t>
            </a:r>
          </a:p>
          <a:p>
            <a:pPr>
              <a:lnSpc>
                <a:spcPct val="110000"/>
              </a:lnSpc>
            </a:pPr>
            <a:r>
              <a:rPr lang="en-US" sz="1100" b="0" dirty="0">
                <a:solidFill>
                  <a:srgbClr val="000000"/>
                </a:solidFill>
                <a:latin typeface="Courier New" charset="0"/>
              </a:rPr>
              <a:t>R1#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a:latin typeface="Arial" charset="0"/>
              </a:rPr>
              <a:t>Verify the IPS Configuration </a:t>
            </a:r>
          </a:p>
        </p:txBody>
      </p:sp>
      <p:pic>
        <p:nvPicPr>
          <p:cNvPr id="2" name="Picture 1" descr="541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5151" y="887414"/>
            <a:ext cx="8094559" cy="50859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a:latin typeface="Arial" charset="0"/>
              </a:rPr>
              <a:t>Monitoring IOS IPS</a:t>
            </a:r>
          </a:p>
        </p:txBody>
      </p:sp>
      <p:sp>
        <p:nvSpPr>
          <p:cNvPr id="128004" name="Rectangle 4"/>
          <p:cNvSpPr>
            <a:spLocks noChangeArrowheads="1"/>
          </p:cNvSpPr>
          <p:nvPr/>
        </p:nvSpPr>
        <p:spPr bwMode="auto">
          <a:xfrm>
            <a:off x="565150" y="881846"/>
            <a:ext cx="7469188" cy="1020536"/>
          </a:xfrm>
          <a:prstGeom prst="rect">
            <a:avLst/>
          </a:prstGeom>
          <a:solidFill>
            <a:srgbClr val="D9D9D9"/>
          </a:solidFill>
          <a:ln w="12700" cmpd="sng">
            <a:solidFill>
              <a:srgbClr val="000000"/>
            </a:solidFill>
            <a:miter lim="800000"/>
            <a:headEnd/>
            <a:tailEnd/>
          </a:ln>
          <a:extLst/>
        </p:spPr>
        <p:txBody>
          <a:bodyPr lIns="91440" tIns="45720" rIns="91440" bIns="45720">
            <a:spAutoFit/>
          </a:bodyPr>
          <a:lstStyle/>
          <a:p>
            <a:pPr>
              <a:lnSpc>
                <a:spcPct val="110000"/>
              </a:lnSpc>
            </a:pPr>
            <a:r>
              <a:rPr lang="pt-BR" sz="1100" b="0" dirty="0">
                <a:solidFill>
                  <a:srgbClr val="000000"/>
                </a:solidFill>
                <a:latin typeface="Courier New" charset="0"/>
              </a:rPr>
              <a:t>R1# </a:t>
            </a:r>
            <a:r>
              <a:rPr lang="pt-BR" sz="1100" dirty="0" err="1">
                <a:solidFill>
                  <a:srgbClr val="000000"/>
                </a:solidFill>
                <a:latin typeface="Courier New" charset="0"/>
              </a:rPr>
              <a:t>config</a:t>
            </a:r>
            <a:r>
              <a:rPr lang="pt-BR" sz="1100" dirty="0">
                <a:solidFill>
                  <a:srgbClr val="000000"/>
                </a:solidFill>
                <a:latin typeface="Courier New" charset="0"/>
              </a:rPr>
              <a:t> </a:t>
            </a:r>
            <a:r>
              <a:rPr lang="pt-BR" sz="1100" dirty="0" err="1">
                <a:solidFill>
                  <a:srgbClr val="000000"/>
                </a:solidFill>
                <a:latin typeface="Courier New" charset="0"/>
              </a:rPr>
              <a:t>t</a:t>
            </a:r>
            <a:endParaRPr lang="pt-BR" sz="1100" dirty="0">
              <a:solidFill>
                <a:srgbClr val="000000"/>
              </a:solidFill>
              <a:latin typeface="Courier New" charset="0"/>
            </a:endParaRPr>
          </a:p>
          <a:p>
            <a:pPr>
              <a:lnSpc>
                <a:spcPct val="110000"/>
              </a:lnSpc>
            </a:pPr>
            <a:r>
              <a:rPr lang="en-US" sz="1100" b="0" dirty="0">
                <a:solidFill>
                  <a:srgbClr val="000000"/>
                </a:solidFill>
                <a:latin typeface="Courier New" charset="0"/>
              </a:rPr>
              <a:t>R1(</a:t>
            </a:r>
            <a:r>
              <a:rPr lang="en-US" sz="1100" b="0" dirty="0" err="1">
                <a:solidFill>
                  <a:srgbClr val="000000"/>
                </a:solidFill>
                <a:latin typeface="Courier New" charset="0"/>
              </a:rPr>
              <a:t>config</a:t>
            </a:r>
            <a:r>
              <a:rPr lang="en-US" sz="1100" b="0" dirty="0">
                <a:solidFill>
                  <a:srgbClr val="000000"/>
                </a:solidFill>
                <a:latin typeface="Courier New" charset="0"/>
              </a:rPr>
              <a:t>)# </a:t>
            </a:r>
            <a:r>
              <a:rPr lang="en-US" sz="1100" dirty="0">
                <a:solidFill>
                  <a:srgbClr val="000000"/>
                </a:solidFill>
                <a:latin typeface="Courier New" charset="0"/>
              </a:rPr>
              <a:t>logging 192.168.10.100</a:t>
            </a:r>
            <a:r>
              <a:rPr lang="en-US" sz="1100" b="0" dirty="0">
                <a:solidFill>
                  <a:srgbClr val="000000"/>
                </a:solidFill>
                <a:latin typeface="Courier New" charset="0"/>
              </a:rPr>
              <a:t/>
            </a:r>
            <a:br>
              <a:rPr lang="en-US" sz="1100" b="0" dirty="0">
                <a:solidFill>
                  <a:srgbClr val="000000"/>
                </a:solidFill>
                <a:latin typeface="Courier New" charset="0"/>
              </a:rPr>
            </a:br>
            <a:r>
              <a:rPr lang="pt-BR" sz="1100" b="0" dirty="0">
                <a:solidFill>
                  <a:srgbClr val="000000"/>
                </a:solidFill>
                <a:latin typeface="Courier New" charset="0"/>
              </a:rPr>
              <a:t>R1(</a:t>
            </a:r>
            <a:r>
              <a:rPr lang="pt-BR" sz="1100" b="0" dirty="0" err="1">
                <a:solidFill>
                  <a:srgbClr val="000000"/>
                </a:solidFill>
                <a:latin typeface="Courier New" charset="0"/>
              </a:rPr>
              <a:t>config</a:t>
            </a:r>
            <a:r>
              <a:rPr lang="pt-BR" sz="1100" b="0" dirty="0">
                <a:solidFill>
                  <a:srgbClr val="000000"/>
                </a:solidFill>
                <a:latin typeface="Courier New" charset="0"/>
              </a:rPr>
              <a:t>)# </a:t>
            </a:r>
            <a:r>
              <a:rPr lang="pt-BR" sz="1100" dirty="0" err="1">
                <a:solidFill>
                  <a:srgbClr val="000000"/>
                </a:solidFill>
                <a:latin typeface="Courier New" charset="0"/>
              </a:rPr>
              <a:t>ip</a:t>
            </a:r>
            <a:r>
              <a:rPr lang="pt-BR" sz="1100" dirty="0">
                <a:solidFill>
                  <a:srgbClr val="000000"/>
                </a:solidFill>
                <a:latin typeface="Courier New" charset="0"/>
              </a:rPr>
              <a:t> </a:t>
            </a:r>
            <a:r>
              <a:rPr lang="pt-BR" sz="1100" dirty="0" err="1">
                <a:solidFill>
                  <a:srgbClr val="000000"/>
                </a:solidFill>
                <a:latin typeface="Courier New" charset="0"/>
              </a:rPr>
              <a:t>ips</a:t>
            </a:r>
            <a:r>
              <a:rPr lang="pt-BR" sz="1100" dirty="0">
                <a:solidFill>
                  <a:srgbClr val="000000"/>
                </a:solidFill>
                <a:latin typeface="Courier New" charset="0"/>
              </a:rPr>
              <a:t> </a:t>
            </a:r>
            <a:r>
              <a:rPr lang="pt-BR" sz="1100" dirty="0" err="1">
                <a:solidFill>
                  <a:srgbClr val="000000"/>
                </a:solidFill>
                <a:latin typeface="Courier New" charset="0"/>
              </a:rPr>
              <a:t>notify</a:t>
            </a:r>
            <a:r>
              <a:rPr lang="pt-BR" sz="1100" dirty="0">
                <a:solidFill>
                  <a:srgbClr val="000000"/>
                </a:solidFill>
                <a:latin typeface="Courier New" charset="0"/>
              </a:rPr>
              <a:t> log</a:t>
            </a:r>
          </a:p>
          <a:p>
            <a:pPr>
              <a:lnSpc>
                <a:spcPct val="110000"/>
              </a:lnSpc>
            </a:pPr>
            <a:r>
              <a:rPr lang="en-US" sz="1100" b="0" dirty="0">
                <a:solidFill>
                  <a:srgbClr val="000000"/>
                </a:solidFill>
                <a:latin typeface="Courier New" charset="0"/>
              </a:rPr>
              <a:t>R1(</a:t>
            </a:r>
            <a:r>
              <a:rPr lang="en-US" sz="1100" b="0" dirty="0" err="1">
                <a:solidFill>
                  <a:srgbClr val="000000"/>
                </a:solidFill>
                <a:latin typeface="Courier New" charset="0"/>
              </a:rPr>
              <a:t>config</a:t>
            </a:r>
            <a:r>
              <a:rPr lang="en-US" sz="1100" b="0" dirty="0">
                <a:solidFill>
                  <a:srgbClr val="000000"/>
                </a:solidFill>
                <a:latin typeface="Courier New" charset="0"/>
              </a:rPr>
              <a:t>)# </a:t>
            </a:r>
            <a:r>
              <a:rPr lang="en-US" sz="1100" dirty="0">
                <a:solidFill>
                  <a:srgbClr val="000000"/>
                </a:solidFill>
                <a:latin typeface="Courier New" charset="0"/>
              </a:rPr>
              <a:t>logging on</a:t>
            </a:r>
          </a:p>
          <a:p>
            <a:pPr>
              <a:lnSpc>
                <a:spcPct val="110000"/>
              </a:lnSpc>
            </a:pPr>
            <a:r>
              <a:rPr lang="en-US" sz="1100" b="0" dirty="0">
                <a:solidFill>
                  <a:srgbClr val="000000"/>
                </a:solidFill>
                <a:latin typeface="Courier New" charset="0"/>
              </a:rPr>
              <a:t>R1(</a:t>
            </a:r>
            <a:r>
              <a:rPr lang="en-US" sz="1100" b="0" dirty="0" err="1">
                <a:solidFill>
                  <a:srgbClr val="000000"/>
                </a:solidFill>
                <a:latin typeface="Courier New" charset="0"/>
              </a:rPr>
              <a:t>config</a:t>
            </a:r>
            <a:r>
              <a:rPr lang="en-US" sz="1100" b="0" dirty="0">
                <a:solidFill>
                  <a:srgbClr val="000000"/>
                </a:solidFill>
                <a:latin typeface="Courier New" charset="0"/>
              </a:rPr>
              <a:t>)</a:t>
            </a:r>
            <a:r>
              <a:rPr lang="en-US" sz="1100" b="0" dirty="0" smtClean="0">
                <a:solidFill>
                  <a:srgbClr val="000000"/>
                </a:solidFill>
                <a:latin typeface="Courier New" charset="0"/>
              </a:rPr>
              <a:t>#</a:t>
            </a:r>
            <a:endParaRPr lang="en-US" sz="1100" b="0" dirty="0">
              <a:solidFill>
                <a:srgbClr val="000000"/>
              </a:solidFill>
              <a:latin typeface="Courier New" charset="0"/>
            </a:endParaRPr>
          </a:p>
        </p:txBody>
      </p:sp>
      <p:sp>
        <p:nvSpPr>
          <p:cNvPr id="128006" name="Rectangle 6"/>
          <p:cNvSpPr>
            <a:spLocks noChangeArrowheads="1"/>
          </p:cNvSpPr>
          <p:nvPr/>
        </p:nvSpPr>
        <p:spPr bwMode="auto">
          <a:xfrm>
            <a:off x="565150" y="2796371"/>
            <a:ext cx="7469188" cy="1206740"/>
          </a:xfrm>
          <a:prstGeom prst="rect">
            <a:avLst/>
          </a:prstGeom>
          <a:solidFill>
            <a:srgbClr val="D9D9D9"/>
          </a:solidFill>
          <a:ln w="12700" cmpd="sng">
            <a:solidFill>
              <a:srgbClr val="000000"/>
            </a:solidFill>
            <a:miter lim="800000"/>
            <a:headEnd/>
            <a:tailEnd/>
          </a:ln>
          <a:extLst/>
        </p:spPr>
        <p:txBody>
          <a:bodyPr lIns="91440" tIns="45720" rIns="91440" bIns="45720">
            <a:spAutoFit/>
          </a:bodyPr>
          <a:lstStyle/>
          <a:p>
            <a:pPr>
              <a:lnSpc>
                <a:spcPct val="110000"/>
              </a:lnSpc>
            </a:pPr>
            <a:r>
              <a:rPr lang="pt-BR" sz="1100" b="0">
                <a:solidFill>
                  <a:srgbClr val="000000"/>
                </a:solidFill>
                <a:latin typeface="Courier New" charset="0"/>
              </a:rPr>
              <a:t>R1# </a:t>
            </a:r>
            <a:r>
              <a:rPr lang="pt-BR" sz="1100">
                <a:solidFill>
                  <a:srgbClr val="000000"/>
                </a:solidFill>
                <a:latin typeface="Courier New" charset="0"/>
              </a:rPr>
              <a:t>config t</a:t>
            </a:r>
            <a:r>
              <a:rPr lang="en-US" sz="1100" b="0">
                <a:solidFill>
                  <a:srgbClr val="000000"/>
                </a:solidFill>
                <a:latin typeface="Courier New" charset="0"/>
              </a:rPr>
              <a:t/>
            </a:r>
            <a:br>
              <a:rPr lang="en-US" sz="1100" b="0">
                <a:solidFill>
                  <a:srgbClr val="000000"/>
                </a:solidFill>
                <a:latin typeface="Courier New" charset="0"/>
              </a:rPr>
            </a:br>
            <a:r>
              <a:rPr lang="pt-BR" sz="1100" b="0">
                <a:solidFill>
                  <a:srgbClr val="000000"/>
                </a:solidFill>
                <a:latin typeface="Courier New" charset="0"/>
              </a:rPr>
              <a:t>R1(config)# </a:t>
            </a:r>
            <a:r>
              <a:rPr lang="pt-BR" sz="1100">
                <a:solidFill>
                  <a:srgbClr val="000000"/>
                </a:solidFill>
                <a:latin typeface="Courier New" charset="0"/>
              </a:rPr>
              <a:t>ip http server</a:t>
            </a:r>
          </a:p>
          <a:p>
            <a:pPr>
              <a:lnSpc>
                <a:spcPct val="110000"/>
              </a:lnSpc>
            </a:pPr>
            <a:r>
              <a:rPr lang="pt-BR" sz="1100" b="0">
                <a:solidFill>
                  <a:srgbClr val="000000"/>
                </a:solidFill>
                <a:latin typeface="Courier New" charset="0"/>
              </a:rPr>
              <a:t>R1(config)# </a:t>
            </a:r>
            <a:r>
              <a:rPr lang="pt-BR" sz="1100">
                <a:solidFill>
                  <a:srgbClr val="000000"/>
                </a:solidFill>
                <a:latin typeface="Courier New" charset="0"/>
              </a:rPr>
              <a:t>ip http secure-server</a:t>
            </a:r>
          </a:p>
          <a:p>
            <a:pPr>
              <a:lnSpc>
                <a:spcPct val="110000"/>
              </a:lnSpc>
            </a:pPr>
            <a:r>
              <a:rPr lang="pt-BR" sz="1100" b="0">
                <a:solidFill>
                  <a:srgbClr val="000000"/>
                </a:solidFill>
                <a:latin typeface="Courier New" charset="0"/>
              </a:rPr>
              <a:t>R1(config)# </a:t>
            </a:r>
            <a:r>
              <a:rPr lang="pt-BR" sz="1100">
                <a:solidFill>
                  <a:srgbClr val="000000"/>
                </a:solidFill>
                <a:latin typeface="Courier New" charset="0"/>
              </a:rPr>
              <a:t>ips notify sdee</a:t>
            </a:r>
          </a:p>
          <a:p>
            <a:pPr>
              <a:lnSpc>
                <a:spcPct val="110000"/>
              </a:lnSpc>
            </a:pPr>
            <a:r>
              <a:rPr lang="en-US" sz="1100" b="0">
                <a:solidFill>
                  <a:srgbClr val="000000"/>
                </a:solidFill>
                <a:latin typeface="Courier New" charset="0"/>
              </a:rPr>
              <a:t>R1(config)# </a:t>
            </a:r>
            <a:r>
              <a:rPr lang="pt-BR" sz="1100">
                <a:solidFill>
                  <a:srgbClr val="000000"/>
                </a:solidFill>
                <a:latin typeface="Courier New" charset="0"/>
              </a:rPr>
              <a:t>ip sdee events 500</a:t>
            </a:r>
            <a:endParaRPr lang="en-US" sz="1100" b="0">
              <a:solidFill>
                <a:srgbClr val="000000"/>
              </a:solidFill>
              <a:latin typeface="Courier New" charset="0"/>
            </a:endParaRPr>
          </a:p>
          <a:p>
            <a:pPr>
              <a:lnSpc>
                <a:spcPct val="110000"/>
              </a:lnSpc>
            </a:pPr>
            <a:r>
              <a:rPr lang="en-US" sz="1100" b="0">
                <a:solidFill>
                  <a:srgbClr val="000000"/>
                </a:solidFill>
                <a:latin typeface="Courier New" charset="0"/>
              </a:rPr>
              <a:t>R1(config)#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en_CCNAS_Student">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CCNP5</Template>
  <TotalTime>4238</TotalTime>
  <Pages>28</Pages>
  <Words>6401</Words>
  <Application>Microsoft Office PowerPoint</Application>
  <PresentationFormat>On-screen Show (4:3)</PresentationFormat>
  <Paragraphs>806</Paragraphs>
  <Slides>102</Slides>
  <Notes>25</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en_CCNAS_Student</vt:lpstr>
      <vt:lpstr>Implementing Intrusion Prevention</vt:lpstr>
      <vt:lpstr>Zero-Day Exploits</vt:lpstr>
      <vt:lpstr>Zero-Day Exploits</vt:lpstr>
      <vt:lpstr>How do you protect your computer?</vt:lpstr>
      <vt:lpstr>How do you protect a network?</vt:lpstr>
      <vt:lpstr>Solutions</vt:lpstr>
      <vt:lpstr>IDS and IPS Sensors</vt:lpstr>
      <vt:lpstr>Intrusion Detection System</vt:lpstr>
      <vt:lpstr>Intrusion Prevention System</vt:lpstr>
      <vt:lpstr>Intrusion Prevention</vt:lpstr>
      <vt:lpstr>Comparing IDS and IPS Solutions</vt:lpstr>
      <vt:lpstr>Which should be implemented?</vt:lpstr>
      <vt:lpstr>Network-Based IPS</vt:lpstr>
      <vt:lpstr>Network-Based IPS</vt:lpstr>
      <vt:lpstr>Network-Based IPS Features</vt:lpstr>
      <vt:lpstr>Cisco Network IPS Deployment</vt:lpstr>
      <vt:lpstr>IPS Signatures</vt:lpstr>
      <vt:lpstr>Exploit Signatures</vt:lpstr>
      <vt:lpstr>IPS Signatures</vt:lpstr>
      <vt:lpstr>Signature Attributes</vt:lpstr>
      <vt:lpstr>Signature Type</vt:lpstr>
      <vt:lpstr>Signature Type – Atomic Signature</vt:lpstr>
      <vt:lpstr>Signature Type – Atomic Signature Example</vt:lpstr>
      <vt:lpstr>Signature Type – Composite Signature</vt:lpstr>
      <vt:lpstr>Signature Type – Composite Signature</vt:lpstr>
      <vt:lpstr>Signature File</vt:lpstr>
      <vt:lpstr>Signature File</vt:lpstr>
      <vt:lpstr>Signature Examples</vt:lpstr>
      <vt:lpstr>Signature Micro - Engines</vt:lpstr>
      <vt:lpstr>Signature Micro - Engines</vt:lpstr>
      <vt:lpstr>Signature Micro - Engines</vt:lpstr>
      <vt:lpstr>PowerPoint Presentation</vt:lpstr>
      <vt:lpstr>PowerPoint Presentation</vt:lpstr>
      <vt:lpstr>Updating Signatures</vt:lpstr>
      <vt:lpstr>Updating Signatures</vt:lpstr>
      <vt:lpstr>Signature Trigger</vt:lpstr>
      <vt:lpstr>Signature Trigger (Signature Alarm)</vt:lpstr>
      <vt:lpstr>Pattern-Based Detection</vt:lpstr>
      <vt:lpstr>Policy-Based Detection</vt:lpstr>
      <vt:lpstr>Anomaly-Based Detection</vt:lpstr>
      <vt:lpstr>Types of Signature Triggers</vt:lpstr>
      <vt:lpstr>Tuning Alarms</vt:lpstr>
      <vt:lpstr>Tuning Alarms</vt:lpstr>
      <vt:lpstr>Tuning IPS Signature Alarms</vt:lpstr>
      <vt:lpstr>Tuning IPS Signature Alarms</vt:lpstr>
      <vt:lpstr>Signature Action</vt:lpstr>
      <vt:lpstr>IPS Signature Actions</vt:lpstr>
      <vt:lpstr>IPS Signature Actions</vt:lpstr>
      <vt:lpstr>IPS Signature Actions</vt:lpstr>
      <vt:lpstr>Managing and  Monitoring IPS</vt:lpstr>
      <vt:lpstr>Event Monitoring and Management </vt:lpstr>
      <vt:lpstr>Cisco IOS IPS</vt:lpstr>
      <vt:lpstr>Event Monitoring and Management </vt:lpstr>
      <vt:lpstr>Cisco Configuration Professional (CCP)</vt:lpstr>
      <vt:lpstr>Cisco IPS Manager Express (IME)</vt:lpstr>
      <vt:lpstr>Cisco Security Manager (CSM)</vt:lpstr>
      <vt:lpstr>Cisco SensorBase Network</vt:lpstr>
      <vt:lpstr>IPS Global Correlation</vt:lpstr>
      <vt:lpstr>Configuring Cisco IOS IPS </vt:lpstr>
      <vt:lpstr>Cisco IOS IPS</vt:lpstr>
      <vt:lpstr>Steps to implement Cisco IOS IPS</vt:lpstr>
      <vt:lpstr>1. Download the IOS IPS files. </vt:lpstr>
      <vt:lpstr>2. Create an IOS IPS directory in Flash</vt:lpstr>
      <vt:lpstr>3. Configure an IOS IPS crypto key</vt:lpstr>
      <vt:lpstr>3. Configure an IOS IPS crypto key</vt:lpstr>
      <vt:lpstr>3. Configure an IOS IPS crypto key</vt:lpstr>
      <vt:lpstr>3. Configure an IOS IPS crypto key</vt:lpstr>
      <vt:lpstr>4a. Enable IOS IPS</vt:lpstr>
      <vt:lpstr>4b. Enable IOS IPS</vt:lpstr>
      <vt:lpstr>4c. Configure the Signature Category</vt:lpstr>
      <vt:lpstr>4c. Configure the Signature Category</vt:lpstr>
      <vt:lpstr>4d. Configure the Signature Category</vt:lpstr>
      <vt:lpstr>5. Load the IOS IPS signature</vt:lpstr>
      <vt:lpstr>5. Load the IOS IPS signature</vt:lpstr>
      <vt:lpstr>Configuring IPS  using CCP</vt:lpstr>
      <vt:lpstr>Increase the Java Memory Heap Size</vt:lpstr>
      <vt:lpstr>Configuring IOS IPS using CCP</vt:lpstr>
      <vt:lpstr>Select the Interfaces</vt:lpstr>
      <vt:lpstr>Download the Signature File</vt:lpstr>
      <vt:lpstr>Select the Signature File</vt:lpstr>
      <vt:lpstr>Configure the Public Key</vt:lpstr>
      <vt:lpstr>Specify Location of Signature Files</vt:lpstr>
      <vt:lpstr>Summary</vt:lpstr>
      <vt:lpstr>Modifying Signatures</vt:lpstr>
      <vt:lpstr>Modifying Signatures</vt:lpstr>
      <vt:lpstr>Change Actions for a Signature</vt:lpstr>
      <vt:lpstr>Change Actions for a Category</vt:lpstr>
      <vt:lpstr>Modifying IOS IPS Signatures</vt:lpstr>
      <vt:lpstr>Tuning a Signature</vt:lpstr>
      <vt:lpstr>Edit a Signature</vt:lpstr>
      <vt:lpstr>Signature Parameters</vt:lpstr>
      <vt:lpstr>Verifying IOS IPS</vt:lpstr>
      <vt:lpstr>Verify IOS IPS</vt:lpstr>
      <vt:lpstr>View Configuration</vt:lpstr>
      <vt:lpstr>View IPS Interface Configuration</vt:lpstr>
      <vt:lpstr>Show Signature Status</vt:lpstr>
      <vt:lpstr>View Alarm and Packet Statistics</vt:lpstr>
      <vt:lpstr>Verify the IPS Configuration </vt:lpstr>
      <vt:lpstr>Monitoring IOS IPS</vt:lpstr>
      <vt:lpstr>CCP Syslog</vt:lpstr>
      <vt:lpstr>Extra Stuff</vt:lpstr>
      <vt:lpstr>PowerPoint Presentation</vt:lpstr>
    </vt:vector>
  </TitlesOfParts>
  <Company>Cisco 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Intrusion Prevention</dc:title>
  <dc:subject/>
  <dc:creator>Cisco Systems</dc:creator>
  <cp:keywords/>
  <dc:description/>
  <cp:lastModifiedBy>Sonya Coker</cp:lastModifiedBy>
  <cp:revision>270</cp:revision>
  <cp:lastPrinted>1999-01-27T00:54:54Z</cp:lastPrinted>
  <dcterms:created xsi:type="dcterms:W3CDTF">2007-04-11T14:16:13Z</dcterms:created>
  <dcterms:modified xsi:type="dcterms:W3CDTF">2012-02-22T19:36:10Z</dcterms:modified>
</cp:coreProperties>
</file>