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945" r:id="rId2"/>
  </p:sldMasterIdLst>
  <p:notesMasterIdLst>
    <p:notesMasterId r:id="rId36"/>
  </p:notesMasterIdLst>
  <p:handoutMasterIdLst>
    <p:handoutMasterId r:id="rId37"/>
  </p:handoutMasterIdLst>
  <p:sldIdLst>
    <p:sldId id="500" r:id="rId3"/>
    <p:sldId id="541" r:id="rId4"/>
    <p:sldId id="796" r:id="rId5"/>
    <p:sldId id="799" r:id="rId6"/>
    <p:sldId id="825" r:id="rId7"/>
    <p:sldId id="826" r:id="rId8"/>
    <p:sldId id="827" r:id="rId9"/>
    <p:sldId id="829" r:id="rId10"/>
    <p:sldId id="830" r:id="rId11"/>
    <p:sldId id="831" r:id="rId12"/>
    <p:sldId id="848" r:id="rId13"/>
    <p:sldId id="832" r:id="rId14"/>
    <p:sldId id="849" r:id="rId15"/>
    <p:sldId id="833" r:id="rId16"/>
    <p:sldId id="835" r:id="rId17"/>
    <p:sldId id="834" r:id="rId18"/>
    <p:sldId id="836" r:id="rId19"/>
    <p:sldId id="837" r:id="rId20"/>
    <p:sldId id="838" r:id="rId21"/>
    <p:sldId id="839" r:id="rId22"/>
    <p:sldId id="850" r:id="rId23"/>
    <p:sldId id="840" r:id="rId24"/>
    <p:sldId id="841" r:id="rId25"/>
    <p:sldId id="842" r:id="rId26"/>
    <p:sldId id="851" r:id="rId27"/>
    <p:sldId id="843" r:id="rId28"/>
    <p:sldId id="844" r:id="rId29"/>
    <p:sldId id="845" r:id="rId30"/>
    <p:sldId id="846" r:id="rId31"/>
    <p:sldId id="797" r:id="rId32"/>
    <p:sldId id="823" r:id="rId33"/>
    <p:sldId id="847" r:id="rId34"/>
    <p:sldId id="681" r:id="rId35"/>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ittoria deloulay" initials="vd" lastIdx="8" clrIdx="0"/>
  <p:cmAuthor id="1" name="carykell" initials="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4"/>
    <a:srgbClr val="678DC5"/>
    <a:srgbClr val="3E67A4"/>
    <a:srgbClr val="3E8DC5"/>
    <a:srgbClr val="5F5F65"/>
    <a:srgbClr val="7E7E86"/>
    <a:srgbClr val="FFFFFF"/>
    <a:srgbClr val="8E8E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3" autoAdjust="0"/>
    <p:restoredTop sz="84254" autoAdjust="0"/>
  </p:normalViewPr>
  <p:slideViewPr>
    <p:cSldViewPr snapToGrid="0">
      <p:cViewPr>
        <p:scale>
          <a:sx n="66" d="100"/>
          <a:sy n="66" d="100"/>
        </p:scale>
        <p:origin x="-2370" y="-366"/>
      </p:cViewPr>
      <p:guideLst>
        <p:guide orient="horz" pos="2160"/>
        <p:guide pos="2880"/>
      </p:guideLst>
    </p:cSldViewPr>
  </p:slideViewPr>
  <p:outlineViewPr>
    <p:cViewPr>
      <p:scale>
        <a:sx n="33" d="100"/>
        <a:sy n="33" d="100"/>
      </p:scale>
      <p:origin x="0" y="502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Lst>
  </p:outlineViewPr>
  <p:notesTextViewPr>
    <p:cViewPr>
      <p:scale>
        <a:sx n="100" d="100"/>
        <a:sy n="100" d="100"/>
      </p:scale>
      <p:origin x="0" y="0"/>
    </p:cViewPr>
  </p:notesTextViewPr>
  <p:sorterViewPr>
    <p:cViewPr>
      <p:scale>
        <a:sx n="100" d="100"/>
        <a:sy n="100" d="100"/>
      </p:scale>
      <p:origin x="0" y="7596"/>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29.xml"/><Relationship Id="rId3" Type="http://schemas.openxmlformats.org/officeDocument/2006/relationships/slide" Target="slides/slide6.xml"/><Relationship Id="rId21" Type="http://schemas.openxmlformats.org/officeDocument/2006/relationships/slide" Target="slides/slide24.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2" Type="http://schemas.openxmlformats.org/officeDocument/2006/relationships/slide" Target="slides/slide5.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4.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7.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11"/>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97283" name="Rectangle 12"/>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97284"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97285" name="Rectangle 14"/>
          <p:cNvSpPr>
            <a:spLocks noChangeArrowheads="1"/>
          </p:cNvSpPr>
          <p:nvPr/>
        </p:nvSpPr>
        <p:spPr bwMode="auto">
          <a:xfrm>
            <a:off x="5929313" y="8680450"/>
            <a:ext cx="812800" cy="287338"/>
          </a:xfrm>
          <a:prstGeom prst="rect">
            <a:avLst/>
          </a:prstGeom>
          <a:noFill/>
          <a:ln w="9525">
            <a:noFill/>
            <a:miter lim="800000"/>
            <a:headEnd/>
            <a:tailEnd/>
          </a:ln>
        </p:spPr>
        <p:txBody>
          <a:bodyPr lIns="18819" tIns="0" rIns="18819" bIns="0" anchor="b"/>
          <a:lstStyle/>
          <a:p>
            <a:pPr algn="r" defTabSz="903288">
              <a:lnSpc>
                <a:spcPct val="100000"/>
              </a:lnSpc>
              <a:defRPr/>
            </a:pPr>
            <a:fld id="{E7EB4DA2-8BFB-4C25-8348-069CBABA53FF}"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1488519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8"/>
          <p:cNvSpPr>
            <a:spLocks noChangeArrowheads="1"/>
          </p:cNvSpPr>
          <p:nvPr/>
        </p:nvSpPr>
        <p:spPr bwMode="auto">
          <a:xfrm>
            <a:off x="6249988" y="8609013"/>
            <a:ext cx="449262" cy="212725"/>
          </a:xfrm>
          <a:prstGeom prst="rect">
            <a:avLst/>
          </a:prstGeom>
          <a:noFill/>
          <a:ln w="9525">
            <a:noFill/>
            <a:miter lim="800000"/>
            <a:headEnd/>
            <a:tailEnd/>
          </a:ln>
        </p:spPr>
        <p:txBody>
          <a:bodyPr wrap="none" anchor="ctr"/>
          <a:lstStyle/>
          <a:p>
            <a:pPr>
              <a:defRPr/>
            </a:pPr>
            <a:endParaRPr lang="en-US" dirty="0"/>
          </a:p>
        </p:txBody>
      </p:sp>
      <p:sp>
        <p:nvSpPr>
          <p:cNvPr id="51203" name="Rectangle 9"/>
          <p:cNvSpPr>
            <a:spLocks noChangeArrowheads="1"/>
          </p:cNvSpPr>
          <p:nvPr/>
        </p:nvSpPr>
        <p:spPr bwMode="auto">
          <a:xfrm>
            <a:off x="57150" y="8785225"/>
            <a:ext cx="2619375" cy="347663"/>
          </a:xfrm>
          <a:prstGeom prst="rect">
            <a:avLst/>
          </a:prstGeom>
          <a:noFill/>
          <a:ln w="9525">
            <a:noFill/>
            <a:miter lim="800000"/>
            <a:headEnd/>
            <a:tailEnd/>
          </a:ln>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reserved.</a:t>
            </a:r>
          </a:p>
          <a:p>
            <a:pPr algn="l" defTabSz="611188">
              <a:lnSpc>
                <a:spcPct val="100000"/>
              </a:lnSpc>
              <a:tabLst>
                <a:tab pos="2387600" algn="l"/>
                <a:tab pos="4830763" algn="l"/>
              </a:tabLst>
              <a:defRPr/>
            </a:pPr>
            <a:r>
              <a:rPr lang="en-US" sz="800" dirty="0"/>
              <a:t>Presentation_ID.scr</a:t>
            </a:r>
          </a:p>
        </p:txBody>
      </p:sp>
      <p:sp>
        <p:nvSpPr>
          <p:cNvPr id="51204"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25E10C89-F8A7-4157-A987-D9097F7301B1}" type="slidenum">
              <a:rPr lang="en-US"/>
              <a:pPr>
                <a:defRPr/>
              </a:pPr>
              <a:t>‹#›</a:t>
            </a:fld>
            <a:endParaRPr lang="en-US" dirty="0"/>
          </a:p>
        </p:txBody>
      </p:sp>
      <p:sp>
        <p:nvSpPr>
          <p:cNvPr id="36870"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427502757"/>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1"/>
          <p:cNvSpPr>
            <a:spLocks noGrp="1" noChangeArrowheads="1"/>
          </p:cNvSpPr>
          <p:nvPr>
            <p:ph type="sldNum" sz="quarter" idx="5"/>
          </p:nvPr>
        </p:nvSpPr>
        <p:spPr>
          <a:noFill/>
        </p:spPr>
        <p:txBody>
          <a:bodyPr/>
          <a:lstStyle/>
          <a:p>
            <a:fld id="{E4EC8631-9D87-4882-BB0A-1CEF56072891}" type="slidenum">
              <a:rPr lang="en-US" smtClean="0"/>
              <a:pPr/>
              <a:t>1</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 program</a:t>
            </a:r>
          </a:p>
          <a:p>
            <a:pPr>
              <a:buFontTx/>
              <a:buNone/>
            </a:pPr>
            <a:r>
              <a:rPr lang="en-US" b="1" dirty="0" smtClean="0"/>
              <a:t>Scaling Networks</a:t>
            </a:r>
          </a:p>
          <a:p>
            <a:pPr marL="112713" marR="0" indent="-112713" algn="l" defTabSz="1020763" rtl="0" eaLnBrk="0" fontAlgn="base" latinLnBrk="0" hangingPunct="0">
              <a:lnSpc>
                <a:spcPct val="90000"/>
              </a:lnSpc>
              <a:spcBef>
                <a:spcPct val="50000"/>
              </a:spcBef>
              <a:spcAft>
                <a:spcPct val="0"/>
              </a:spcAft>
              <a:buClrTx/>
              <a:buSzPct val="100000"/>
              <a:buFontTx/>
              <a:buNone/>
              <a:tabLst/>
              <a:defRPr/>
            </a:pPr>
            <a:r>
              <a:rPr lang="en-US" sz="1300" b="1" dirty="0" smtClean="0"/>
              <a:t>Chapter 9: </a:t>
            </a:r>
            <a:r>
              <a:rPr lang="en-US" sz="1200" b="1" i="0" kern="1200" dirty="0" smtClean="0">
                <a:solidFill>
                  <a:schemeClr val="tx1"/>
                </a:solidFill>
                <a:latin typeface="Arial" charset="0"/>
                <a:ea typeface="+mn-ea"/>
                <a:cs typeface="+mn-cs"/>
              </a:rPr>
              <a:t>IOS Images and Licensing</a:t>
            </a:r>
          </a:p>
          <a:p>
            <a:pPr>
              <a:buFontTx/>
              <a:buNone/>
            </a:pPr>
            <a:endParaRPr lang="en-GB"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9.1.1.7 Cisco IOS 15 System Image Packaging</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9.1.1.7 Cisco IOS 15 System Image Packaging</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9.1.1.8 IOS Image Filenames</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9.1.1.8 IOS Image Filenames</a:t>
            </a:r>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9.1.2</a:t>
            </a:r>
            <a:r>
              <a:rPr lang="en-US" baseline="0" dirty="0" smtClean="0"/>
              <a:t>  Managing Cisco IOS Images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9.1.2.1 TFTP Servers as a Backup Location</a:t>
            </a: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9.1.2</a:t>
            </a:r>
            <a:r>
              <a:rPr lang="en-US" baseline="0" dirty="0" smtClean="0"/>
              <a:t>  Managing Cisco IOS Images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9.1.2.2 Creating Cisco IOS Image Backup</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9.1.2.3 </a:t>
            </a:r>
            <a:r>
              <a:rPr lang="en-US" baseline="0" dirty="0" smtClean="0"/>
              <a:t>Copying a System IOS Image</a:t>
            </a:r>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9.1.2.4 </a:t>
            </a:r>
            <a:r>
              <a:rPr lang="en-US" baseline="0" dirty="0" smtClean="0"/>
              <a:t>Boot System</a:t>
            </a: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9.2.1.1 </a:t>
            </a:r>
            <a:r>
              <a:rPr lang="en-US" baseline="0" dirty="0" smtClean="0"/>
              <a:t>Licensing Overview</a:t>
            </a:r>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19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9.2.1.1 </a:t>
            </a:r>
            <a:r>
              <a:rPr lang="en-US" baseline="0" dirty="0" smtClean="0"/>
              <a:t>Licensing Overview</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1"/>
          <p:cNvSpPr>
            <a:spLocks noGrp="1" noChangeArrowheads="1"/>
          </p:cNvSpPr>
          <p:nvPr>
            <p:ph type="sldNum" sz="quarter" idx="5"/>
          </p:nvPr>
        </p:nvSpPr>
        <p:spPr>
          <a:noFill/>
        </p:spPr>
        <p:txBody>
          <a:bodyPr/>
          <a:lstStyle/>
          <a:p>
            <a:fld id="{5A2FEA66-C2E0-43E9-88C2-97EEC9610B6C}" type="slidenum">
              <a:rPr lang="en-US" smtClean="0"/>
              <a:pPr/>
              <a:t>2</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a:buFontTx/>
              <a:buNone/>
            </a:pPr>
            <a:r>
              <a:rPr lang="en-US" b="1" dirty="0" smtClean="0"/>
              <a:t>Chapter 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20</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9.2.1.2 </a:t>
            </a:r>
            <a:r>
              <a:rPr lang="en-US" baseline="0" dirty="0" smtClean="0"/>
              <a:t>Licensing Process</a:t>
            </a:r>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21</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9.2.1.2 </a:t>
            </a:r>
            <a:r>
              <a:rPr lang="en-US" baseline="0" dirty="0" smtClean="0"/>
              <a:t>Licensing Process</a:t>
            </a:r>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22</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9.2.1.3 </a:t>
            </a:r>
            <a:r>
              <a:rPr lang="en-US" baseline="0" dirty="0" smtClean="0"/>
              <a:t>Step1: Purchase the Software Package or Feature to install</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23</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9.2.1.4 </a:t>
            </a:r>
            <a:r>
              <a:rPr lang="en-US" baseline="0" dirty="0" smtClean="0"/>
              <a:t>Step2: Obtain a License</a:t>
            </a: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9.2.1.5 </a:t>
            </a:r>
            <a:r>
              <a:rPr lang="en-US" baseline="0" dirty="0" smtClean="0"/>
              <a:t>Step3: </a:t>
            </a:r>
            <a:r>
              <a:rPr lang="en-US" dirty="0" smtClean="0"/>
              <a:t>Install the License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9.2.2.1 </a:t>
            </a:r>
            <a:r>
              <a:rPr lang="en-US" baseline="0" dirty="0" smtClean="0"/>
              <a:t>License Verification</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9.2.2.1 </a:t>
            </a:r>
            <a:r>
              <a:rPr lang="en-US" baseline="0" dirty="0" smtClean="0"/>
              <a:t>License Verification</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9.2</a:t>
            </a:r>
            <a:r>
              <a:rPr lang="en-US" baseline="0" dirty="0" smtClean="0"/>
              <a:t> IOS Licensing</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9.2.2</a:t>
            </a:r>
            <a:r>
              <a:rPr lang="en-US" baseline="0" dirty="0" smtClean="0"/>
              <a:t> License Verification and Management</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9.2.2.2 Activate an Evaluation Right-to-Use License</a:t>
            </a:r>
            <a:endParaRPr 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9.2.2.3 </a:t>
            </a:r>
            <a:r>
              <a:rPr lang="en-US" baseline="0" dirty="0" smtClean="0"/>
              <a:t>Backing Up the License</a:t>
            </a:r>
            <a:endParaRPr 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29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9.2.2.4 </a:t>
            </a:r>
            <a:r>
              <a:rPr lang="en-US" baseline="0" dirty="0" smtClean="0"/>
              <a:t>Uninstalling the License</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9 Objectives</a:t>
            </a:r>
            <a:endParaRPr lang="en-US" dirty="0"/>
          </a:p>
        </p:txBody>
      </p:sp>
      <p:sp>
        <p:nvSpPr>
          <p:cNvPr id="4" name="Slide Number Placeholder 3"/>
          <p:cNvSpPr>
            <a:spLocks noGrp="1"/>
          </p:cNvSpPr>
          <p:nvPr>
            <p:ph type="sldNum" sz="quarter" idx="10"/>
          </p:nvPr>
        </p:nvSpPr>
        <p:spPr/>
        <p:txBody>
          <a:bodyPr/>
          <a:lstStyle/>
          <a:p>
            <a:pPr>
              <a:defRPr/>
            </a:pPr>
            <a:fld id="{25E10C89-F8A7-4157-A987-D9097F7301B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9 Summary</a:t>
            </a:r>
            <a:endParaRPr lang="en-US" dirty="0"/>
          </a:p>
        </p:txBody>
      </p:sp>
      <p:sp>
        <p:nvSpPr>
          <p:cNvPr id="4" name="Slide Number Placeholder 3"/>
          <p:cNvSpPr>
            <a:spLocks noGrp="1"/>
          </p:cNvSpPr>
          <p:nvPr>
            <p:ph type="sldNum" sz="quarter" idx="10"/>
          </p:nvPr>
        </p:nvSpPr>
        <p:spPr/>
        <p:txBody>
          <a:bodyPr/>
          <a:lstStyle/>
          <a:p>
            <a:pPr>
              <a:defRPr/>
            </a:pPr>
            <a:fld id="{25E10C89-F8A7-4157-A987-D9097F7301B1}" type="slidenum">
              <a:rPr lang="en-US" smtClean="0"/>
              <a:pPr>
                <a:defRPr/>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9 Summary</a:t>
            </a:r>
            <a:endParaRPr lang="en-US" dirty="0"/>
          </a:p>
        </p:txBody>
      </p:sp>
      <p:sp>
        <p:nvSpPr>
          <p:cNvPr id="4" name="Slide Number Placeholder 3"/>
          <p:cNvSpPr>
            <a:spLocks noGrp="1"/>
          </p:cNvSpPr>
          <p:nvPr>
            <p:ph type="sldNum" sz="quarter" idx="10"/>
          </p:nvPr>
        </p:nvSpPr>
        <p:spPr/>
        <p:txBody>
          <a:bodyPr/>
          <a:lstStyle/>
          <a:p>
            <a:pPr>
              <a:defRPr/>
            </a:pPr>
            <a:fld id="{25E10C89-F8A7-4157-A987-D9097F7301B1}" type="slidenum">
              <a:rPr lang="en-US" smtClean="0"/>
              <a:pPr>
                <a:defRPr/>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Chapter 9 Summary</a:t>
            </a:r>
            <a:endParaRPr lang="en-US" dirty="0"/>
          </a:p>
        </p:txBody>
      </p:sp>
      <p:sp>
        <p:nvSpPr>
          <p:cNvPr id="4" name="Slide Number Placeholder 3"/>
          <p:cNvSpPr>
            <a:spLocks noGrp="1"/>
          </p:cNvSpPr>
          <p:nvPr>
            <p:ph type="sldNum" sz="quarter" idx="10"/>
          </p:nvPr>
        </p:nvSpPr>
        <p:spPr/>
        <p:txBody>
          <a:bodyPr/>
          <a:lstStyle/>
          <a:p>
            <a:pPr>
              <a:defRPr/>
            </a:pPr>
            <a:fld id="{25E10C89-F8A7-4157-A987-D9097F7301B1}" type="slidenum">
              <a:rPr lang="en-US" smtClean="0"/>
              <a:pPr>
                <a:defRPr/>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4</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9.0 Introduction</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9.0.1.1 Introduction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5</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9.1.1.1 Cisco IOS Software Release Families and Trains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6</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9.1.1.2 Cisco IOS 12.4 Mainline and T Trains</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7</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9.1.1.3 Cisco IOS 12.4 Mainline and T Numbering</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8</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9.1.1.4 Cisco IOS 12.4 System Image Packaging</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Grp="1" noChangeArrowheads="1"/>
          </p:cNvSpPr>
          <p:nvPr>
            <p:ph type="sldNum" sz="quarter" idx="5"/>
          </p:nvPr>
        </p:nvSpPr>
        <p:spPr>
          <a:noFill/>
        </p:spPr>
        <p:txBody>
          <a:bodyPr/>
          <a:lstStyle/>
          <a:p>
            <a:fld id="{0DB79D2C-2513-4C1B-9532-8FA5C66044E0}" type="slidenum">
              <a:rPr lang="en-US" smtClean="0"/>
              <a:pPr/>
              <a:t>9</a:t>
            </a:fld>
            <a:endParaRPr lang="en-US" dirty="0"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a:t>
            </a:r>
            <a:r>
              <a:rPr lang="en-US" baseline="0" dirty="0" smtClean="0"/>
              <a:t> Managing IOS System Files</a:t>
            </a:r>
            <a:endParaRPr lang="en-US" dirty="0" smtClean="0"/>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dirty="0" smtClean="0"/>
              <a:t>9.1.1</a:t>
            </a:r>
            <a:r>
              <a:rPr lang="en-US" baseline="0" dirty="0" smtClean="0"/>
              <a:t> Naming Conventions</a:t>
            </a:r>
          </a:p>
          <a:p>
            <a:pPr marL="112713" marR="0" indent="-112713" algn="l" defTabSz="1020763" rtl="0" eaLnBrk="0" fontAlgn="base" latinLnBrk="0" hangingPunct="0">
              <a:lnSpc>
                <a:spcPct val="80000"/>
              </a:lnSpc>
              <a:spcBef>
                <a:spcPct val="50000"/>
              </a:spcBef>
              <a:spcAft>
                <a:spcPct val="0"/>
              </a:spcAft>
              <a:buClrTx/>
              <a:buSzPct val="100000"/>
              <a:buFontTx/>
              <a:buNone/>
              <a:tabLst/>
              <a:defRPr/>
            </a:pPr>
            <a:r>
              <a:rPr lang="en-US" baseline="0" dirty="0" smtClean="0"/>
              <a:t>9.1.1.6 Cisco IOS 15 Train Numbering</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Pt_CoverArt1"/>
          <p:cNvPicPr>
            <a:picLocks noChangeAspect="1" noChangeArrowheads="1"/>
          </p:cNvPicPr>
          <p:nvPr/>
        </p:nvPicPr>
        <p:blipFill>
          <a:blip r:embed="rId2" cstate="print"/>
          <a:srcRect/>
          <a:stretch>
            <a:fillRect/>
          </a:stretch>
        </p:blipFill>
        <p:spPr bwMode="auto">
          <a:xfrm>
            <a:off x="0" y="1893888"/>
            <a:ext cx="9140825" cy="2449512"/>
          </a:xfrm>
          <a:prstGeom prst="rect">
            <a:avLst/>
          </a:prstGeom>
          <a:noFill/>
          <a:ln w="9525">
            <a:noFill/>
            <a:miter lim="800000"/>
            <a:headEnd/>
            <a:tailEnd/>
          </a:ln>
        </p:spPr>
      </p:pic>
      <p:sp>
        <p:nvSpPr>
          <p:cNvPr id="5" name="Rectangle 3"/>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6" name="Rectangle 4"/>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
        <p:nvSpPr>
          <p:cNvPr id="7" name="Rectangle 5"/>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01BBB46D-A68F-453A-ADAC-D6E5143346A7}"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9"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10"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1290247" name="Rectangle 7"/>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a:t>Click To Edit Master Title Style</a:t>
            </a:r>
          </a:p>
        </p:txBody>
      </p:sp>
      <p:sp>
        <p:nvSpPr>
          <p:cNvPr id="1290248" name="Rectangle 8"/>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55638" y="798513"/>
            <a:ext cx="8145462" cy="838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55638" y="2014538"/>
            <a:ext cx="7940675" cy="3571875"/>
          </a:xfrm>
        </p:spPr>
        <p:txBody>
          <a:bodyPr/>
          <a:lstStyle/>
          <a:p>
            <a:pPr lvl="0"/>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5" name="Rectangle 278"/>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6" name="Rectangle 279"/>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sp>
        <p:nvSpPr>
          <p:cNvPr id="7" name="Rectangle 280"/>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8" name="Rectangle 281"/>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602D8DB9-125D-49B3-8BCC-F9D106BDA5A7}" type="slidenum">
              <a:rPr lang="en-US" sz="1000">
                <a:solidFill>
                  <a:srgbClr val="D3D3D3"/>
                </a:solidFill>
              </a:rPr>
              <a:pPr algn="r" defTabSz="814388">
                <a:lnSpc>
                  <a:spcPct val="100000"/>
                </a:lnSpc>
                <a:defRPr/>
              </a:pPr>
              <a:t>‹#›</a:t>
            </a:fld>
            <a:endParaRPr lang="en-US" sz="1000" dirty="0">
              <a:solidFill>
                <a:srgbClr val="D3D3D3"/>
              </a:solidFill>
            </a:endParaRPr>
          </a:p>
        </p:txBody>
      </p:sp>
      <p:pic>
        <p:nvPicPr>
          <p:cNvPr id="9"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pic>
        <p:nvPicPr>
          <p:cNvPr id="10" name="Picture 333" descr="Cisco"/>
          <p:cNvPicPr>
            <a:picLocks noChangeAspect="1" noChangeArrowheads="1"/>
          </p:cNvPicPr>
          <p:nvPr/>
        </p:nvPicPr>
        <p:blipFill>
          <a:blip r:embed="rId4" cstate="print"/>
          <a:srcRect/>
          <a:stretch>
            <a:fillRect/>
          </a:stretch>
        </p:blipFill>
        <p:spPr bwMode="auto">
          <a:xfrm>
            <a:off x="246063" y="119063"/>
            <a:ext cx="1171575" cy="904875"/>
          </a:xfrm>
          <a:prstGeom prst="rect">
            <a:avLst/>
          </a:prstGeom>
          <a:noFill/>
          <a:ln w="9525">
            <a:noFill/>
            <a:miter lim="800000"/>
            <a:headEnd/>
            <a:tailEnd/>
          </a:ln>
        </p:spPr>
      </p:pic>
      <p:sp>
        <p:nvSpPr>
          <p:cNvPr id="369873" name="Rectangle 209"/>
          <p:cNvSpPr>
            <a:spLocks noGrp="1" noChangeArrowheads="1"/>
          </p:cNvSpPr>
          <p:nvPr>
            <p:ph type="ctrTitle"/>
          </p:nvPr>
        </p:nvSpPr>
        <p:spPr bwMode="white">
          <a:xfrm>
            <a:off x="311150" y="2671763"/>
            <a:ext cx="3768725" cy="830262"/>
          </a:xfrm>
          <a:ln/>
        </p:spPr>
        <p:txBody>
          <a:bodyPr anchor="ctr"/>
          <a:lstStyle>
            <a:lvl1pPr>
              <a:defRPr sz="3000" b="0">
                <a:solidFill>
                  <a:srgbClr val="FFFFFF"/>
                </a:solidFill>
              </a:defRPr>
            </a:lvl1pPr>
          </a:lstStyle>
          <a:p>
            <a:r>
              <a:rPr lang="en-US" smtClean="0"/>
              <a:t>Click to edit Master title style</a:t>
            </a:r>
            <a:endParaRPr lang="en-US"/>
          </a:p>
        </p:txBody>
      </p:sp>
      <p:sp>
        <p:nvSpPr>
          <p:cNvPr id="369874" name="Rectangle 210"/>
          <p:cNvSpPr>
            <a:spLocks noGrp="1" noChangeArrowheads="1"/>
          </p:cNvSpPr>
          <p:nvPr>
            <p:ph type="subTitle" idx="1"/>
          </p:nvPr>
        </p:nvSpPr>
        <p:spPr>
          <a:xfrm>
            <a:off x="311150" y="4672013"/>
            <a:ext cx="4103688"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5925" y="798513"/>
            <a:ext cx="2035175" cy="4787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5638" y="798513"/>
            <a:ext cx="5957887" cy="4787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5638" y="2014538"/>
            <a:ext cx="3894137"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2175" y="2014538"/>
            <a:ext cx="3894138" cy="3571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5.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1027" name="Rectangle 4"/>
          <p:cNvSpPr>
            <a:spLocks noChangeArrowheads="1"/>
          </p:cNvSpPr>
          <p:nvPr/>
        </p:nvSpPr>
        <p:spPr bwMode="auto">
          <a:xfrm>
            <a:off x="193675" y="6562725"/>
            <a:ext cx="962025" cy="298450"/>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ITE PC v4.1</a:t>
            </a:r>
          </a:p>
          <a:p>
            <a:pPr algn="l" defTabSz="814388">
              <a:lnSpc>
                <a:spcPct val="100000"/>
              </a:lnSpc>
              <a:defRPr/>
            </a:pPr>
            <a:r>
              <a:rPr lang="en-US" sz="700" dirty="0">
                <a:solidFill>
                  <a:srgbClr val="D3D3D3"/>
                </a:solidFill>
              </a:rPr>
              <a:t>Chapter 1</a:t>
            </a:r>
          </a:p>
        </p:txBody>
      </p:sp>
      <p:sp>
        <p:nvSpPr>
          <p:cNvPr id="1028" name="Rectangle 5"/>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444D8A9F-EF57-4EE6-A242-4C1A2E3B2F98}"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1029" name="Rectangle 6"/>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0" name="Picture 7" descr="PPt_TopBand_Artwork"/>
          <p:cNvPicPr>
            <a:picLocks noChangeAspect="1" noChangeArrowheads="1"/>
          </p:cNvPicPr>
          <p:nvPr/>
        </p:nvPicPr>
        <p:blipFill>
          <a:blip r:embed="rId14" cstate="print"/>
          <a:srcRect/>
          <a:stretch>
            <a:fillRect/>
          </a:stretch>
        </p:blipFill>
        <p:spPr bwMode="auto">
          <a:xfrm>
            <a:off x="0" y="0"/>
            <a:ext cx="9140825" cy="685800"/>
          </a:xfrm>
          <a:prstGeom prst="rect">
            <a:avLst/>
          </a:prstGeom>
          <a:noFill/>
          <a:ln w="9525">
            <a:noFill/>
            <a:miter lim="800000"/>
            <a:headEnd/>
            <a:tailEnd/>
          </a:ln>
        </p:spPr>
      </p:pic>
      <p:sp>
        <p:nvSpPr>
          <p:cNvPr id="1031" name="Rectangle 8"/>
          <p:cNvSpPr>
            <a:spLocks noChangeArrowheads="1"/>
          </p:cNvSpPr>
          <p:nvPr/>
        </p:nvSpPr>
        <p:spPr bwMode="auto">
          <a:xfrm>
            <a:off x="4498975" y="6670675"/>
            <a:ext cx="2347913" cy="190500"/>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2007 – 2010, Cisco Systems, Inc. All rights reserved.</a:t>
            </a:r>
          </a:p>
        </p:txBody>
      </p:sp>
      <p:sp>
        <p:nvSpPr>
          <p:cNvPr id="1032" name="Rectangle 9"/>
          <p:cNvSpPr>
            <a:spLocks noChangeArrowheads="1"/>
          </p:cNvSpPr>
          <p:nvPr/>
        </p:nvSpPr>
        <p:spPr bwMode="auto">
          <a:xfrm>
            <a:off x="7123113" y="6672263"/>
            <a:ext cx="650875"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Public</a:t>
            </a:r>
          </a:p>
        </p:txBody>
      </p:sp>
    </p:spTree>
  </p:cSld>
  <p:clrMap bg1="lt1" tx1="dk1" bg2="lt2" tx2="dk2" accent1="accent1" accent2="accent2" accent3="accent3" accent4="accent4" accent5="accent5" accent6="accent6" hlink="hlink" folHlink="folHlink"/>
  <p:sldLayoutIdLst>
    <p:sldLayoutId id="2147484580" r:id="rId1"/>
    <p:sldLayoutId id="2147484559" r:id="rId2"/>
    <p:sldLayoutId id="2147484560" r:id="rId3"/>
    <p:sldLayoutId id="2147484561" r:id="rId4"/>
    <p:sldLayoutId id="2147484562" r:id="rId5"/>
    <p:sldLayoutId id="2147484563" r:id="rId6"/>
    <p:sldLayoutId id="2147484564" r:id="rId7"/>
    <p:sldLayoutId id="2147484565" r:id="rId8"/>
    <p:sldLayoutId id="2147484566" r:id="rId9"/>
    <p:sldLayoutId id="2147484567" r:id="rId10"/>
    <p:sldLayoutId id="2147484568" r:id="rId11"/>
    <p:sldLayoutId id="2147484569" r:id="rId12"/>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fontAlgn="base">
        <a:lnSpc>
          <a:spcPct val="90000"/>
        </a:lnSpc>
        <a:spcBef>
          <a:spcPct val="0"/>
        </a:spcBef>
        <a:spcAft>
          <a:spcPct val="0"/>
        </a:spcAft>
        <a:defRPr sz="3200" b="1">
          <a:solidFill>
            <a:srgbClr val="708CA1"/>
          </a:solidFill>
          <a:latin typeface="Arial" charset="0"/>
        </a:defRPr>
      </a:lvl6pPr>
      <a:lvl7pPr marL="914400" algn="l" defTabSz="814388" rtl="0" fontAlgn="base">
        <a:lnSpc>
          <a:spcPct val="90000"/>
        </a:lnSpc>
        <a:spcBef>
          <a:spcPct val="0"/>
        </a:spcBef>
        <a:spcAft>
          <a:spcPct val="0"/>
        </a:spcAft>
        <a:defRPr sz="3200" b="1">
          <a:solidFill>
            <a:srgbClr val="708CA1"/>
          </a:solidFill>
          <a:latin typeface="Arial" charset="0"/>
        </a:defRPr>
      </a:lvl7pPr>
      <a:lvl8pPr marL="1371600" algn="l" defTabSz="814388" rtl="0" fontAlgn="base">
        <a:lnSpc>
          <a:spcPct val="90000"/>
        </a:lnSpc>
        <a:spcBef>
          <a:spcPct val="0"/>
        </a:spcBef>
        <a:spcAft>
          <a:spcPct val="0"/>
        </a:spcAft>
        <a:defRPr sz="3200" b="1">
          <a:solidFill>
            <a:srgbClr val="708CA1"/>
          </a:solidFill>
          <a:latin typeface="Arial" charset="0"/>
        </a:defRPr>
      </a:lvl8pPr>
      <a:lvl9pPr marL="1828800" algn="l" defTabSz="814388" rtl="0" fontAlgn="base">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0" fontAlgn="base" hangingPunct="0">
        <a:lnSpc>
          <a:spcPct val="95000"/>
        </a:lnSpc>
        <a:spcBef>
          <a:spcPct val="35000"/>
        </a:spcBef>
        <a:spcAft>
          <a:spcPct val="0"/>
        </a:spcAft>
        <a:buClr>
          <a:srgbClr val="708CA1"/>
        </a:buClr>
        <a:defRPr sz="2000">
          <a:solidFill>
            <a:schemeClr val="tx1"/>
          </a:solidFill>
          <a:latin typeface="+mn-lt"/>
        </a:defRPr>
      </a:lvl6pPr>
      <a:lvl7pPr marL="2519363" algn="l" defTabSz="814388" rtl="0" eaLnBrk="0" fontAlgn="base" hangingPunct="0">
        <a:lnSpc>
          <a:spcPct val="95000"/>
        </a:lnSpc>
        <a:spcBef>
          <a:spcPct val="35000"/>
        </a:spcBef>
        <a:spcAft>
          <a:spcPct val="0"/>
        </a:spcAft>
        <a:buClr>
          <a:srgbClr val="708CA1"/>
        </a:buClr>
        <a:defRPr sz="2000">
          <a:solidFill>
            <a:schemeClr val="tx1"/>
          </a:solidFill>
          <a:latin typeface="+mn-lt"/>
        </a:defRPr>
      </a:lvl7pPr>
      <a:lvl8pPr marL="2976563" algn="l" defTabSz="814388" rtl="0" eaLnBrk="0" fontAlgn="base" hangingPunct="0">
        <a:lnSpc>
          <a:spcPct val="95000"/>
        </a:lnSpc>
        <a:spcBef>
          <a:spcPct val="35000"/>
        </a:spcBef>
        <a:spcAft>
          <a:spcPct val="0"/>
        </a:spcAft>
        <a:buClr>
          <a:srgbClr val="708CA1"/>
        </a:buClr>
        <a:defRPr sz="2000">
          <a:solidFill>
            <a:schemeClr val="tx1"/>
          </a:solidFill>
          <a:latin typeface="+mn-lt"/>
        </a:defRPr>
      </a:lvl8pPr>
      <a:lvl9pPr marL="3433763" algn="l" defTabSz="814388" rtl="0" eaLnBrk="0" fontAlgn="base" hangingPunct="0">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6146"/>
          <p:cNvSpPr>
            <a:spLocks noGrp="1" noChangeArrowheads="1"/>
          </p:cNvSpPr>
          <p:nvPr>
            <p:ph type="title"/>
          </p:nvPr>
        </p:nvSpPr>
        <p:spPr bwMode="auto">
          <a:xfrm>
            <a:off x="655638" y="798513"/>
            <a:ext cx="8145462"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p>
            <a:pPr lvl="0"/>
            <a:r>
              <a:rPr lang="en-US" smtClean="0"/>
              <a:t>Slide Title</a:t>
            </a:r>
          </a:p>
        </p:txBody>
      </p:sp>
      <p:sp>
        <p:nvSpPr>
          <p:cNvPr id="2051" name="Rectangle 6281"/>
          <p:cNvSpPr>
            <a:spLocks noChangeArrowheads="1"/>
          </p:cNvSpPr>
          <p:nvPr/>
        </p:nvSpPr>
        <p:spPr bwMode="auto">
          <a:xfrm>
            <a:off x="193675" y="6672263"/>
            <a:ext cx="962025" cy="188912"/>
          </a:xfrm>
          <a:prstGeom prst="rect">
            <a:avLst/>
          </a:prstGeom>
          <a:noFill/>
          <a:ln w="9525">
            <a:noFill/>
            <a:miter lim="800000"/>
            <a:headEnd/>
            <a:tailEnd/>
          </a:ln>
        </p:spPr>
        <p:txBody>
          <a:bodyPr lIns="82124" tIns="41061" rIns="82124" bIns="41061" anchor="b">
            <a:spAutoFit/>
          </a:bodyPr>
          <a:lstStyle/>
          <a:p>
            <a:pPr algn="l" defTabSz="814388">
              <a:lnSpc>
                <a:spcPct val="100000"/>
              </a:lnSpc>
              <a:defRPr/>
            </a:pPr>
            <a:r>
              <a:rPr lang="en-US" sz="700" dirty="0">
                <a:solidFill>
                  <a:srgbClr val="D3D3D3"/>
                </a:solidFill>
              </a:rPr>
              <a:t>Presentation_ID</a:t>
            </a:r>
          </a:p>
        </p:txBody>
      </p:sp>
      <p:sp>
        <p:nvSpPr>
          <p:cNvPr id="2052" name="Rectangle 6282"/>
          <p:cNvSpPr>
            <a:spLocks noChangeArrowheads="1"/>
          </p:cNvSpPr>
          <p:nvPr/>
        </p:nvSpPr>
        <p:spPr bwMode="auto">
          <a:xfrm>
            <a:off x="8596313" y="6626225"/>
            <a:ext cx="320675" cy="234950"/>
          </a:xfrm>
          <a:prstGeom prst="rect">
            <a:avLst/>
          </a:prstGeom>
          <a:noFill/>
          <a:ln w="9525" algn="ctr">
            <a:noFill/>
            <a:miter lim="800000"/>
            <a:headEnd/>
            <a:tailEnd/>
          </a:ln>
        </p:spPr>
        <p:txBody>
          <a:bodyPr wrap="none" lIns="82124" tIns="41061" rIns="82124" bIns="41061" anchor="b">
            <a:spAutoFit/>
          </a:bodyPr>
          <a:lstStyle/>
          <a:p>
            <a:pPr algn="r" defTabSz="814388">
              <a:lnSpc>
                <a:spcPct val="100000"/>
              </a:lnSpc>
              <a:defRPr/>
            </a:pPr>
            <a:fld id="{4656828F-70FF-4FA6-A4C2-1E97AB34D530}" type="slidenum">
              <a:rPr lang="en-US" sz="1000">
                <a:solidFill>
                  <a:srgbClr val="D3D3D3"/>
                </a:solidFill>
              </a:rPr>
              <a:pPr algn="r" defTabSz="814388">
                <a:lnSpc>
                  <a:spcPct val="100000"/>
                </a:lnSpc>
                <a:defRPr/>
              </a:pPr>
              <a:t>‹#›</a:t>
            </a:fld>
            <a:endParaRPr lang="en-US" sz="1000" dirty="0">
              <a:solidFill>
                <a:srgbClr val="D3D3D3"/>
              </a:solidFill>
            </a:endParaRPr>
          </a:p>
        </p:txBody>
      </p:sp>
      <p:sp>
        <p:nvSpPr>
          <p:cNvPr id="2053" name="Rectangle 6284"/>
          <p:cNvSpPr>
            <a:spLocks noGrp="1" noChangeArrowheads="1"/>
          </p:cNvSpPr>
          <p:nvPr>
            <p:ph type="body" idx="1"/>
          </p:nvPr>
        </p:nvSpPr>
        <p:spPr bwMode="auto">
          <a:xfrm>
            <a:off x="655638" y="2014538"/>
            <a:ext cx="7940675" cy="3571875"/>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p>
            <a:pPr lvl="0"/>
            <a:r>
              <a:rPr lang="en-US" smtClean="0"/>
              <a:t>Body Text</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4" name="Rectangle 6312"/>
          <p:cNvSpPr>
            <a:spLocks noChangeArrowheads="1"/>
          </p:cNvSpPr>
          <p:nvPr/>
        </p:nvSpPr>
        <p:spPr bwMode="auto">
          <a:xfrm>
            <a:off x="4498975" y="6672263"/>
            <a:ext cx="2022475" cy="188912"/>
          </a:xfrm>
          <a:prstGeom prst="rect">
            <a:avLst/>
          </a:prstGeom>
          <a:noFill/>
          <a:ln w="9525">
            <a:noFill/>
            <a:miter lim="800000"/>
            <a:headEnd/>
            <a:tailEnd/>
          </a:ln>
        </p:spPr>
        <p:txBody>
          <a:bodyPr wrap="none" lIns="82124" tIns="41061" rIns="82124" bIns="41061" anchor="b" anchorCtr="1">
            <a:spAutoFit/>
          </a:bodyPr>
          <a:lstStyle/>
          <a:p>
            <a:pPr algn="l" defTabSz="814388">
              <a:lnSpc>
                <a:spcPct val="100000"/>
              </a:lnSpc>
              <a:defRPr/>
            </a:pPr>
            <a:r>
              <a:rPr lang="en-US" sz="700" dirty="0">
                <a:solidFill>
                  <a:srgbClr val="D3D3D3"/>
                </a:solidFill>
              </a:rPr>
              <a:t>© 2008 Cisco Systems, Inc. All rights reserved.</a:t>
            </a:r>
          </a:p>
        </p:txBody>
      </p:sp>
      <p:sp>
        <p:nvSpPr>
          <p:cNvPr id="2055" name="Rectangle 6313"/>
          <p:cNvSpPr>
            <a:spLocks noChangeArrowheads="1"/>
          </p:cNvSpPr>
          <p:nvPr/>
        </p:nvSpPr>
        <p:spPr bwMode="auto">
          <a:xfrm>
            <a:off x="6896100" y="6672263"/>
            <a:ext cx="877888" cy="188912"/>
          </a:xfrm>
          <a:prstGeom prst="rect">
            <a:avLst/>
          </a:prstGeom>
          <a:noFill/>
          <a:ln w="9525">
            <a:noFill/>
            <a:miter lim="800000"/>
            <a:headEnd/>
            <a:tailEnd/>
          </a:ln>
        </p:spPr>
        <p:txBody>
          <a:bodyPr wrap="none" lIns="82124" tIns="41061" rIns="82124" bIns="41061" anchor="b">
            <a:spAutoFit/>
          </a:bodyPr>
          <a:lstStyle/>
          <a:p>
            <a:pPr algn="r" defTabSz="814388">
              <a:lnSpc>
                <a:spcPct val="100000"/>
              </a:lnSpc>
              <a:defRPr/>
            </a:pPr>
            <a:r>
              <a:rPr lang="en-US" sz="700" dirty="0">
                <a:solidFill>
                  <a:srgbClr val="D3D3D3"/>
                </a:solidFill>
              </a:rPr>
              <a:t>Cisco Confidential</a:t>
            </a:r>
          </a:p>
        </p:txBody>
      </p:sp>
      <p:pic>
        <p:nvPicPr>
          <p:cNvPr id="2056" name="Picture 8" descr="Rev08_Cisco_BrandBar10_060408.png"/>
          <p:cNvPicPr>
            <a:picLocks noChangeAspect="1"/>
          </p:cNvPicPr>
          <p:nvPr/>
        </p:nvPicPr>
        <p:blipFill>
          <a:blip r:embed="rId13"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581" r:id="rId1"/>
    <p:sldLayoutId id="2147484570" r:id="rId2"/>
    <p:sldLayoutId id="2147484571" r:id="rId3"/>
    <p:sldLayoutId id="2147484572" r:id="rId4"/>
    <p:sldLayoutId id="2147484573" r:id="rId5"/>
    <p:sldLayoutId id="2147484574" r:id="rId6"/>
    <p:sldLayoutId id="2147484575" r:id="rId7"/>
    <p:sldLayoutId id="2147484576" r:id="rId8"/>
    <p:sldLayoutId id="2147484577" r:id="rId9"/>
    <p:sldLayoutId id="2147484578" r:id="rId10"/>
    <p:sldLayoutId id="2147484579" r:id="rId11"/>
  </p:sldLayoutIdLst>
  <p:timing>
    <p:tnLst>
      <p:par>
        <p:cTn id="1" dur="indefinite" restart="never" nodeType="tmRoot"/>
      </p:par>
    </p:tnLst>
  </p:timing>
  <p:txStyles>
    <p:title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www.cisco.com/"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www.cisco.com/go/clm"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hyperlink" Target="http://www.cisco.com/go/license"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1150" y="2263775"/>
            <a:ext cx="3854450" cy="1481138"/>
          </a:xfrm>
        </p:spPr>
        <p:txBody>
          <a:bodyPr/>
          <a:lstStyle/>
          <a:p>
            <a:pPr eaLnBrk="1" hangingPunct="1"/>
            <a:r>
              <a:rPr lang="en-US" sz="2800" dirty="0" smtClean="0"/>
              <a:t>Chapter </a:t>
            </a:r>
            <a:r>
              <a:rPr lang="en-US" sz="2800" dirty="0"/>
              <a:t>9</a:t>
            </a:r>
            <a:r>
              <a:rPr lang="en-US" sz="2800" dirty="0" smtClean="0"/>
              <a:t>: IOS Images and Licensing</a:t>
            </a:r>
            <a:br>
              <a:rPr lang="en-US" sz="2800" dirty="0" smtClean="0"/>
            </a:br>
            <a:r>
              <a:rPr lang="en-US" sz="2800" dirty="0" smtClean="0"/>
              <a:t/>
            </a:r>
            <a:br>
              <a:rPr lang="en-US" sz="2800" dirty="0" smtClean="0"/>
            </a:br>
            <a:endParaRPr lang="en-US" sz="2800" dirty="0" smtClean="0">
              <a:solidFill>
                <a:schemeClr val="folHlink"/>
              </a:solidFill>
            </a:endParaRPr>
          </a:p>
        </p:txBody>
      </p:sp>
      <p:sp>
        <p:nvSpPr>
          <p:cNvPr id="5123" name="Rectangle 3"/>
          <p:cNvSpPr>
            <a:spLocks noGrp="1" noChangeArrowheads="1"/>
          </p:cNvSpPr>
          <p:nvPr>
            <p:ph type="subTitle" idx="1"/>
          </p:nvPr>
        </p:nvSpPr>
        <p:spPr>
          <a:xfrm>
            <a:off x="311150" y="4672013"/>
            <a:ext cx="6788150" cy="658812"/>
          </a:xfrm>
        </p:spPr>
        <p:txBody>
          <a:bodyPr/>
          <a:lstStyle/>
          <a:p>
            <a:pPr eaLnBrk="1" hangingPunct="1"/>
            <a:r>
              <a:rPr lang="en-US" sz="2400" dirty="0" smtClean="0"/>
              <a:t>Scaling Networks</a:t>
            </a:r>
          </a:p>
        </p:txBody>
      </p:sp>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IOS 15 System Image Packaging</a:t>
            </a:r>
            <a:endParaRPr lang="en-US" sz="3000" dirty="0">
              <a:solidFill>
                <a:schemeClr val="accent5">
                  <a:lumMod val="75000"/>
                </a:schemeClr>
              </a:solidFill>
              <a:cs typeface="Arial" pitchFamily="34" charset="0"/>
            </a:endParaRPr>
          </a:p>
        </p:txBody>
      </p:sp>
      <p:pic>
        <p:nvPicPr>
          <p:cNvPr id="5123" name="Picture 3"/>
          <p:cNvPicPr>
            <a:picLocks noChangeAspect="1" noChangeArrowheads="1"/>
          </p:cNvPicPr>
          <p:nvPr/>
        </p:nvPicPr>
        <p:blipFill>
          <a:blip r:embed="rId3" cstate="print"/>
          <a:srcRect l="47218" t="31510" r="18960" b="17969"/>
          <a:stretch>
            <a:fillRect/>
          </a:stretch>
        </p:blipFill>
        <p:spPr bwMode="auto">
          <a:xfrm>
            <a:off x="1770743" y="1484993"/>
            <a:ext cx="5747655" cy="5031818"/>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IOS 15 System Image Packaging (cont.)</a:t>
            </a:r>
            <a:endParaRPr lang="en-US" sz="3000" dirty="0">
              <a:solidFill>
                <a:schemeClr val="accent5">
                  <a:lumMod val="75000"/>
                </a:schemeClr>
              </a:solidFill>
              <a:cs typeface="Arial" pitchFamily="34" charset="0"/>
            </a:endParaRPr>
          </a:p>
        </p:txBody>
      </p:sp>
      <p:pic>
        <p:nvPicPr>
          <p:cNvPr id="5122" name="Picture 2"/>
          <p:cNvPicPr>
            <a:picLocks noChangeAspect="1" noChangeArrowheads="1"/>
          </p:cNvPicPr>
          <p:nvPr/>
        </p:nvPicPr>
        <p:blipFill>
          <a:blip r:embed="rId3" cstate="print"/>
          <a:srcRect l="47438" t="31771" r="19034" b="29688"/>
          <a:stretch>
            <a:fillRect/>
          </a:stretch>
        </p:blipFill>
        <p:spPr bwMode="auto">
          <a:xfrm>
            <a:off x="830035" y="1590221"/>
            <a:ext cx="7660821" cy="4951098"/>
          </a:xfrm>
          <a:prstGeom prst="rect">
            <a:avLst/>
          </a:prstGeom>
          <a:noFill/>
          <a:ln w="9525">
            <a:noFill/>
            <a:miter lim="800000"/>
            <a:headEnd/>
            <a:tailEnd/>
          </a:ln>
        </p:spPr>
      </p:pic>
    </p:spTree>
    <p:extLst>
      <p:ext uri="{BB962C8B-B14F-4D97-AF65-F5344CB8AC3E}">
        <p14:creationId xmlns:p14="http://schemas.microsoft.com/office/powerpoint/2010/main" val="2114656608"/>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IOS Image Filenames</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pPr marL="0" indent="0">
              <a:buNone/>
            </a:pPr>
            <a:r>
              <a:rPr lang="en-US" sz="2000" dirty="0" smtClean="0"/>
              <a:t>Displaying the Cisco IOS image.</a:t>
            </a:r>
          </a:p>
          <a:p>
            <a:endParaRPr lang="en-US" sz="2300" dirty="0" smtClean="0"/>
          </a:p>
          <a:p>
            <a:pPr marL="0" indent="0">
              <a:buNone/>
            </a:pPr>
            <a:endParaRPr lang="en-US" sz="2300" dirty="0" smtClean="0"/>
          </a:p>
        </p:txBody>
      </p:sp>
      <p:pic>
        <p:nvPicPr>
          <p:cNvPr id="1027" name="Picture 3"/>
          <p:cNvPicPr>
            <a:picLocks noChangeAspect="1" noChangeArrowheads="1"/>
          </p:cNvPicPr>
          <p:nvPr/>
        </p:nvPicPr>
        <p:blipFill>
          <a:blip r:embed="rId3" cstate="print"/>
          <a:srcRect l="47218" t="37240" r="19253" b="42448"/>
          <a:stretch>
            <a:fillRect/>
          </a:stretch>
        </p:blipFill>
        <p:spPr bwMode="auto">
          <a:xfrm>
            <a:off x="707571" y="2362199"/>
            <a:ext cx="7382605" cy="2514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IOS Image Filenames (cont.)</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pPr marL="0" indent="0">
              <a:buNone/>
            </a:pPr>
            <a:r>
              <a:rPr lang="en-US" sz="2000" dirty="0" smtClean="0"/>
              <a:t>Example of a Cisco IOS 15.2 Image name.</a:t>
            </a:r>
            <a:endParaRPr lang="en-US" sz="2000" dirty="0"/>
          </a:p>
        </p:txBody>
      </p:sp>
      <p:pic>
        <p:nvPicPr>
          <p:cNvPr id="1026" name="Picture 2"/>
          <p:cNvPicPr>
            <a:picLocks noChangeAspect="1" noChangeArrowheads="1"/>
          </p:cNvPicPr>
          <p:nvPr/>
        </p:nvPicPr>
        <p:blipFill>
          <a:blip r:embed="rId3" cstate="print"/>
          <a:srcRect l="49341" t="39323" r="18741" b="18229"/>
          <a:stretch>
            <a:fillRect/>
          </a:stretch>
        </p:blipFill>
        <p:spPr bwMode="auto">
          <a:xfrm>
            <a:off x="1458685" y="1903184"/>
            <a:ext cx="6103257" cy="4563445"/>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814497635"/>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Managing Cisco IOS Images</a:t>
            </a:r>
            <a:r>
              <a:rPr lang="en-US" sz="2800" dirty="0" smtClean="0"/>
              <a:t/>
            </a:r>
            <a:br>
              <a:rPr lang="en-US" sz="2800" dirty="0" smtClean="0"/>
            </a:br>
            <a:r>
              <a:rPr lang="en-US" sz="2800" dirty="0" smtClean="0"/>
              <a:t>TFTP Servers as a Backup Location</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r>
              <a:rPr lang="en-US" sz="2000" dirty="0" smtClean="0"/>
              <a:t>Cisco IOS Software images and configuration files can be stored on a central TFTP server.</a:t>
            </a:r>
          </a:p>
          <a:p>
            <a:r>
              <a:rPr lang="en-US" sz="2000" dirty="0" smtClean="0"/>
              <a:t>It is good practice to keep a backup copy of the Cisco IOS software image.</a:t>
            </a:r>
          </a:p>
          <a:p>
            <a:r>
              <a:rPr lang="en-US" sz="2000" dirty="0" smtClean="0"/>
              <a:t>Using a network TFTP server allows image and configuration uploads and downloads over the network.</a:t>
            </a:r>
          </a:p>
          <a:p>
            <a:pPr>
              <a:buNone/>
            </a:pPr>
            <a:endParaRPr lang="en-US" sz="2300" dirty="0" smtClean="0"/>
          </a:p>
        </p:txBody>
      </p:sp>
      <p:pic>
        <p:nvPicPr>
          <p:cNvPr id="2050" name="Picture 2"/>
          <p:cNvPicPr>
            <a:picLocks noChangeAspect="1" noChangeArrowheads="1"/>
          </p:cNvPicPr>
          <p:nvPr/>
        </p:nvPicPr>
        <p:blipFill>
          <a:blip r:embed="rId3" cstate="print"/>
          <a:srcRect l="51537" t="44531" r="19327" b="28646"/>
          <a:stretch>
            <a:fillRect/>
          </a:stretch>
        </p:blipFill>
        <p:spPr bwMode="auto">
          <a:xfrm>
            <a:off x="2119086" y="3641497"/>
            <a:ext cx="5385707" cy="2787577"/>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Managing Cisco IOS Images</a:t>
            </a:r>
            <a:r>
              <a:rPr lang="en-US" sz="2800" dirty="0" smtClean="0"/>
              <a:t/>
            </a:r>
            <a:br>
              <a:rPr lang="en-US" sz="2800" dirty="0" smtClean="0"/>
            </a:br>
            <a:r>
              <a:rPr lang="en-US" sz="2800" dirty="0" smtClean="0"/>
              <a:t>Creating Cisco IOS Image Backup</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pPr marL="0" indent="0">
              <a:buNone/>
            </a:pPr>
            <a:r>
              <a:rPr lang="en-US" sz="2000" dirty="0" smtClean="0"/>
              <a:t>To create a backup of the Cisco IOS image to a TFTP server, perform the following three steps:</a:t>
            </a:r>
          </a:p>
          <a:p>
            <a:pPr marL="914400" indent="-914400">
              <a:buNone/>
            </a:pPr>
            <a:r>
              <a:rPr lang="en-US" sz="2000" b="1" dirty="0" smtClean="0"/>
              <a:t>Step 1. </a:t>
            </a:r>
            <a:r>
              <a:rPr lang="en-US" sz="2000" dirty="0" smtClean="0"/>
              <a:t>Ensure that there is access to the network TFTP server. Ping the TFTP server to test connectivity.</a:t>
            </a:r>
          </a:p>
          <a:p>
            <a:pPr marL="914400" indent="-914400">
              <a:buNone/>
            </a:pPr>
            <a:r>
              <a:rPr lang="en-US" sz="2000" b="1" dirty="0" smtClean="0"/>
              <a:t>Step 2. </a:t>
            </a:r>
            <a:r>
              <a:rPr lang="en-US" sz="2000" dirty="0" smtClean="0"/>
              <a:t>Verify that the TFTP server has sufficient disk space to accommodate the Cisco IOS Software image. Use the</a:t>
            </a:r>
            <a:r>
              <a:rPr lang="en-US" sz="2000" b="1" dirty="0" smtClean="0"/>
              <a:t> </a:t>
            </a:r>
            <a:r>
              <a:rPr lang="en-US" sz="2000" b="1" dirty="0" smtClean="0">
                <a:latin typeface="Courier New" pitchFamily="49" charset="0"/>
                <a:cs typeface="Courier New" pitchFamily="49" charset="0"/>
              </a:rPr>
              <a:t>show </a:t>
            </a:r>
            <a:r>
              <a:rPr lang="en-US" sz="2000" b="1" dirty="0" err="1" smtClean="0">
                <a:latin typeface="Courier New" pitchFamily="49" charset="0"/>
                <a:cs typeface="Courier New" pitchFamily="49" charset="0"/>
              </a:rPr>
              <a:t>flash0</a:t>
            </a:r>
            <a:r>
              <a:rPr lang="en-US" sz="2000" b="1" dirty="0" smtClean="0">
                <a:latin typeface="Courier New" pitchFamily="49" charset="0"/>
                <a:cs typeface="Courier New" pitchFamily="49" charset="0"/>
              </a:rPr>
              <a:t>:</a:t>
            </a:r>
            <a:r>
              <a:rPr lang="en-US" sz="2000" b="1" dirty="0" smtClean="0"/>
              <a:t> </a:t>
            </a:r>
            <a:r>
              <a:rPr lang="en-US" sz="2000" dirty="0" smtClean="0"/>
              <a:t>command on the router to determine the size of the Cisco IOS image file. </a:t>
            </a:r>
          </a:p>
          <a:p>
            <a:pPr marL="914400" indent="-914400">
              <a:buNone/>
            </a:pPr>
            <a:r>
              <a:rPr lang="en-US" sz="2000" b="1" dirty="0" smtClean="0"/>
              <a:t>Step 3. </a:t>
            </a:r>
            <a:r>
              <a:rPr lang="en-US" sz="2000" dirty="0" smtClean="0"/>
              <a:t>Copy the image to the TFTP server using the</a:t>
            </a:r>
            <a:r>
              <a:rPr lang="en-US" sz="2000" b="1" dirty="0" smtClean="0"/>
              <a:t> </a:t>
            </a:r>
            <a:r>
              <a:rPr lang="en-US" sz="2000" b="1" dirty="0" smtClean="0">
                <a:latin typeface="Courier New" pitchFamily="49" charset="0"/>
                <a:cs typeface="Courier New" pitchFamily="49" charset="0"/>
              </a:rPr>
              <a:t>copy </a:t>
            </a:r>
            <a:r>
              <a:rPr lang="en-US" sz="2000" i="1" dirty="0" smtClean="0">
                <a:latin typeface="Courier New" pitchFamily="49" charset="0"/>
                <a:cs typeface="Courier New" pitchFamily="49" charset="0"/>
              </a:rPr>
              <a:t>source-</a:t>
            </a:r>
            <a:r>
              <a:rPr lang="en-US" sz="2000" i="1" dirty="0" err="1" smtClean="0">
                <a:latin typeface="Courier New" pitchFamily="49" charset="0"/>
                <a:cs typeface="Courier New" pitchFamily="49" charset="0"/>
              </a:rPr>
              <a:t>url</a:t>
            </a:r>
            <a:r>
              <a:rPr lang="en-US" sz="2000" i="1" dirty="0" smtClean="0">
                <a:latin typeface="Courier New" pitchFamily="49" charset="0"/>
                <a:cs typeface="Courier New" pitchFamily="49" charset="0"/>
              </a:rPr>
              <a:t> destination-</a:t>
            </a:r>
            <a:r>
              <a:rPr lang="en-US" sz="2000" i="1" dirty="0" err="1" smtClean="0">
                <a:latin typeface="Courier New" pitchFamily="49" charset="0"/>
                <a:cs typeface="Courier New" pitchFamily="49" charset="0"/>
              </a:rPr>
              <a:t>url</a:t>
            </a:r>
            <a:r>
              <a:rPr lang="en-US" sz="2000" i="1" dirty="0" smtClean="0">
                <a:latin typeface="Courier New" pitchFamily="49" charset="0"/>
                <a:cs typeface="Courier New" pitchFamily="49" charset="0"/>
              </a:rPr>
              <a:t> </a:t>
            </a:r>
            <a:r>
              <a:rPr lang="en-US" sz="2000" dirty="0" smtClean="0"/>
              <a:t>command.</a:t>
            </a:r>
          </a:p>
          <a:p>
            <a:pPr>
              <a:buNone/>
            </a:pPr>
            <a:endParaRPr lang="en-US" sz="2300" dirty="0" smtClean="0"/>
          </a:p>
        </p:txBody>
      </p:sp>
      <p:pic>
        <p:nvPicPr>
          <p:cNvPr id="1026" name="Picture 2"/>
          <p:cNvPicPr>
            <a:picLocks noChangeAspect="1" noChangeArrowheads="1"/>
          </p:cNvPicPr>
          <p:nvPr/>
        </p:nvPicPr>
        <p:blipFill>
          <a:blip r:embed="rId3" cstate="print"/>
          <a:srcRect l="44363" t="48958" r="21816" b="30729"/>
          <a:stretch>
            <a:fillRect/>
          </a:stretch>
        </p:blipFill>
        <p:spPr bwMode="auto">
          <a:xfrm>
            <a:off x="2072109" y="4850275"/>
            <a:ext cx="4851888" cy="1638300"/>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Managing Cisco IOS Images</a:t>
            </a:r>
            <a:r>
              <a:rPr lang="en-US" sz="2800" dirty="0" smtClean="0"/>
              <a:t/>
            </a:r>
            <a:br>
              <a:rPr lang="en-US" sz="2800" dirty="0" smtClean="0"/>
            </a:br>
            <a:r>
              <a:rPr lang="en-US" sz="2800" dirty="0" smtClean="0"/>
              <a:t>Copying a System IOS Image</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pPr marL="0" indent="0">
              <a:buNone/>
            </a:pPr>
            <a:r>
              <a:rPr lang="en-US" sz="2000" dirty="0" smtClean="0"/>
              <a:t>Follow these steps to upgrade the software on the Cisco router:</a:t>
            </a:r>
          </a:p>
          <a:p>
            <a:pPr marL="914400" indent="-914400">
              <a:buNone/>
            </a:pPr>
            <a:r>
              <a:rPr lang="en-US" sz="2000" b="1" dirty="0" smtClean="0"/>
              <a:t>Step 1. </a:t>
            </a:r>
            <a:r>
              <a:rPr lang="en-US" sz="2000" dirty="0" smtClean="0"/>
              <a:t>Select a Cisco IOS image file that meets the requirements in terms of platform, features, and software. Download the file from </a:t>
            </a:r>
            <a:r>
              <a:rPr lang="en-US" sz="2000" dirty="0" smtClean="0">
                <a:hlinkClick r:id="rId3"/>
              </a:rPr>
              <a:t>http://www.cisco.com</a:t>
            </a:r>
            <a:r>
              <a:rPr lang="en-US" sz="2000" dirty="0" smtClean="0"/>
              <a:t> and transfer it to the TFTP server.</a:t>
            </a:r>
          </a:p>
          <a:p>
            <a:pPr marL="914400" indent="-914400">
              <a:buNone/>
            </a:pPr>
            <a:r>
              <a:rPr lang="en-US" sz="2000" b="1" dirty="0" smtClean="0"/>
              <a:t>Step 2. </a:t>
            </a:r>
            <a:r>
              <a:rPr lang="en-US" sz="2000" dirty="0" smtClean="0"/>
              <a:t>Verify connectivity to the TFTP server. Ping the TFTP server from the router.</a:t>
            </a:r>
          </a:p>
          <a:p>
            <a:pPr marL="914400" indent="-914400">
              <a:buNone/>
            </a:pPr>
            <a:r>
              <a:rPr lang="en-US" sz="2000" b="1" dirty="0" smtClean="0"/>
              <a:t>Step 3. </a:t>
            </a:r>
            <a:r>
              <a:rPr lang="en-US" sz="2000" dirty="0" smtClean="0"/>
              <a:t>Ensure that there is sufficient flash space on the router that is being upgraded. The amount of free flash can be verified using the</a:t>
            </a:r>
            <a:r>
              <a:rPr lang="en-US" sz="2000" b="1" dirty="0" smtClean="0"/>
              <a:t> </a:t>
            </a:r>
            <a:r>
              <a:rPr lang="en-US" sz="2000" b="1" dirty="0" smtClean="0">
                <a:latin typeface="Courier New" pitchFamily="49" charset="0"/>
                <a:cs typeface="Courier New" pitchFamily="49" charset="0"/>
              </a:rPr>
              <a:t>show flash0:</a:t>
            </a:r>
            <a:r>
              <a:rPr lang="en-US" sz="2000" b="1" dirty="0" smtClean="0"/>
              <a:t> </a:t>
            </a:r>
            <a:r>
              <a:rPr lang="en-US" sz="2000" dirty="0" smtClean="0"/>
              <a:t>command. </a:t>
            </a:r>
          </a:p>
          <a:p>
            <a:pPr marL="914400" indent="-914400">
              <a:buNone/>
            </a:pPr>
            <a:r>
              <a:rPr lang="en-US" sz="2000" b="1" dirty="0" smtClean="0"/>
              <a:t>Step 4. </a:t>
            </a:r>
            <a:r>
              <a:rPr lang="en-US" sz="2000" dirty="0" smtClean="0"/>
              <a:t>Copy the IOS image file from the TFTP server to the router using the</a:t>
            </a:r>
            <a:r>
              <a:rPr lang="en-US" sz="2000" b="1" dirty="0" smtClean="0"/>
              <a:t> </a:t>
            </a:r>
            <a:r>
              <a:rPr lang="en-US" sz="2000" b="1" dirty="0" smtClean="0">
                <a:latin typeface="Courier New" pitchFamily="49" charset="0"/>
                <a:cs typeface="Courier New" pitchFamily="49" charset="0"/>
              </a:rPr>
              <a:t>copy tftp: flash0</a:t>
            </a:r>
            <a:r>
              <a:rPr lang="en-US" sz="2000" b="1" dirty="0" smtClean="0"/>
              <a:t> </a:t>
            </a:r>
            <a:r>
              <a:rPr lang="en-US" sz="2000" dirty="0" smtClean="0"/>
              <a:t>command. After issuing this command with specified source and destination URLs, the user is prompted for the remote host’s IP address, source filename, and destination filename. The transfer of the file then begins.</a:t>
            </a:r>
          </a:p>
          <a:p>
            <a:pPr>
              <a:buNone/>
            </a:pPr>
            <a:endParaRPr lang="en-US" sz="2300" dirty="0" smtClean="0"/>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Managing Cisco IOS Images</a:t>
            </a:r>
            <a:r>
              <a:rPr lang="en-US" sz="2800" dirty="0" smtClean="0"/>
              <a:t/>
            </a:r>
            <a:br>
              <a:rPr lang="en-US" sz="2800" dirty="0" smtClean="0"/>
            </a:br>
            <a:r>
              <a:rPr lang="en-US" sz="2800" dirty="0" smtClean="0"/>
              <a:t>Boot System</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r>
              <a:rPr lang="en-US" sz="2000" dirty="0" smtClean="0"/>
              <a:t>The</a:t>
            </a:r>
            <a:r>
              <a:rPr lang="en-US" sz="2000" b="1" dirty="0" smtClean="0"/>
              <a:t> </a:t>
            </a:r>
            <a:r>
              <a:rPr lang="en-US" sz="2000" b="1" dirty="0" smtClean="0">
                <a:latin typeface="Courier New" pitchFamily="49" charset="0"/>
                <a:cs typeface="Courier New" pitchFamily="49" charset="0"/>
              </a:rPr>
              <a:t>boot system</a:t>
            </a:r>
            <a:r>
              <a:rPr lang="en-US" sz="2000" b="1" dirty="0" smtClean="0"/>
              <a:t> </a:t>
            </a:r>
            <a:r>
              <a:rPr lang="en-US" sz="2000" dirty="0" smtClean="0"/>
              <a:t>commands specify the name and location of the Cisco IOS Software image to load. Several</a:t>
            </a:r>
            <a:r>
              <a:rPr lang="en-US" sz="2000" b="1" dirty="0" smtClean="0"/>
              <a:t> </a:t>
            </a:r>
            <a:r>
              <a:rPr lang="en-US" sz="2000" b="1" dirty="0" smtClean="0">
                <a:latin typeface="Courier New" pitchFamily="49" charset="0"/>
                <a:cs typeface="Courier New" pitchFamily="49" charset="0"/>
              </a:rPr>
              <a:t>boot system</a:t>
            </a:r>
            <a:r>
              <a:rPr lang="en-US" sz="2000" b="1" dirty="0" smtClean="0"/>
              <a:t> </a:t>
            </a:r>
            <a:r>
              <a:rPr lang="en-US" sz="2000" dirty="0" smtClean="0"/>
              <a:t>commands can be entered in sequence.</a:t>
            </a:r>
          </a:p>
          <a:p>
            <a:r>
              <a:rPr lang="en-US" sz="2000" dirty="0" smtClean="0"/>
              <a:t>Specify the flash device as the source of the Cisco IOS image:</a:t>
            </a:r>
          </a:p>
          <a:p>
            <a:pPr marL="288925" indent="0">
              <a:buNone/>
            </a:pPr>
            <a:r>
              <a:rPr lang="en-US" sz="2000" dirty="0" smtClean="0">
                <a:latin typeface="Courier New" pitchFamily="49" charset="0"/>
                <a:cs typeface="Courier New" pitchFamily="49" charset="0"/>
              </a:rPr>
              <a:t>Router(config)# </a:t>
            </a:r>
            <a:r>
              <a:rPr lang="en-US" sz="2000" b="1" dirty="0" smtClean="0">
                <a:latin typeface="Courier New" pitchFamily="49" charset="0"/>
                <a:cs typeface="Courier New" pitchFamily="49" charset="0"/>
              </a:rPr>
              <a:t>boot system flash0://c1900-universalk9-mz.SPA.152-4.M3.bin</a:t>
            </a:r>
          </a:p>
          <a:p>
            <a:r>
              <a:rPr lang="en-US" sz="2000" dirty="0" smtClean="0"/>
              <a:t>Specify the TFTP server as a source of the Cisco IOS image, with ROMmon as the backup:</a:t>
            </a:r>
          </a:p>
          <a:p>
            <a:pPr marL="231775" lvl="1" indent="0"/>
            <a:r>
              <a:rPr lang="en-US" dirty="0" smtClean="0">
                <a:latin typeface="Courier New" pitchFamily="49" charset="0"/>
                <a:cs typeface="Courier New" pitchFamily="49" charset="0"/>
              </a:rPr>
              <a:t>Router(config)# </a:t>
            </a:r>
            <a:r>
              <a:rPr lang="en-US" b="1" dirty="0" smtClean="0">
                <a:latin typeface="Courier New" pitchFamily="49" charset="0"/>
                <a:cs typeface="Courier New" pitchFamily="49" charset="0"/>
              </a:rPr>
              <a:t>boot system tftp://c1900-universalk9-mz.SPA.152-4.M3.bin</a:t>
            </a:r>
          </a:p>
          <a:p>
            <a:pPr marL="231775" lvl="1" indent="0"/>
            <a:r>
              <a:rPr lang="en-US" dirty="0" smtClean="0">
                <a:latin typeface="Courier New" pitchFamily="49" charset="0"/>
                <a:cs typeface="Courier New" pitchFamily="49" charset="0"/>
              </a:rPr>
              <a:t>Router(config)# </a:t>
            </a:r>
            <a:r>
              <a:rPr lang="en-US" b="1" dirty="0" smtClean="0">
                <a:latin typeface="Courier New" pitchFamily="49" charset="0"/>
                <a:cs typeface="Courier New" pitchFamily="49" charset="0"/>
              </a:rPr>
              <a:t>boot system rom</a:t>
            </a:r>
            <a:endParaRPr lang="en-US" dirty="0" smtClean="0">
              <a:latin typeface="Courier New" pitchFamily="49" charset="0"/>
              <a:cs typeface="Courier New" pitchFamily="49" charset="0"/>
            </a:endParaRPr>
          </a:p>
          <a:p>
            <a:pPr marL="231775" indent="0"/>
            <a:endParaRPr lang="en-US" sz="2300" dirty="0" smtClean="0"/>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sz="2800" dirty="0" smtClean="0"/>
              <a:t>Licensing Overview</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r>
              <a:rPr lang="en-US" sz="2000" dirty="0" smtClean="0"/>
              <a:t>The Cisco IOS Software Release 15.0 incorporates cross-platform feature sets to simplify the image selection process.</a:t>
            </a:r>
          </a:p>
          <a:p>
            <a:r>
              <a:rPr lang="en-US" sz="2000" dirty="0" smtClean="0"/>
              <a:t>Each device ships with the same universal image. </a:t>
            </a:r>
          </a:p>
          <a:p>
            <a:r>
              <a:rPr lang="en-US" sz="2000" dirty="0" smtClean="0"/>
              <a:t>Technology packages are enabled in the universal image via Cisco Software Activation licensing keys.</a:t>
            </a:r>
          </a:p>
          <a:p>
            <a:r>
              <a:rPr lang="en-US" sz="2000" dirty="0" smtClean="0"/>
              <a:t>Technology package licenses are supported on Cisco ISR G2 platforms (Cisco 1900, 2900, and 3900 Series routers). </a:t>
            </a:r>
          </a:p>
          <a:p>
            <a:r>
              <a:rPr lang="en-US" sz="2000" dirty="0" smtClean="0"/>
              <a:t>Use the</a:t>
            </a:r>
            <a:r>
              <a:rPr lang="en-US" sz="2000" b="1" dirty="0" smtClean="0"/>
              <a:t> </a:t>
            </a:r>
            <a:r>
              <a:rPr lang="en-US" sz="2000" b="1" dirty="0" smtClean="0">
                <a:latin typeface="Courier New" pitchFamily="49" charset="0"/>
                <a:cs typeface="Courier New" pitchFamily="49" charset="0"/>
              </a:rPr>
              <a:t>show license</a:t>
            </a:r>
            <a:r>
              <a:rPr lang="en-US" sz="2000" b="1" dirty="0" smtClean="0"/>
              <a:t> </a:t>
            </a:r>
            <a:r>
              <a:rPr lang="en-US" sz="2000" dirty="0" smtClean="0"/>
              <a:t>feature command to view the technology package licenses and feature licenses supported on the router.</a:t>
            </a:r>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sz="2800" dirty="0" smtClean="0"/>
              <a:t>Licensing Overview</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362075"/>
            <a:ext cx="8056562" cy="4981575"/>
          </a:xfrm>
        </p:spPr>
        <p:txBody>
          <a:bodyPr/>
          <a:lstStyle/>
          <a:p>
            <a:pPr>
              <a:buNone/>
            </a:pPr>
            <a:r>
              <a:rPr lang="en-US" sz="2000" dirty="0" smtClean="0"/>
              <a:t> </a:t>
            </a:r>
            <a:endParaRPr lang="en-US" dirty="0" smtClean="0"/>
          </a:p>
        </p:txBody>
      </p:sp>
      <p:pic>
        <p:nvPicPr>
          <p:cNvPr id="2050" name="Picture 2"/>
          <p:cNvPicPr>
            <a:picLocks noChangeAspect="1" noChangeArrowheads="1"/>
          </p:cNvPicPr>
          <p:nvPr/>
        </p:nvPicPr>
        <p:blipFill>
          <a:blip r:embed="rId3" cstate="print"/>
          <a:srcRect l="48170" t="38321" r="21357" b="16146"/>
          <a:stretch>
            <a:fillRect/>
          </a:stretch>
        </p:blipFill>
        <p:spPr bwMode="auto">
          <a:xfrm>
            <a:off x="1714500" y="1485900"/>
            <a:ext cx="5905500" cy="4961142"/>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78970" y="493713"/>
            <a:ext cx="7941129" cy="838200"/>
          </a:xfrm>
        </p:spPr>
        <p:txBody>
          <a:bodyPr/>
          <a:lstStyle/>
          <a:p>
            <a:pPr eaLnBrk="1" hangingPunct="1"/>
            <a:r>
              <a:rPr lang="en-US" dirty="0" smtClean="0">
                <a:ea typeface="ＭＳ Ｐゴシック" pitchFamily="34" charset="-128"/>
              </a:rPr>
              <a:t>Chapter </a:t>
            </a:r>
            <a:r>
              <a:rPr lang="en-US" dirty="0">
                <a:ea typeface="ＭＳ Ｐゴシック" pitchFamily="34" charset="-128"/>
              </a:rPr>
              <a:t>9</a:t>
            </a:r>
            <a:endParaRPr lang="en-US" dirty="0" smtClean="0">
              <a:ea typeface="ＭＳ Ｐゴシック" pitchFamily="34" charset="-128"/>
            </a:endParaRPr>
          </a:p>
        </p:txBody>
      </p:sp>
      <p:sp>
        <p:nvSpPr>
          <p:cNvPr id="6147" name="Rectangle 3"/>
          <p:cNvSpPr>
            <a:spLocks noGrp="1" noChangeArrowheads="1"/>
          </p:cNvSpPr>
          <p:nvPr>
            <p:ph idx="1"/>
          </p:nvPr>
        </p:nvSpPr>
        <p:spPr>
          <a:xfrm>
            <a:off x="631599" y="1485674"/>
            <a:ext cx="8131175" cy="4437062"/>
          </a:xfrm>
        </p:spPr>
        <p:txBody>
          <a:bodyPr/>
          <a:lstStyle/>
          <a:p>
            <a:pPr marL="0" indent="0" eaLnBrk="1" hangingPunct="1">
              <a:buNone/>
            </a:pPr>
            <a:r>
              <a:rPr lang="en-US" sz="2000" dirty="0">
                <a:cs typeface="Arial" charset="0"/>
              </a:rPr>
              <a:t>9</a:t>
            </a:r>
            <a:r>
              <a:rPr lang="en-US" sz="2000" dirty="0" smtClean="0">
                <a:cs typeface="Arial" charset="0"/>
              </a:rPr>
              <a:t>.0  Introduction</a:t>
            </a:r>
          </a:p>
          <a:p>
            <a:pPr marL="0" indent="0" eaLnBrk="1" hangingPunct="1">
              <a:buNone/>
            </a:pPr>
            <a:r>
              <a:rPr lang="en-US" sz="2000" dirty="0">
                <a:cs typeface="Arial" charset="0"/>
              </a:rPr>
              <a:t>9</a:t>
            </a:r>
            <a:r>
              <a:rPr lang="en-US" sz="2000" dirty="0" smtClean="0">
                <a:cs typeface="Arial" charset="0"/>
              </a:rPr>
              <a:t>.1  Managing IOS System Files</a:t>
            </a:r>
          </a:p>
          <a:p>
            <a:pPr marL="0" indent="0" eaLnBrk="1" hangingPunct="1">
              <a:buNone/>
            </a:pPr>
            <a:r>
              <a:rPr lang="en-US" sz="2000" dirty="0">
                <a:cs typeface="Arial" charset="0"/>
              </a:rPr>
              <a:t>9</a:t>
            </a:r>
            <a:r>
              <a:rPr lang="en-US" sz="2000" dirty="0" smtClean="0">
                <a:cs typeface="Arial" charset="0"/>
              </a:rPr>
              <a:t>.2  IOS Licensing</a:t>
            </a:r>
          </a:p>
          <a:p>
            <a:pPr marL="0" indent="0" eaLnBrk="1" hangingPunct="1">
              <a:buNone/>
            </a:pPr>
            <a:r>
              <a:rPr lang="en-US" sz="2000" dirty="0">
                <a:cs typeface="Arial" charset="0"/>
              </a:rPr>
              <a:t>9</a:t>
            </a:r>
            <a:r>
              <a:rPr lang="en-US" sz="2000" dirty="0" smtClean="0">
                <a:cs typeface="Arial" charset="0"/>
              </a:rPr>
              <a:t>.3  Summary</a:t>
            </a:r>
          </a:p>
          <a:p>
            <a:pPr marL="0" indent="0" eaLnBrk="1" hangingPunct="1">
              <a:buFont typeface="Wingdings" pitchFamily="2" charset="2"/>
              <a:buNone/>
            </a:pPr>
            <a:endParaRPr lang="en-US" dirty="0" smtClean="0">
              <a:cs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sz="2800" dirty="0" smtClean="0"/>
              <a:t>Licensing  Process</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496888" y="1304925"/>
            <a:ext cx="8056562" cy="4981575"/>
          </a:xfrm>
        </p:spPr>
        <p:txBody>
          <a:bodyPr/>
          <a:lstStyle/>
          <a:p>
            <a:r>
              <a:rPr lang="en-US" sz="2000" dirty="0" smtClean="0"/>
              <a:t>A new router is shipped preinstalled with the software image and the corresponding permanent licenses for the customer-specified packages and features.</a:t>
            </a:r>
          </a:p>
          <a:p>
            <a:r>
              <a:rPr lang="en-US" sz="2000" dirty="0"/>
              <a:t>Also comes with the evaluation license, known as a temporary license, for most packages and features supported on the specified router for customer review</a:t>
            </a:r>
            <a:r>
              <a:rPr lang="en-US" sz="2000" dirty="0" smtClean="0"/>
              <a:t>.</a:t>
            </a:r>
          </a:p>
          <a:p>
            <a:pPr>
              <a:buNone/>
            </a:pPr>
            <a:endParaRPr lang="en-US" sz="2200" dirty="0" smtClean="0"/>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67648" y="2656109"/>
            <a:ext cx="5697068" cy="3860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sz="2800" dirty="0" err="1" smtClean="0"/>
              <a:t>Licensing</a:t>
            </a:r>
            <a:r>
              <a:rPr lang="en-US" sz="2800" dirty="0" smtClean="0"/>
              <a:t>  Process (cont.)</a:t>
            </a:r>
            <a:endParaRPr lang="en-US" sz="3000" dirty="0">
              <a:solidFill>
                <a:schemeClr val="accent5">
                  <a:lumMod val="75000"/>
                </a:schemeClr>
              </a:solidFill>
              <a:cs typeface="Arial" pitchFamily="34" charset="0"/>
            </a:endParaRPr>
          </a:p>
        </p:txBody>
      </p:sp>
      <p:sp>
        <p:nvSpPr>
          <p:cNvPr id="2" name="TextBox 1"/>
          <p:cNvSpPr txBox="1"/>
          <p:nvPr/>
        </p:nvSpPr>
        <p:spPr>
          <a:xfrm>
            <a:off x="522514" y="1444352"/>
            <a:ext cx="7819698" cy="2585323"/>
          </a:xfrm>
          <a:prstGeom prst="rect">
            <a:avLst/>
          </a:prstGeom>
          <a:noFill/>
        </p:spPr>
        <p:txBody>
          <a:bodyPr wrap="square" rtlCol="0">
            <a:spAutoFit/>
          </a:bodyPr>
          <a:lstStyle/>
          <a:p>
            <a:pPr algn="l"/>
            <a:r>
              <a:rPr lang="en-US" sz="2000" dirty="0" smtClean="0"/>
              <a:t>There are three </a:t>
            </a:r>
            <a:r>
              <a:rPr lang="en-US" sz="2000" dirty="0"/>
              <a:t>steps to permanently activate a new software package or feature on a router</a:t>
            </a:r>
            <a:r>
              <a:rPr lang="en-US" sz="2000" dirty="0" smtClean="0"/>
              <a:t>.</a:t>
            </a:r>
          </a:p>
          <a:p>
            <a:pPr algn="l"/>
            <a:endParaRPr lang="en-US" sz="2000" dirty="0" smtClean="0"/>
          </a:p>
          <a:p>
            <a:pPr algn="l"/>
            <a:r>
              <a:rPr lang="en-US" sz="2000" b="1" dirty="0" smtClean="0"/>
              <a:t>Step 1. </a:t>
            </a:r>
            <a:r>
              <a:rPr lang="en-US" sz="2000" dirty="0" smtClean="0"/>
              <a:t>Purchase a </a:t>
            </a:r>
          </a:p>
          <a:p>
            <a:pPr algn="l"/>
            <a:r>
              <a:rPr lang="en-US" sz="2000" dirty="0"/>
              <a:t>	</a:t>
            </a:r>
            <a:r>
              <a:rPr lang="en-US" sz="2000" dirty="0" smtClean="0"/>
              <a:t>package or feature.</a:t>
            </a:r>
          </a:p>
          <a:p>
            <a:pPr algn="l"/>
            <a:endParaRPr lang="en-US" sz="2000" dirty="0" smtClean="0"/>
          </a:p>
          <a:p>
            <a:pPr algn="l"/>
            <a:r>
              <a:rPr lang="en-US" sz="2000" b="1" dirty="0" smtClean="0"/>
              <a:t>Step 2. </a:t>
            </a:r>
            <a:r>
              <a:rPr lang="en-US" sz="2000" dirty="0" smtClean="0"/>
              <a:t>Obtain a license</a:t>
            </a:r>
          </a:p>
          <a:p>
            <a:pPr algn="l"/>
            <a:endParaRPr lang="en-US" sz="2000" dirty="0"/>
          </a:p>
          <a:p>
            <a:pPr algn="l"/>
            <a:r>
              <a:rPr lang="en-US" sz="2000" b="1" dirty="0" smtClean="0"/>
              <a:t>Step 3. </a:t>
            </a:r>
            <a:r>
              <a:rPr lang="en-US" sz="2000" dirty="0" smtClean="0"/>
              <a:t>Install license</a:t>
            </a:r>
            <a:endParaRPr lang="en-US" sz="2000" dirty="0"/>
          </a:p>
        </p:txBody>
      </p:sp>
    </p:spTree>
    <p:extLst>
      <p:ext uri="{BB962C8B-B14F-4D97-AF65-F5344CB8AC3E}">
        <p14:creationId xmlns:p14="http://schemas.microsoft.com/office/powerpoint/2010/main" val="3643799378"/>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51830" t="36198" r="14202" b="17188"/>
          <a:stretch>
            <a:fillRect/>
          </a:stretch>
        </p:blipFill>
        <p:spPr bwMode="auto">
          <a:xfrm>
            <a:off x="3695700" y="1509466"/>
            <a:ext cx="5181600" cy="4315975"/>
          </a:xfrm>
          <a:prstGeom prst="rect">
            <a:avLst/>
          </a:prstGeom>
          <a:noFill/>
          <a:ln w="9525">
            <a:solidFill>
              <a:schemeClr val="tx1"/>
            </a:solidFill>
            <a:miter lim="800000"/>
            <a:headEnd/>
            <a:tailEnd/>
          </a:ln>
        </p:spPr>
      </p:pic>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dirty="0" smtClean="0"/>
              <a:t>Step 1: Purchase the Software Package</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462164" y="1605867"/>
            <a:ext cx="3233536" cy="4219574"/>
          </a:xfrm>
        </p:spPr>
        <p:txBody>
          <a:bodyPr/>
          <a:lstStyle/>
          <a:p>
            <a:r>
              <a:rPr lang="en-US" sz="2000" dirty="0" smtClean="0"/>
              <a:t>The first step is to purchase the software package or feature needed. </a:t>
            </a:r>
          </a:p>
          <a:p>
            <a:r>
              <a:rPr lang="en-US" sz="2000" dirty="0" smtClean="0"/>
              <a:t>Software Claim Certificates are used for licenses that require software activation. They  provide  Product Activation Key (PAK) and important information regarding the Cisco End User License Agreement (EULA).</a:t>
            </a: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dirty="0" smtClean="0"/>
              <a:t>Step 2: Obtain a License</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496888" y="1304925"/>
            <a:ext cx="7466012" cy="4981575"/>
          </a:xfrm>
        </p:spPr>
        <p:txBody>
          <a:bodyPr/>
          <a:lstStyle/>
          <a:p>
            <a:pPr marL="0" indent="0">
              <a:buNone/>
            </a:pPr>
            <a:r>
              <a:rPr lang="en-US" sz="2000" dirty="0" smtClean="0">
                <a:solidFill>
                  <a:schemeClr val="bg2"/>
                </a:solidFill>
              </a:rPr>
              <a:t>The second step is to obtain a license or license file using one of the following options:</a:t>
            </a:r>
          </a:p>
          <a:p>
            <a:pPr marL="231775" indent="-231775"/>
            <a:r>
              <a:rPr lang="en-US" sz="2000" dirty="0" smtClean="0">
                <a:solidFill>
                  <a:schemeClr val="bg2"/>
                </a:solidFill>
              </a:rPr>
              <a:t>Cisco License Manager (</a:t>
            </a:r>
            <a:r>
              <a:rPr lang="en-US" sz="2000" dirty="0" err="1" smtClean="0">
                <a:solidFill>
                  <a:schemeClr val="bg2"/>
                </a:solidFill>
              </a:rPr>
              <a:t>CLM</a:t>
            </a:r>
            <a:r>
              <a:rPr lang="en-US" sz="2000" dirty="0" smtClean="0">
                <a:solidFill>
                  <a:schemeClr val="bg2"/>
                </a:solidFill>
              </a:rPr>
              <a:t>) is </a:t>
            </a:r>
            <a:r>
              <a:rPr lang="en-US" sz="2000" dirty="0" smtClean="0"/>
              <a:t>a free software application available at </a:t>
            </a:r>
            <a:r>
              <a:rPr lang="en-US" sz="2000" u="sng" dirty="0" smtClean="0">
                <a:hlinkClick r:id="rId3"/>
              </a:rPr>
              <a:t>http://www.cisco.com/go/clm</a:t>
            </a:r>
            <a:r>
              <a:rPr lang="en-US" sz="2000" dirty="0" smtClean="0"/>
              <a:t>. </a:t>
            </a:r>
          </a:p>
          <a:p>
            <a:pPr marL="231775" lvl="1" indent="-231775"/>
            <a:r>
              <a:rPr lang="en-US" dirty="0" smtClean="0"/>
              <a:t>	The Cisco License Manager can discover network devices, view their license information, and acquire and deploy licenses from Cisco.</a:t>
            </a:r>
          </a:p>
          <a:p>
            <a:pPr marL="231775" indent="-231775"/>
            <a:r>
              <a:rPr lang="en-US" sz="2000" dirty="0" smtClean="0"/>
              <a:t>Cisco License Registration Portal is the web-based portal for obtaining and registering individual software licenses, available at </a:t>
            </a:r>
            <a:r>
              <a:rPr lang="en-US" sz="2000" dirty="0" smtClean="0">
                <a:hlinkClick r:id="rId4"/>
              </a:rPr>
              <a:t>http://www.cisco.com/go/license</a:t>
            </a:r>
            <a:r>
              <a:rPr lang="en-US" sz="2000" dirty="0" smtClean="0"/>
              <a:t>.</a:t>
            </a:r>
          </a:p>
          <a:p>
            <a:pPr marL="231775" indent="-231775"/>
            <a:r>
              <a:rPr lang="en-US" sz="2000" dirty="0" smtClean="0"/>
              <a:t>Both options require a PAK  number and a </a:t>
            </a:r>
            <a:r>
              <a:rPr lang="en-US" sz="2000" dirty="0"/>
              <a:t>u</a:t>
            </a:r>
            <a:r>
              <a:rPr lang="en-US" sz="2000" dirty="0" smtClean="0"/>
              <a:t>nique device identifier (</a:t>
            </a:r>
            <a:r>
              <a:rPr lang="en-US" sz="2000" dirty="0" err="1" smtClean="0"/>
              <a:t>UDI</a:t>
            </a:r>
            <a:r>
              <a:rPr lang="en-US" sz="2000" dirty="0" smtClean="0"/>
              <a:t>).</a:t>
            </a:r>
          </a:p>
        </p:txBody>
      </p:sp>
      <p:pic>
        <p:nvPicPr>
          <p:cNvPr id="5122" name="Picture 2"/>
          <p:cNvPicPr>
            <a:picLocks noChangeAspect="1" noChangeArrowheads="1"/>
          </p:cNvPicPr>
          <p:nvPr/>
        </p:nvPicPr>
        <p:blipFill>
          <a:blip r:embed="rId5" cstate="print"/>
          <a:srcRect l="52855" t="41145" r="17182" b="49399"/>
          <a:stretch>
            <a:fillRect/>
          </a:stretch>
        </p:blipFill>
        <p:spPr bwMode="auto">
          <a:xfrm>
            <a:off x="3905250" y="5486399"/>
            <a:ext cx="4724400" cy="838201"/>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Software Licensing</a:t>
            </a:r>
            <a:r>
              <a:rPr lang="en-US" sz="2800" dirty="0" smtClean="0"/>
              <a:t/>
            </a:r>
            <a:br>
              <a:rPr lang="en-US" sz="2800" dirty="0" smtClean="0"/>
            </a:br>
            <a:r>
              <a:rPr lang="en-US" dirty="0" smtClean="0"/>
              <a:t>Step 3: Install the License</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611188" y="1323975"/>
            <a:ext cx="8039326" cy="4981575"/>
          </a:xfrm>
        </p:spPr>
        <p:txBody>
          <a:bodyPr/>
          <a:lstStyle/>
          <a:p>
            <a:pPr marL="0" indent="0">
              <a:buNone/>
            </a:pPr>
            <a:r>
              <a:rPr lang="en-US" sz="2000" dirty="0" smtClean="0"/>
              <a:t>After obtaining the license file (an XML text file with a .</a:t>
            </a:r>
            <a:r>
              <a:rPr lang="en-US" sz="2000" dirty="0" err="1" smtClean="0"/>
              <a:t>lic</a:t>
            </a:r>
            <a:r>
              <a:rPr lang="en-US" sz="2000" dirty="0" smtClean="0"/>
              <a:t> extension), you must install a permanent license:</a:t>
            </a:r>
          </a:p>
          <a:p>
            <a:pPr marL="914400" indent="-914400">
              <a:buNone/>
            </a:pPr>
            <a:r>
              <a:rPr lang="en-US" sz="2000" b="1" dirty="0" smtClean="0"/>
              <a:t>Step 1</a:t>
            </a:r>
            <a:r>
              <a:rPr lang="en-US" sz="2000" dirty="0" smtClean="0"/>
              <a:t>: Use the</a:t>
            </a:r>
            <a:r>
              <a:rPr lang="en-US" sz="2000" b="1" dirty="0" smtClean="0"/>
              <a:t> license install </a:t>
            </a:r>
            <a:r>
              <a:rPr lang="en-US" sz="2000" i="1" dirty="0" smtClean="0"/>
              <a:t>stored-location-url </a:t>
            </a:r>
            <a:r>
              <a:rPr lang="en-US" sz="2000" dirty="0" smtClean="0"/>
              <a:t>privileged EXEC mode command to install a license file.</a:t>
            </a:r>
          </a:p>
          <a:p>
            <a:pPr marL="914400" indent="-914400">
              <a:buNone/>
            </a:pPr>
            <a:r>
              <a:rPr lang="en-US" sz="2000" b="1" dirty="0" smtClean="0"/>
              <a:t>Step 2</a:t>
            </a:r>
            <a:r>
              <a:rPr lang="en-US" sz="2000" dirty="0" smtClean="0"/>
              <a:t>: Reload the router using the </a:t>
            </a:r>
            <a:r>
              <a:rPr lang="en-US" sz="2000" b="1" dirty="0" smtClean="0"/>
              <a:t>reload</a:t>
            </a:r>
            <a:r>
              <a:rPr lang="en-US" sz="2000" dirty="0" smtClean="0"/>
              <a:t> privileged EXEC mode command. A reload is not required if an evaluation license is active.</a:t>
            </a:r>
          </a:p>
          <a:p>
            <a:r>
              <a:rPr lang="en-US" sz="2000" dirty="0" smtClean="0"/>
              <a:t>After </a:t>
            </a:r>
            <a:r>
              <a:rPr lang="en-US" sz="2000" dirty="0"/>
              <a:t>a permanent license is installed on a router, it is good for that particular feature set for the life of the router, even across </a:t>
            </a:r>
            <a:r>
              <a:rPr lang="en-US" sz="2000" dirty="0" err="1"/>
              <a:t>IOS</a:t>
            </a:r>
            <a:r>
              <a:rPr lang="en-US" sz="2000" dirty="0"/>
              <a:t> versions. </a:t>
            </a:r>
          </a:p>
          <a:p>
            <a:r>
              <a:rPr lang="en-US" sz="2000" dirty="0"/>
              <a:t>Cisco manufacturing preinstalls the appropriate permanent license on the ordered device for the purchased feature set; therefore, it’s not necessary to enable that license on new hardware.</a:t>
            </a:r>
          </a:p>
          <a:p>
            <a:pPr marL="914400" indent="-914400">
              <a:buNone/>
            </a:pPr>
            <a:r>
              <a:rPr lang="en-US" sz="2000" b="1" dirty="0"/>
              <a:t>Note</a:t>
            </a:r>
            <a:r>
              <a:rPr lang="en-US" sz="2000" dirty="0"/>
              <a:t>:  Unified Communications is not supported on 1941 routers.</a:t>
            </a:r>
          </a:p>
          <a:p>
            <a:pPr marL="914400" indent="-914400">
              <a:buNone/>
            </a:pPr>
            <a:endParaRPr lang="en-US" sz="2000" dirty="0" smtClean="0"/>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License Verification and Management </a:t>
            </a:r>
            <a:r>
              <a:rPr lang="en-US" sz="2800" dirty="0" smtClean="0"/>
              <a:t/>
            </a:r>
            <a:br>
              <a:rPr lang="en-US" sz="2800" dirty="0" smtClean="0"/>
            </a:br>
            <a:r>
              <a:rPr lang="en-US" dirty="0" smtClean="0"/>
              <a:t> License Verification</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912526" y="1247098"/>
            <a:ext cx="7099360" cy="2764785"/>
          </a:xfrm>
        </p:spPr>
        <p:txBody>
          <a:bodyPr/>
          <a:lstStyle/>
          <a:p>
            <a:pPr marL="0" indent="0">
              <a:buNone/>
            </a:pPr>
            <a:r>
              <a:rPr lang="en-US" sz="2000" dirty="0" smtClean="0"/>
              <a:t>Permanent License Verification – </a:t>
            </a:r>
            <a:r>
              <a:rPr lang="en-US" sz="2000" b="1" dirty="0" smtClean="0">
                <a:latin typeface="Courier New" pitchFamily="49" charset="0"/>
                <a:cs typeface="Courier New" pitchFamily="49" charset="0"/>
              </a:rPr>
              <a:t>show version</a:t>
            </a:r>
            <a:r>
              <a:rPr lang="en-US" sz="2000" b="1" dirty="0" smtClean="0"/>
              <a:t> </a:t>
            </a:r>
            <a:r>
              <a:rPr lang="en-US" sz="2000" dirty="0" smtClean="0"/>
              <a:t>command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686" y="1713400"/>
            <a:ext cx="7787014" cy="4716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9569132"/>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License Verification and Management </a:t>
            </a:r>
            <a:r>
              <a:rPr lang="en-US" sz="2800" dirty="0" smtClean="0"/>
              <a:t/>
            </a:r>
            <a:br>
              <a:rPr lang="en-US" sz="2800" dirty="0" smtClean="0"/>
            </a:br>
            <a:r>
              <a:rPr lang="en-US" dirty="0" smtClean="0"/>
              <a:t> License Verification</a:t>
            </a:r>
            <a:endParaRPr lang="en-US" dirty="0">
              <a:solidFill>
                <a:schemeClr val="accent5">
                  <a:lumMod val="75000"/>
                </a:schemeClr>
              </a:solidFill>
              <a:cs typeface="Arial" pitchFamily="34" charset="0"/>
            </a:endParaRPr>
          </a:p>
        </p:txBody>
      </p:sp>
      <p:sp>
        <p:nvSpPr>
          <p:cNvPr id="6" name="Rectangle 6"/>
          <p:cNvSpPr txBox="1">
            <a:spLocks noChangeArrowheads="1"/>
          </p:cNvSpPr>
          <p:nvPr/>
        </p:nvSpPr>
        <p:spPr bwMode="auto">
          <a:xfrm>
            <a:off x="606233" y="1252899"/>
            <a:ext cx="7188392" cy="1942647"/>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bodyPr>
          <a:lstStyle>
            <a:lvl1pPr marL="236538" indent="-236538" algn="l" defTabSz="814388" rtl="0" eaLnBrk="0" fontAlgn="base" hangingPunct="0">
              <a:lnSpc>
                <a:spcPct val="95000"/>
              </a:lnSpc>
              <a:spcBef>
                <a:spcPct val="50000"/>
              </a:spcBef>
              <a:spcAft>
                <a:spcPct val="0"/>
              </a:spcAft>
              <a:buClr>
                <a:srgbClr val="708CA1"/>
              </a:buClr>
              <a:buFont typeface="Wingdings" pitchFamily="2" charset="2"/>
              <a:buChar char="§"/>
              <a:defRPr sz="2400">
                <a:solidFill>
                  <a:schemeClr val="tx1"/>
                </a:solidFill>
                <a:latin typeface="+mn-lt"/>
                <a:ea typeface="+mn-ea"/>
                <a:cs typeface="+mn-cs"/>
              </a:defRPr>
            </a:lvl1pPr>
            <a:lvl2pPr marL="57467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2pPr>
            <a:lvl3pPr marL="914400" algn="l" defTabSz="814388" rtl="0" eaLnBrk="0" fontAlgn="base" hangingPunct="0">
              <a:lnSpc>
                <a:spcPct val="95000"/>
              </a:lnSpc>
              <a:spcBef>
                <a:spcPct val="35000"/>
              </a:spcBef>
              <a:spcAft>
                <a:spcPct val="0"/>
              </a:spcAft>
              <a:buClr>
                <a:srgbClr val="708CA1"/>
              </a:buClr>
              <a:defRPr sz="2000">
                <a:solidFill>
                  <a:schemeClr val="tx1"/>
                </a:solidFill>
                <a:latin typeface="+mn-lt"/>
              </a:defRPr>
            </a:lvl3pPr>
            <a:lvl4pPr marL="1254125" indent="117475" algn="l" defTabSz="814388" rtl="0" eaLnBrk="0" fontAlgn="base" hangingPunct="0">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0" fontAlgn="base" hangingPunct="0">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a:lstStyle>
          <a:p>
            <a:pPr marL="0" indent="0">
              <a:buNone/>
            </a:pPr>
            <a:r>
              <a:rPr lang="en-US" sz="2000" dirty="0" smtClean="0"/>
              <a:t>License Verification – </a:t>
            </a:r>
            <a:r>
              <a:rPr lang="en-US" sz="2000" b="1" dirty="0" smtClean="0">
                <a:latin typeface="Courier New" pitchFamily="49" charset="0"/>
                <a:cs typeface="Courier New" pitchFamily="49" charset="0"/>
              </a:rPr>
              <a:t>show license</a:t>
            </a:r>
            <a:r>
              <a:rPr lang="en-US" sz="2000" b="1" dirty="0" smtClean="0"/>
              <a:t> </a:t>
            </a:r>
            <a:r>
              <a:rPr lang="en-US" sz="2000" dirty="0" smtClean="0"/>
              <a:t>command</a:t>
            </a:r>
          </a:p>
        </p:txBody>
      </p:sp>
      <p:sp>
        <p:nvSpPr>
          <p:cNvPr id="2" name="TextBox 1"/>
          <p:cNvSpPr txBox="1"/>
          <p:nvPr/>
        </p:nvSpPr>
        <p:spPr>
          <a:xfrm>
            <a:off x="-3410857" y="1717339"/>
            <a:ext cx="2641601" cy="4413516"/>
          </a:xfrm>
          <a:prstGeom prst="rect">
            <a:avLst/>
          </a:prstGeom>
          <a:noFill/>
        </p:spPr>
        <p:txBody>
          <a:bodyPr wrap="square" rtlCol="0">
            <a:spAutoFit/>
          </a:bodyPr>
          <a:lstStyle/>
          <a:p>
            <a:r>
              <a:rPr lang="en-US" b="1" dirty="0" smtClean="0">
                <a:solidFill>
                  <a:srgbClr val="FF0000"/>
                </a:solidFill>
              </a:rPr>
              <a:t>Courier new bold 20 the commands</a:t>
            </a:r>
          </a:p>
          <a:p>
            <a:endParaRPr lang="en-US" b="1" dirty="0">
              <a:solidFill>
                <a:srgbClr val="FF0000"/>
              </a:solidFill>
            </a:endParaRPr>
          </a:p>
          <a:p>
            <a:r>
              <a:rPr lang="en-US" b="1" dirty="0" smtClean="0">
                <a:solidFill>
                  <a:srgbClr val="FF0000"/>
                </a:solidFill>
              </a:rPr>
              <a:t>Consider breaking this into two slides, you cant read the graphic. Consider adding a lead in for each slide if split.</a:t>
            </a:r>
            <a:endParaRPr lang="en-US" b="1" dirty="0">
              <a:solidFill>
                <a:srgbClr val="FF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943" y="1621194"/>
            <a:ext cx="6836682" cy="5057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License Verification and Management </a:t>
            </a:r>
            <a:r>
              <a:rPr lang="en-US" sz="2800" dirty="0" smtClean="0"/>
              <a:t/>
            </a:r>
            <a:br>
              <a:rPr lang="en-US" sz="2800" dirty="0" smtClean="0"/>
            </a:br>
            <a:r>
              <a:rPr lang="en-US" sz="2800" dirty="0" smtClean="0"/>
              <a:t>Activate an Evaluation Right-to-Use License</a:t>
            </a:r>
            <a:endParaRPr lang="en-US" sz="28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496888" y="1409700"/>
            <a:ext cx="7466012" cy="4953000"/>
          </a:xfrm>
        </p:spPr>
        <p:txBody>
          <a:bodyPr/>
          <a:lstStyle/>
          <a:p>
            <a:pPr>
              <a:lnSpc>
                <a:spcPct val="100000"/>
              </a:lnSpc>
            </a:pPr>
            <a:r>
              <a:rPr lang="en-US" sz="2000" dirty="0" smtClean="0"/>
              <a:t>An Evaluation License is good for a 60 day evaluation period. After the 60 days, this license automatically transitions into an Right-to-Use (RTU) license.</a:t>
            </a:r>
          </a:p>
          <a:p>
            <a:endParaRPr lang="en-US" sz="2200" dirty="0" smtClean="0"/>
          </a:p>
          <a:p>
            <a:pPr>
              <a:buNone/>
            </a:pPr>
            <a:endParaRPr lang="en-US" sz="2200" dirty="0" smtClean="0"/>
          </a:p>
          <a:p>
            <a:pPr>
              <a:buNone/>
            </a:pPr>
            <a:endParaRPr lang="en-US" sz="2200" dirty="0" smtClean="0"/>
          </a:p>
          <a:p>
            <a:pPr>
              <a:buNone/>
            </a:pPr>
            <a:endParaRPr lang="en-US" sz="2200" dirty="0" smtClean="0"/>
          </a:p>
          <a:p>
            <a:pPr>
              <a:buNone/>
            </a:pPr>
            <a:endParaRPr lang="en-US" sz="2200" dirty="0" smtClean="0"/>
          </a:p>
          <a:p>
            <a:pPr>
              <a:buNone/>
            </a:pPr>
            <a:endParaRPr lang="en-US" sz="2200" dirty="0"/>
          </a:p>
          <a:p>
            <a:pPr>
              <a:buNone/>
            </a:pPr>
            <a:endParaRPr lang="en-US" sz="2200" dirty="0" smtClean="0"/>
          </a:p>
          <a:p>
            <a:r>
              <a:rPr lang="en-US" sz="2000" dirty="0" smtClean="0"/>
              <a:t>Use the </a:t>
            </a:r>
            <a:r>
              <a:rPr lang="en-US" sz="2000" b="1" dirty="0" smtClean="0"/>
              <a:t>show license </a:t>
            </a:r>
            <a:r>
              <a:rPr lang="en-US" sz="2000" dirty="0" smtClean="0"/>
              <a:t>command to verify that the license has been installed.</a:t>
            </a:r>
          </a:p>
          <a:p>
            <a:pPr>
              <a:buNone/>
            </a:pPr>
            <a:endParaRPr lang="en-US" sz="2200" dirty="0" smtClean="0"/>
          </a:p>
        </p:txBody>
      </p:sp>
      <p:pic>
        <p:nvPicPr>
          <p:cNvPr id="7170" name="Picture 2"/>
          <p:cNvPicPr>
            <a:picLocks noChangeAspect="1" noChangeArrowheads="1"/>
          </p:cNvPicPr>
          <p:nvPr/>
        </p:nvPicPr>
        <p:blipFill>
          <a:blip r:embed="rId3" cstate="print"/>
          <a:srcRect l="53001" t="36458" r="16838" b="32898"/>
          <a:stretch>
            <a:fillRect/>
          </a:stretch>
        </p:blipFill>
        <p:spPr bwMode="auto">
          <a:xfrm>
            <a:off x="1586683" y="2590204"/>
            <a:ext cx="5728515" cy="3142341"/>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License Verification and Management </a:t>
            </a:r>
            <a:r>
              <a:rPr lang="en-US" sz="2800" dirty="0" smtClean="0"/>
              <a:t/>
            </a:r>
            <a:br>
              <a:rPr lang="en-US" sz="2800" dirty="0" smtClean="0"/>
            </a:br>
            <a:r>
              <a:rPr lang="en-US" dirty="0" smtClean="0"/>
              <a:t>Backing Up the License</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496888" y="1638300"/>
            <a:ext cx="7466012" cy="4572000"/>
          </a:xfrm>
        </p:spPr>
        <p:txBody>
          <a:bodyPr/>
          <a:lstStyle/>
          <a:p>
            <a:endParaRPr lang="en-US" sz="2200" dirty="0" smtClean="0"/>
          </a:p>
          <a:p>
            <a:pPr>
              <a:buNone/>
            </a:pPr>
            <a:endParaRPr lang="en-US" sz="2200" dirty="0" smtClean="0"/>
          </a:p>
          <a:p>
            <a:pPr>
              <a:buNone/>
            </a:pPr>
            <a:endParaRPr lang="en-US" sz="2200" dirty="0" smtClean="0"/>
          </a:p>
          <a:p>
            <a:pPr>
              <a:buNone/>
            </a:pPr>
            <a:endParaRPr lang="en-US" sz="2200" dirty="0" smtClean="0"/>
          </a:p>
          <a:p>
            <a:pPr>
              <a:buNone/>
            </a:pPr>
            <a:endParaRPr lang="en-US" sz="2200" dirty="0" smtClean="0"/>
          </a:p>
        </p:txBody>
      </p:sp>
      <p:pic>
        <p:nvPicPr>
          <p:cNvPr id="8194" name="Picture 2"/>
          <p:cNvPicPr>
            <a:picLocks noChangeAspect="1" noChangeArrowheads="1"/>
          </p:cNvPicPr>
          <p:nvPr/>
        </p:nvPicPr>
        <p:blipFill>
          <a:blip r:embed="rId3" cstate="print"/>
          <a:srcRect l="52855" t="39696" r="16691" b="14323"/>
          <a:stretch>
            <a:fillRect/>
          </a:stretch>
        </p:blipFill>
        <p:spPr bwMode="auto">
          <a:xfrm>
            <a:off x="1485900" y="1333499"/>
            <a:ext cx="6057900" cy="5142381"/>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License Verification and Management </a:t>
            </a:r>
            <a:r>
              <a:rPr lang="en-US" sz="2800" dirty="0" smtClean="0"/>
              <a:t/>
            </a:r>
            <a:br>
              <a:rPr lang="en-US" sz="2800" dirty="0" smtClean="0"/>
            </a:br>
            <a:r>
              <a:rPr lang="en-US" dirty="0" smtClean="0"/>
              <a:t>Uninstalling the License</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649288" y="1409700"/>
            <a:ext cx="7466012" cy="4572000"/>
          </a:xfrm>
        </p:spPr>
        <p:txBody>
          <a:bodyPr/>
          <a:lstStyle/>
          <a:p>
            <a:endParaRPr lang="en-US" sz="2200" dirty="0" smtClean="0"/>
          </a:p>
          <a:p>
            <a:pPr>
              <a:buNone/>
            </a:pPr>
            <a:endParaRPr lang="en-US" sz="2200" dirty="0" smtClean="0"/>
          </a:p>
          <a:p>
            <a:pPr>
              <a:buNone/>
            </a:pPr>
            <a:endParaRPr lang="en-US" sz="2200" dirty="0" smtClean="0"/>
          </a:p>
          <a:p>
            <a:pPr>
              <a:buNone/>
            </a:pPr>
            <a:endParaRPr lang="en-US" sz="2200" dirty="0" smtClean="0"/>
          </a:p>
        </p:txBody>
      </p:sp>
      <p:pic>
        <p:nvPicPr>
          <p:cNvPr id="9218" name="Picture 2"/>
          <p:cNvPicPr>
            <a:picLocks noChangeAspect="1" noChangeArrowheads="1"/>
          </p:cNvPicPr>
          <p:nvPr/>
        </p:nvPicPr>
        <p:blipFill>
          <a:blip r:embed="rId3" cstate="print"/>
          <a:srcRect l="52123" t="39583" r="16984" b="13802"/>
          <a:stretch>
            <a:fillRect/>
          </a:stretch>
        </p:blipFill>
        <p:spPr bwMode="auto">
          <a:xfrm>
            <a:off x="1657350" y="1409699"/>
            <a:ext cx="5772150" cy="4896753"/>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55638" y="508228"/>
            <a:ext cx="8145462" cy="838200"/>
          </a:xfrm>
        </p:spPr>
        <p:txBody>
          <a:bodyPr/>
          <a:lstStyle/>
          <a:p>
            <a:r>
              <a:rPr lang="en-US" dirty="0" smtClean="0"/>
              <a:t>Chapter </a:t>
            </a:r>
            <a:r>
              <a:rPr lang="en-US" dirty="0"/>
              <a:t>9</a:t>
            </a:r>
            <a:r>
              <a:rPr lang="en-US" dirty="0" smtClean="0"/>
              <a:t>: Objectives</a:t>
            </a:r>
          </a:p>
        </p:txBody>
      </p:sp>
      <p:sp>
        <p:nvSpPr>
          <p:cNvPr id="7171" name="Content Placeholder 2"/>
          <p:cNvSpPr>
            <a:spLocks noGrp="1"/>
          </p:cNvSpPr>
          <p:nvPr>
            <p:ph idx="1"/>
          </p:nvPr>
        </p:nvSpPr>
        <p:spPr>
          <a:xfrm>
            <a:off x="583293" y="1565049"/>
            <a:ext cx="7940675" cy="4574494"/>
          </a:xfrm>
        </p:spPr>
        <p:txBody>
          <a:bodyPr/>
          <a:lstStyle/>
          <a:p>
            <a:r>
              <a:rPr lang="en-US" sz="2000" dirty="0"/>
              <a:t>Understand the necessity of managing IOS system image files to increase network reliability in a small-to-medium-sized business network.</a:t>
            </a:r>
          </a:p>
          <a:p>
            <a:r>
              <a:rPr lang="en-US" sz="2000" dirty="0"/>
              <a:t>Explain the Cisco IOS image naming conventions.</a:t>
            </a:r>
          </a:p>
          <a:p>
            <a:r>
              <a:rPr lang="en-US" sz="2000" dirty="0"/>
              <a:t>Calculate memory requirements needed when upgrading an IOS system image.</a:t>
            </a:r>
          </a:p>
          <a:p>
            <a:r>
              <a:rPr lang="en-US" sz="2000" dirty="0"/>
              <a:t>Explain the licensing process for the Cisco IOS software in a small-to-medium-sized business network.</a:t>
            </a:r>
          </a:p>
          <a:p>
            <a:r>
              <a:rPr lang="en-US" sz="2000" dirty="0"/>
              <a:t>Configure a router to install a Cisco IOS image license.</a:t>
            </a:r>
          </a:p>
          <a:p>
            <a:pPr marL="0" indent="0">
              <a:buNone/>
            </a:pPr>
            <a:endParaRPr lang="en-US" sz="1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83066" y="304801"/>
            <a:ext cx="8145462" cy="800100"/>
          </a:xfrm>
        </p:spPr>
        <p:txBody>
          <a:bodyPr/>
          <a:lstStyle/>
          <a:p>
            <a:r>
              <a:rPr lang="en-US" dirty="0" smtClean="0"/>
              <a:t>Chapter </a:t>
            </a:r>
            <a:r>
              <a:rPr lang="en-US" dirty="0"/>
              <a:t>9</a:t>
            </a:r>
            <a:r>
              <a:rPr lang="en-US" dirty="0" smtClean="0"/>
              <a:t>: Summary</a:t>
            </a:r>
          </a:p>
        </p:txBody>
      </p:sp>
      <p:sp>
        <p:nvSpPr>
          <p:cNvPr id="34819" name="Content Placeholder 2"/>
          <p:cNvSpPr>
            <a:spLocks noGrp="1"/>
          </p:cNvSpPr>
          <p:nvPr>
            <p:ph idx="1"/>
          </p:nvPr>
        </p:nvSpPr>
        <p:spPr>
          <a:xfrm>
            <a:off x="584200" y="1276350"/>
            <a:ext cx="8159750" cy="5276850"/>
          </a:xfrm>
        </p:spPr>
        <p:txBody>
          <a:bodyPr/>
          <a:lstStyle/>
          <a:p>
            <a:pPr marL="0" indent="0">
              <a:buNone/>
            </a:pPr>
            <a:r>
              <a:rPr lang="en-US" sz="2000" dirty="0" smtClean="0"/>
              <a:t>This chapter described and outlined the following concepts:</a:t>
            </a:r>
          </a:p>
          <a:p>
            <a:r>
              <a:rPr lang="en-US" sz="2000" dirty="0" smtClean="0"/>
              <a:t>Examples of Cisco IOS software releases include 12.3, 12.4, 15.0, and 15.1</a:t>
            </a:r>
          </a:p>
          <a:p>
            <a:r>
              <a:rPr lang="en-US" sz="2000" dirty="0" smtClean="0"/>
              <a:t>Cisco IOS software 12.4 incorporates new software features and hardware support (introduced in the Cisco IOS Software 12.3T train and additional software fixes).</a:t>
            </a:r>
          </a:p>
          <a:p>
            <a:r>
              <a:rPr lang="en-US" sz="2000" dirty="0" smtClean="0"/>
              <a:t>Prior to and including 12.4, the mainline “M” train received bug fixes only. The technology “T” train include fixes, new features, and platforms.</a:t>
            </a:r>
          </a:p>
          <a:p>
            <a:r>
              <a:rPr lang="en-US" sz="2000" dirty="0" smtClean="0"/>
              <a:t>The Cisco IOS 15.0 release family incorporates M and T releases in the same train.  </a:t>
            </a:r>
          </a:p>
          <a:p>
            <a:r>
              <a:rPr lang="en-US" sz="2000" dirty="0" smtClean="0"/>
              <a:t>Select the proper IOS image with the correct feature set and version.</a:t>
            </a:r>
          </a:p>
          <a:p>
            <a:r>
              <a:rPr lang="en-US" sz="2000" dirty="0" smtClean="0"/>
              <a:t>The Cisco </a:t>
            </a:r>
            <a:r>
              <a:rPr lang="en-US" sz="2000" dirty="0"/>
              <a:t>IOS image file uses a </a:t>
            </a:r>
            <a:r>
              <a:rPr lang="en-US" sz="2000" dirty="0" smtClean="0"/>
              <a:t>specific naming </a:t>
            </a:r>
            <a:r>
              <a:rPr lang="en-US" sz="2000" dirty="0"/>
              <a:t>convention consisting of multiple parts each with a </a:t>
            </a:r>
            <a:r>
              <a:rPr lang="en-US" sz="2000" dirty="0" smtClean="0"/>
              <a:t>specific meaning</a:t>
            </a:r>
            <a:r>
              <a:rPr lang="en-US" sz="2000" dirty="0"/>
              <a:t>.</a:t>
            </a:r>
          </a:p>
          <a:p>
            <a:pPr marL="0" indent="0">
              <a:buNone/>
            </a:pPr>
            <a:endParaRPr lang="en-US" sz="2000" dirty="0" smtClean="0"/>
          </a:p>
          <a:p>
            <a:endParaRPr lang="en-US"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83066" y="461963"/>
            <a:ext cx="8145462" cy="838200"/>
          </a:xfrm>
        </p:spPr>
        <p:txBody>
          <a:bodyPr/>
          <a:lstStyle/>
          <a:p>
            <a:r>
              <a:rPr lang="en-US" dirty="0" smtClean="0"/>
              <a:t>Chapter </a:t>
            </a:r>
            <a:r>
              <a:rPr lang="en-US" dirty="0"/>
              <a:t>9</a:t>
            </a:r>
            <a:r>
              <a:rPr lang="en-US" dirty="0" smtClean="0"/>
              <a:t>: Summary (cont.)</a:t>
            </a:r>
          </a:p>
        </p:txBody>
      </p:sp>
      <p:sp>
        <p:nvSpPr>
          <p:cNvPr id="34819" name="Content Placeholder 2"/>
          <p:cNvSpPr>
            <a:spLocks noGrp="1"/>
          </p:cNvSpPr>
          <p:nvPr>
            <p:ph idx="1"/>
          </p:nvPr>
        </p:nvSpPr>
        <p:spPr>
          <a:xfrm>
            <a:off x="584200" y="1344613"/>
            <a:ext cx="8102600" cy="4827587"/>
          </a:xfrm>
        </p:spPr>
        <p:txBody>
          <a:bodyPr/>
          <a:lstStyle/>
          <a:p>
            <a:r>
              <a:rPr lang="en-US" sz="2000" dirty="0" smtClean="0"/>
              <a:t>Commands are available for upgrading and verification of flash; for example, </a:t>
            </a:r>
            <a:r>
              <a:rPr lang="en-US" sz="2000" b="1" dirty="0" smtClean="0"/>
              <a:t>show flash</a:t>
            </a:r>
            <a:r>
              <a:rPr lang="en-US" sz="2000" dirty="0" smtClean="0"/>
              <a:t>, </a:t>
            </a:r>
            <a:r>
              <a:rPr lang="en-US" sz="2000" b="1" dirty="0" smtClean="0"/>
              <a:t>boot system</a:t>
            </a:r>
            <a:r>
              <a:rPr lang="en-US" sz="2000" dirty="0" smtClean="0"/>
              <a:t>.</a:t>
            </a:r>
          </a:p>
          <a:p>
            <a:r>
              <a:rPr lang="en-US" sz="2000" dirty="0" smtClean="0"/>
              <a:t>Network TFTP server allows image and configuration uploads and downloads over the network.</a:t>
            </a:r>
          </a:p>
          <a:p>
            <a:r>
              <a:rPr lang="en-US" sz="2000" dirty="0" smtClean="0"/>
              <a:t>With Cisco IOS Software release 15.0, Cisco modified the process to enable new technologies within the IOS feature sets. Each device ships with a universal image.</a:t>
            </a:r>
          </a:p>
          <a:p>
            <a:r>
              <a:rPr lang="en-US" sz="2000" dirty="0" smtClean="0"/>
              <a:t>Technology packages, such as IP Base, DATA, </a:t>
            </a:r>
            <a:r>
              <a:rPr lang="en-US" sz="2000" dirty="0" err="1" smtClean="0"/>
              <a:t>UC</a:t>
            </a:r>
            <a:r>
              <a:rPr lang="en-US" sz="2000" dirty="0" smtClean="0"/>
              <a:t>, and SEC are enabled in the universal image via Cisco software activation licensing keys.</a:t>
            </a:r>
          </a:p>
          <a:p>
            <a:r>
              <a:rPr lang="en-US" sz="2000" dirty="0"/>
              <a:t>Licensing keys are unique to a particular device and are obtained from Cisco by providing the product ID and serial number of the router and a Product Activation Key (PAK).</a:t>
            </a:r>
          </a:p>
          <a:p>
            <a:endParaRPr lang="en-US" sz="2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83066" y="385763"/>
            <a:ext cx="8145462" cy="838200"/>
          </a:xfrm>
        </p:spPr>
        <p:txBody>
          <a:bodyPr/>
          <a:lstStyle/>
          <a:p>
            <a:r>
              <a:rPr lang="en-US" dirty="0" smtClean="0"/>
              <a:t>Chapter </a:t>
            </a:r>
            <a:r>
              <a:rPr lang="en-US" dirty="0"/>
              <a:t>9</a:t>
            </a:r>
            <a:r>
              <a:rPr lang="en-US" dirty="0" smtClean="0"/>
              <a:t>: Summary (cont.)</a:t>
            </a:r>
          </a:p>
        </p:txBody>
      </p:sp>
      <p:sp>
        <p:nvSpPr>
          <p:cNvPr id="34819" name="Content Placeholder 2"/>
          <p:cNvSpPr>
            <a:spLocks noGrp="1"/>
          </p:cNvSpPr>
          <p:nvPr>
            <p:ph idx="1"/>
          </p:nvPr>
        </p:nvSpPr>
        <p:spPr>
          <a:xfrm>
            <a:off x="527050" y="1287463"/>
            <a:ext cx="7940675" cy="4827587"/>
          </a:xfrm>
        </p:spPr>
        <p:txBody>
          <a:bodyPr/>
          <a:lstStyle/>
          <a:p>
            <a:pPr>
              <a:lnSpc>
                <a:spcPct val="100000"/>
              </a:lnSpc>
            </a:pPr>
            <a:r>
              <a:rPr lang="en-US" sz="2000" dirty="0" smtClean="0"/>
              <a:t>A permanent license is a license that never expires, even if the router is upgraded to a new IOS release.</a:t>
            </a:r>
          </a:p>
          <a:p>
            <a:pPr>
              <a:lnSpc>
                <a:spcPct val="100000"/>
              </a:lnSpc>
            </a:pPr>
            <a:r>
              <a:rPr lang="en-US" sz="2000" dirty="0" smtClean="0"/>
              <a:t>Use the </a:t>
            </a:r>
            <a:r>
              <a:rPr lang="en-US" sz="2000" b="1" dirty="0" smtClean="0">
                <a:latin typeface="Courier New" pitchFamily="49" charset="0"/>
                <a:cs typeface="Courier New" pitchFamily="49" charset="0"/>
              </a:rPr>
              <a:t>show license </a:t>
            </a:r>
            <a:r>
              <a:rPr lang="en-US" sz="2000" b="1" dirty="0" err="1" smtClean="0">
                <a:latin typeface="Courier New" pitchFamily="49" charset="0"/>
                <a:cs typeface="Courier New" pitchFamily="49" charset="0"/>
              </a:rPr>
              <a:t>udi</a:t>
            </a:r>
            <a:r>
              <a:rPr lang="en-US" sz="2000" b="1" dirty="0" smtClean="0">
                <a:latin typeface="Courier New" pitchFamily="49" charset="0"/>
                <a:cs typeface="Courier New" pitchFamily="49" charset="0"/>
              </a:rPr>
              <a:t> </a:t>
            </a:r>
            <a:r>
              <a:rPr lang="en-US" sz="2000" dirty="0" smtClean="0"/>
              <a:t>command to install a license a PAK, a Cisco username/password, serial number, and PID of the.</a:t>
            </a:r>
          </a:p>
          <a:p>
            <a:pPr>
              <a:lnSpc>
                <a:spcPct val="100000"/>
              </a:lnSpc>
            </a:pPr>
            <a:r>
              <a:rPr lang="en-US" sz="2000" dirty="0" smtClean="0"/>
              <a:t>Use the </a:t>
            </a:r>
            <a:r>
              <a:rPr lang="en-US" sz="2000" b="1" dirty="0" smtClean="0">
                <a:latin typeface="Courier New" pitchFamily="49" charset="0"/>
                <a:cs typeface="Courier New" pitchFamily="49" charset="0"/>
              </a:rPr>
              <a:t>show version</a:t>
            </a:r>
            <a:r>
              <a:rPr lang="en-US" sz="2000" b="1" dirty="0" smtClean="0"/>
              <a:t> </a:t>
            </a:r>
            <a:r>
              <a:rPr lang="en-US" sz="2000" dirty="0" smtClean="0"/>
              <a:t>command to verify that license has been installed.</a:t>
            </a:r>
          </a:p>
          <a:p>
            <a:pPr>
              <a:lnSpc>
                <a:spcPct val="100000"/>
              </a:lnSpc>
            </a:pPr>
            <a:r>
              <a:rPr lang="en-US" sz="2000" dirty="0" smtClean="0"/>
              <a:t>Use the</a:t>
            </a:r>
            <a:r>
              <a:rPr lang="en-US" sz="2000" b="1" dirty="0" smtClean="0"/>
              <a:t> </a:t>
            </a:r>
            <a:r>
              <a:rPr lang="en-US" sz="2000" b="1" dirty="0" smtClean="0">
                <a:latin typeface="Courier New" pitchFamily="49" charset="0"/>
                <a:cs typeface="Courier New" pitchFamily="49" charset="0"/>
              </a:rPr>
              <a:t>show license</a:t>
            </a:r>
            <a:r>
              <a:rPr lang="en-US" sz="2000" dirty="0" smtClean="0"/>
              <a:t> command to display information about Cisco IOS licenses.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35843" name="Picture 3" descr="CNA_largo-onwhite"/>
          <p:cNvPicPr>
            <a:picLocks noChangeAspect="1" noChangeArrowheads="1"/>
          </p:cNvPicPr>
          <p:nvPr/>
        </p:nvPicPr>
        <p:blipFill>
          <a:blip r:embed="rId2"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Introduction</a:t>
            </a:r>
            <a:r>
              <a:rPr lang="en-US" sz="2800" dirty="0" smtClean="0"/>
              <a:t/>
            </a:r>
            <a:br>
              <a:rPr lang="en-US" sz="2800" dirty="0" smtClean="0"/>
            </a:br>
            <a:r>
              <a:rPr lang="en-US" dirty="0" smtClean="0"/>
              <a:t>Introduction</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54038" y="1295400"/>
            <a:ext cx="7733619" cy="5153025"/>
          </a:xfrm>
        </p:spPr>
        <p:txBody>
          <a:bodyPr/>
          <a:lstStyle/>
          <a:p>
            <a:pPr marL="0" indent="0" eaLnBrk="1" hangingPunct="1">
              <a:lnSpc>
                <a:spcPct val="100000"/>
              </a:lnSpc>
              <a:buNone/>
              <a:defRPr/>
            </a:pPr>
            <a:r>
              <a:rPr lang="en-US" sz="2000" dirty="0"/>
              <a:t>This chapter describes the following Cisco IOS concepts and features:</a:t>
            </a:r>
          </a:p>
          <a:p>
            <a:pPr marL="381000" indent="-381000" eaLnBrk="1" hangingPunct="1">
              <a:lnSpc>
                <a:spcPct val="100000"/>
              </a:lnSpc>
              <a:defRPr/>
            </a:pPr>
            <a:r>
              <a:rPr lang="en-US" sz="2000" dirty="0"/>
              <a:t>The Cisco IOS portfolio supports a broad range of technologies and features.</a:t>
            </a:r>
          </a:p>
          <a:p>
            <a:pPr marL="381000" indent="-381000" eaLnBrk="1" hangingPunct="1">
              <a:lnSpc>
                <a:spcPct val="100000"/>
              </a:lnSpc>
              <a:defRPr/>
            </a:pPr>
            <a:r>
              <a:rPr lang="en-US" sz="2000" dirty="0"/>
              <a:t>Customers choose an IOS based on a set of protocols and features supported by a particular image.</a:t>
            </a:r>
          </a:p>
          <a:p>
            <a:pPr marL="381000" indent="-381000" eaLnBrk="1" hangingPunct="1">
              <a:lnSpc>
                <a:spcPct val="100000"/>
              </a:lnSpc>
              <a:defRPr/>
            </a:pPr>
            <a:r>
              <a:rPr lang="en-US" sz="2000" dirty="0"/>
              <a:t>The Cisco IOS 12.5 and 15 packaging and naming conventions. </a:t>
            </a:r>
          </a:p>
          <a:p>
            <a:pPr marL="381000" indent="-381000" eaLnBrk="1" hangingPunct="1">
              <a:lnSpc>
                <a:spcPct val="100000"/>
              </a:lnSpc>
              <a:defRPr/>
            </a:pPr>
            <a:r>
              <a:rPr lang="en-US" sz="2000" dirty="0"/>
              <a:t>Beginning with IOS 15, Cisco also implemented a new packaging format and licensing process for IOS.</a:t>
            </a:r>
          </a:p>
          <a:p>
            <a:pPr marL="381000" indent="-381000" eaLnBrk="1" hangingPunct="1">
              <a:lnSpc>
                <a:spcPct val="100000"/>
              </a:lnSpc>
              <a:defRPr/>
            </a:pPr>
            <a:r>
              <a:rPr lang="en-US" sz="2000" dirty="0"/>
              <a:t>Process of obtaining, </a:t>
            </a:r>
            <a:r>
              <a:rPr lang="en-US" sz="2000" dirty="0" smtClean="0"/>
              <a:t>installing, and </a:t>
            </a:r>
            <a:r>
              <a:rPr lang="en-US" sz="2000" dirty="0"/>
              <a:t>managing Cisco IOS 15 software licenses.</a:t>
            </a:r>
          </a:p>
          <a:p>
            <a:pPr marL="381000" indent="-381000" eaLnBrk="1" hangingPunct="1">
              <a:lnSpc>
                <a:spcPct val="75000"/>
              </a:lnSpc>
              <a:defRPr/>
            </a:pPr>
            <a:endParaRPr lang="en-US" altLang="ja-JP" sz="2000" dirty="0" smtClean="0">
              <a:ea typeface="ＭＳ Ｐゴシック" pitchFamily="34" charset="-128"/>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6"/>
          <p:cNvSpPr>
            <a:spLocks noGrp="1" noChangeArrowheads="1"/>
          </p:cNvSpPr>
          <p:nvPr>
            <p:ph idx="1"/>
          </p:nvPr>
        </p:nvSpPr>
        <p:spPr>
          <a:xfrm>
            <a:off x="554038" y="1629222"/>
            <a:ext cx="7733619" cy="5153025"/>
          </a:xfrm>
        </p:spPr>
        <p:txBody>
          <a:bodyPr/>
          <a:lstStyle/>
          <a:p>
            <a:pPr marL="381000" indent="-381000" eaLnBrk="1" hangingPunct="1">
              <a:lnSpc>
                <a:spcPct val="100000"/>
              </a:lnSpc>
              <a:defRPr/>
            </a:pPr>
            <a:r>
              <a:rPr lang="en-US" sz="2000" dirty="0" smtClean="0"/>
              <a:t>A software release family is comprised of multiple IOS software release versions that:</a:t>
            </a:r>
          </a:p>
          <a:p>
            <a:pPr marL="742950" lvl="1" indent="-285750" eaLnBrk="1" hangingPunct="1">
              <a:lnSpc>
                <a:spcPct val="100000"/>
              </a:lnSpc>
              <a:buFont typeface="Arial" pitchFamily="34" charset="0"/>
              <a:buChar char="•"/>
              <a:defRPr/>
            </a:pPr>
            <a:r>
              <a:rPr lang="en-US" altLang="ja-JP" dirty="0" smtClean="0">
                <a:ea typeface="ＭＳ Ｐゴシック" pitchFamily="34" charset="-128"/>
              </a:rPr>
              <a:t>Share a code base</a:t>
            </a:r>
          </a:p>
          <a:p>
            <a:pPr marL="742950" lvl="1" indent="-285750" eaLnBrk="1" hangingPunct="1">
              <a:lnSpc>
                <a:spcPct val="100000"/>
              </a:lnSpc>
              <a:buFont typeface="Arial" pitchFamily="34" charset="0"/>
              <a:buChar char="•"/>
              <a:defRPr/>
            </a:pPr>
            <a:r>
              <a:rPr lang="en-US" altLang="ja-JP" dirty="0" smtClean="0">
                <a:ea typeface="ＭＳ Ｐゴシック" pitchFamily="34" charset="-128"/>
              </a:rPr>
              <a:t>Apply to related hardware</a:t>
            </a:r>
          </a:p>
          <a:p>
            <a:pPr marL="742950" lvl="1" indent="-285750" eaLnBrk="1" hangingPunct="1">
              <a:lnSpc>
                <a:spcPct val="100000"/>
              </a:lnSpc>
              <a:buFont typeface="Arial" pitchFamily="34" charset="0"/>
              <a:buChar char="•"/>
              <a:defRPr/>
            </a:pPr>
            <a:r>
              <a:rPr lang="en-US" altLang="ja-JP" dirty="0" smtClean="0">
                <a:ea typeface="ＭＳ Ｐゴシック" pitchFamily="34" charset="-128"/>
              </a:rPr>
              <a:t>Overlap in support coverage</a:t>
            </a:r>
          </a:p>
          <a:p>
            <a:pPr marL="381000" indent="-381000" eaLnBrk="1" hangingPunct="1">
              <a:lnSpc>
                <a:spcPct val="100000"/>
              </a:lnSpc>
              <a:defRPr/>
            </a:pPr>
            <a:r>
              <a:rPr lang="en-US" altLang="ja-JP" sz="2000" dirty="0" smtClean="0">
                <a:ea typeface="ＭＳ Ｐゴシック" pitchFamily="34" charset="-128"/>
              </a:rPr>
              <a:t>Examples of  </a:t>
            </a:r>
            <a:r>
              <a:rPr lang="en-US" sz="2000" dirty="0" smtClean="0"/>
              <a:t>IOS releases, within a software release family, include 12.3, 12.4, 15.0, and 15.1.</a:t>
            </a:r>
          </a:p>
          <a:p>
            <a:pPr marL="381000" indent="-381000" eaLnBrk="1" hangingPunct="1">
              <a:lnSpc>
                <a:spcPct val="100000"/>
              </a:lnSpc>
              <a:defRPr/>
            </a:pPr>
            <a:r>
              <a:rPr lang="en-US" altLang="ja-JP" sz="2000" dirty="0" smtClean="0">
                <a:ea typeface="ＭＳ Ｐゴシック" pitchFamily="34" charset="-128"/>
              </a:rPr>
              <a:t>A Cisco IOS train is a version of the software released to implement bug fixes and add new features.</a:t>
            </a:r>
          </a:p>
        </p:txBody>
      </p:sp>
      <p:sp>
        <p:nvSpPr>
          <p:cNvPr id="4" name="Rectangle 2"/>
          <p:cNvSpPr txBox="1">
            <a:spLocks noChangeArrowheads="1"/>
          </p:cNvSpPr>
          <p:nvPr/>
        </p:nvSpPr>
        <p:spPr bwMode="auto">
          <a:xfrm>
            <a:off x="409575" y="827080"/>
            <a:ext cx="8145463" cy="838200"/>
          </a:xfrm>
          <a:prstGeom prst="rect">
            <a:avLst/>
          </a:prstGeom>
          <a:noFill/>
          <a:ln w="9525" algn="ctr">
            <a:noFill/>
            <a:miter lim="800000"/>
            <a:headEnd/>
            <a:tailEnd/>
          </a:ln>
        </p:spPr>
        <p:txBody>
          <a:bodyPr vert="horz" wrap="square" lIns="82124" tIns="41061" rIns="82124" bIns="41061" numCol="1" anchor="b" anchorCtr="0" compatLnSpc="1">
            <a:prstTxWarp prst="textNoShape">
              <a:avLst/>
            </a:prstTxWarp>
          </a:bodyPr>
          <a:lstStyle>
            <a:lvl1pPr algn="l" defTabSz="814388" rtl="0" eaLnBrk="0" fontAlgn="base" hangingPunct="0">
              <a:lnSpc>
                <a:spcPct val="90000"/>
              </a:lnSpc>
              <a:spcBef>
                <a:spcPct val="0"/>
              </a:spcBef>
              <a:spcAft>
                <a:spcPct val="0"/>
              </a:spcAft>
              <a:defRPr sz="3200" b="1">
                <a:solidFill>
                  <a:srgbClr val="708CA1"/>
                </a:solidFill>
                <a:latin typeface="+mj-lt"/>
                <a:ea typeface="+mj-ea"/>
                <a:cs typeface="+mj-cs"/>
              </a:defRPr>
            </a:lvl1pPr>
            <a:lvl2pPr algn="l" defTabSz="814388" rtl="0" eaLnBrk="0" fontAlgn="base" hangingPunct="0">
              <a:lnSpc>
                <a:spcPct val="90000"/>
              </a:lnSpc>
              <a:spcBef>
                <a:spcPct val="0"/>
              </a:spcBef>
              <a:spcAft>
                <a:spcPct val="0"/>
              </a:spcAft>
              <a:defRPr sz="3200" b="1">
                <a:solidFill>
                  <a:srgbClr val="708CA1"/>
                </a:solidFill>
                <a:latin typeface="Arial" charset="0"/>
              </a:defRPr>
            </a:lvl2pPr>
            <a:lvl3pPr algn="l" defTabSz="814388" rtl="0" eaLnBrk="0" fontAlgn="base" hangingPunct="0">
              <a:lnSpc>
                <a:spcPct val="90000"/>
              </a:lnSpc>
              <a:spcBef>
                <a:spcPct val="0"/>
              </a:spcBef>
              <a:spcAft>
                <a:spcPct val="0"/>
              </a:spcAft>
              <a:defRPr sz="3200" b="1">
                <a:solidFill>
                  <a:srgbClr val="708CA1"/>
                </a:solidFill>
                <a:latin typeface="Arial" charset="0"/>
              </a:defRPr>
            </a:lvl3pPr>
            <a:lvl4pPr algn="l" defTabSz="814388" rtl="0" eaLnBrk="0" fontAlgn="base" hangingPunct="0">
              <a:lnSpc>
                <a:spcPct val="90000"/>
              </a:lnSpc>
              <a:spcBef>
                <a:spcPct val="0"/>
              </a:spcBef>
              <a:spcAft>
                <a:spcPct val="0"/>
              </a:spcAft>
              <a:defRPr sz="3200" b="1">
                <a:solidFill>
                  <a:srgbClr val="708CA1"/>
                </a:solidFill>
                <a:latin typeface="Arial" charset="0"/>
              </a:defRPr>
            </a:lvl4pPr>
            <a:lvl5pPr algn="l" defTabSz="814388" rtl="0" eaLnBrk="0" fontAlgn="base" hangingPunct="0">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a:lstStyle>
          <a:p>
            <a:pPr eaLnBrk="1" hangingPunct="1">
              <a:defRPr/>
            </a:pPr>
            <a:r>
              <a:rPr lang="en-US" sz="1800" kern="0" dirty="0" smtClean="0"/>
              <a:t>Naming Conventions</a:t>
            </a:r>
            <a:r>
              <a:rPr lang="en-US" sz="2800" kern="0" dirty="0" smtClean="0"/>
              <a:t/>
            </a:r>
            <a:br>
              <a:rPr lang="en-US" sz="2800" kern="0" dirty="0" smtClean="0"/>
            </a:br>
            <a:r>
              <a:rPr lang="en-US" dirty="0"/>
              <a:t>Cisco </a:t>
            </a:r>
            <a:r>
              <a:rPr lang="en-US" dirty="0" err="1"/>
              <a:t>IOS</a:t>
            </a:r>
            <a:r>
              <a:rPr lang="en-US" dirty="0"/>
              <a:t> Software Release Families and Trains</a:t>
            </a:r>
            <a:endParaRPr lang="en-US" kern="0" dirty="0">
              <a:solidFill>
                <a:schemeClr val="accent5">
                  <a:lumMod val="75000"/>
                </a:schemeClr>
              </a:solidFill>
              <a:cs typeface="Arial"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dirty="0" smtClean="0"/>
              <a:t>Cisco IOS 12.4 Mainline and T Trains</a:t>
            </a:r>
            <a:endParaRPr lang="en-US"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611188" y="1276350"/>
            <a:ext cx="7995783" cy="5153025"/>
          </a:xfrm>
        </p:spPr>
        <p:txBody>
          <a:bodyPr/>
          <a:lstStyle/>
          <a:p>
            <a:pPr marL="381000" indent="-381000" eaLnBrk="1" hangingPunct="1">
              <a:lnSpc>
                <a:spcPct val="100000"/>
              </a:lnSpc>
              <a:defRPr/>
            </a:pPr>
            <a:r>
              <a:rPr lang="en-US" sz="2000" dirty="0" smtClean="0"/>
              <a:t>The Cisco IOS software 12.4 train is considered the mainline train. </a:t>
            </a:r>
          </a:p>
          <a:p>
            <a:pPr marL="742950" lvl="1" indent="-285750" eaLnBrk="1" hangingPunct="1">
              <a:lnSpc>
                <a:spcPct val="100000"/>
              </a:lnSpc>
              <a:buFont typeface="Arial" pitchFamily="34" charset="0"/>
              <a:buChar char="•"/>
              <a:defRPr/>
            </a:pPr>
            <a:r>
              <a:rPr lang="en-US" dirty="0" smtClean="0">
                <a:ea typeface="ＭＳ Ｐゴシック" pitchFamily="34" charset="-128"/>
              </a:rPr>
              <a:t>It receives </a:t>
            </a:r>
            <a:r>
              <a:rPr lang="en-US" dirty="0">
                <a:ea typeface="ＭＳ Ｐゴシック" pitchFamily="34" charset="-128"/>
              </a:rPr>
              <a:t>mostly software (bug) </a:t>
            </a:r>
            <a:r>
              <a:rPr lang="en-US" dirty="0" smtClean="0">
                <a:ea typeface="ＭＳ Ｐゴシック" pitchFamily="34" charset="-128"/>
              </a:rPr>
              <a:t>fixes</a:t>
            </a:r>
            <a:endParaRPr lang="en-US" dirty="0">
              <a:ea typeface="ＭＳ Ｐゴシック" pitchFamily="34" charset="-128"/>
            </a:endParaRPr>
          </a:p>
          <a:p>
            <a:pPr marL="742950" lvl="1" indent="-285750" eaLnBrk="1" hangingPunct="1">
              <a:lnSpc>
                <a:spcPct val="100000"/>
              </a:lnSpc>
              <a:buFont typeface="Arial" pitchFamily="34" charset="0"/>
              <a:buChar char="•"/>
              <a:defRPr/>
            </a:pPr>
            <a:r>
              <a:rPr lang="en-US" dirty="0" smtClean="0">
                <a:ea typeface="ＭＳ Ｐゴシック" pitchFamily="34" charset="-128"/>
              </a:rPr>
              <a:t>Releases are designated </a:t>
            </a:r>
            <a:r>
              <a:rPr lang="en-US" dirty="0">
                <a:ea typeface="ＭＳ Ｐゴシック" pitchFamily="34" charset="-128"/>
              </a:rPr>
              <a:t>as Maintenance Deployment </a:t>
            </a:r>
            <a:r>
              <a:rPr lang="en-US" dirty="0" smtClean="0">
                <a:ea typeface="ＭＳ Ｐゴシック" pitchFamily="34" charset="-128"/>
              </a:rPr>
              <a:t>(</a:t>
            </a:r>
            <a:r>
              <a:rPr lang="en-US" dirty="0">
                <a:ea typeface="ＭＳ Ｐゴシック" pitchFamily="34" charset="-128"/>
              </a:rPr>
              <a:t>MD</a:t>
            </a:r>
            <a:r>
              <a:rPr lang="en-US" dirty="0" smtClean="0">
                <a:ea typeface="ＭＳ Ｐゴシック" pitchFamily="34" charset="-128"/>
              </a:rPr>
              <a:t>) releases</a:t>
            </a:r>
            <a:endParaRPr lang="en-US" dirty="0">
              <a:ea typeface="ＭＳ Ｐゴシック" pitchFamily="34" charset="-128"/>
            </a:endParaRPr>
          </a:p>
          <a:p>
            <a:pPr marL="742950" lvl="1" indent="-285750" eaLnBrk="1" hangingPunct="1">
              <a:lnSpc>
                <a:spcPct val="100000"/>
              </a:lnSpc>
              <a:buFont typeface="Arial" pitchFamily="34" charset="0"/>
              <a:buChar char="•"/>
              <a:defRPr/>
            </a:pPr>
            <a:r>
              <a:rPr lang="en-US" dirty="0" smtClean="0">
                <a:ea typeface="ＭＳ Ｐゴシック" pitchFamily="34" charset="-128"/>
              </a:rPr>
              <a:t>Is always </a:t>
            </a:r>
            <a:r>
              <a:rPr lang="en-US" dirty="0">
                <a:ea typeface="ＭＳ Ｐゴシック" pitchFamily="34" charset="-128"/>
              </a:rPr>
              <a:t>associated with a technology train (T train</a:t>
            </a:r>
            <a:r>
              <a:rPr lang="en-US" dirty="0" smtClean="0">
                <a:ea typeface="ＭＳ Ｐゴシック" pitchFamily="34" charset="-128"/>
              </a:rPr>
              <a:t>)</a:t>
            </a:r>
            <a:endParaRPr lang="en-US" dirty="0">
              <a:ea typeface="ＭＳ Ｐゴシック" pitchFamily="34" charset="-128"/>
            </a:endParaRPr>
          </a:p>
          <a:p>
            <a:pPr marL="381000" indent="-381000" eaLnBrk="1" hangingPunct="1">
              <a:lnSpc>
                <a:spcPct val="100000"/>
              </a:lnSpc>
              <a:defRPr/>
            </a:pPr>
            <a:endParaRPr lang="en-US" dirty="0" smtClean="0"/>
          </a:p>
          <a:p>
            <a:pPr marL="381000" indent="-381000" eaLnBrk="1" hangingPunct="1">
              <a:lnSpc>
                <a:spcPct val="100000"/>
              </a:lnSpc>
              <a:defRPr/>
            </a:pPr>
            <a:endParaRPr lang="en-US" altLang="ja-JP" dirty="0" smtClean="0">
              <a:ea typeface="ＭＳ Ｐゴシック" pitchFamily="34" charset="-128"/>
            </a:endParaRPr>
          </a:p>
        </p:txBody>
      </p:sp>
      <p:pic>
        <p:nvPicPr>
          <p:cNvPr id="1027" name="Picture 3"/>
          <p:cNvPicPr>
            <a:picLocks noChangeAspect="1" noChangeArrowheads="1"/>
          </p:cNvPicPr>
          <p:nvPr/>
        </p:nvPicPr>
        <p:blipFill>
          <a:blip r:embed="rId3" cstate="print"/>
          <a:srcRect l="46925" t="40104" r="16764" b="20573"/>
          <a:stretch>
            <a:fillRect/>
          </a:stretch>
        </p:blipFill>
        <p:spPr bwMode="auto">
          <a:xfrm>
            <a:off x="2133601" y="3240830"/>
            <a:ext cx="5285772" cy="3218353"/>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3000" dirty="0" smtClean="0"/>
              <a:t>Cisco IOS 12.4 Mainline and T Numbering</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611188" y="1276350"/>
            <a:ext cx="7733619" cy="5153025"/>
          </a:xfrm>
        </p:spPr>
        <p:txBody>
          <a:bodyPr/>
          <a:lstStyle/>
          <a:p>
            <a:pPr marL="0" indent="0" eaLnBrk="1" hangingPunct="1">
              <a:lnSpc>
                <a:spcPct val="100000"/>
              </a:lnSpc>
              <a:buNone/>
              <a:defRPr/>
            </a:pPr>
            <a:r>
              <a:rPr lang="en-US" sz="2000" dirty="0" smtClean="0"/>
              <a:t>The IOS release numbering convention is used to identify the release of the IOS software, including any bug fixes and new software features.</a:t>
            </a:r>
            <a:endParaRPr lang="en-US" altLang="ja-JP" sz="2000" dirty="0" smtClean="0">
              <a:ea typeface="ＭＳ Ｐゴシック" pitchFamily="34" charset="-128"/>
            </a:endParaRPr>
          </a:p>
        </p:txBody>
      </p:sp>
      <p:pic>
        <p:nvPicPr>
          <p:cNvPr id="2050" name="Picture 2"/>
          <p:cNvPicPr>
            <a:picLocks noChangeAspect="1" noChangeArrowheads="1"/>
          </p:cNvPicPr>
          <p:nvPr/>
        </p:nvPicPr>
        <p:blipFill>
          <a:blip r:embed="rId3" cstate="print"/>
          <a:srcRect l="50951" t="39063" r="19327" b="13281"/>
          <a:stretch>
            <a:fillRect/>
          </a:stretch>
        </p:blipFill>
        <p:spPr bwMode="auto">
          <a:xfrm>
            <a:off x="2265939" y="2463776"/>
            <a:ext cx="4419600" cy="3984171"/>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Cisco IOS 12.4 System Image Packaging</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611188" y="1276350"/>
            <a:ext cx="7733619" cy="5153025"/>
          </a:xfrm>
        </p:spPr>
        <p:txBody>
          <a:bodyPr/>
          <a:lstStyle/>
          <a:p>
            <a:pPr marL="0" indent="0" eaLnBrk="1" hangingPunct="1">
              <a:lnSpc>
                <a:spcPct val="100000"/>
              </a:lnSpc>
              <a:buNone/>
              <a:defRPr/>
            </a:pPr>
            <a:r>
              <a:rPr lang="en-US" sz="2000" dirty="0" smtClean="0"/>
              <a:t>Pre Cisco IOS Software Release 15.0, the Cisco IOS Software Packaging consisted of eight packages for Cisco routers.</a:t>
            </a:r>
            <a:endParaRPr lang="en-US" altLang="ja-JP" sz="2000" dirty="0" smtClean="0">
              <a:ea typeface="ＭＳ Ｐゴシック" pitchFamily="34" charset="-128"/>
            </a:endParaRPr>
          </a:p>
        </p:txBody>
      </p:sp>
      <p:pic>
        <p:nvPicPr>
          <p:cNvPr id="3074" name="Picture 2"/>
          <p:cNvPicPr>
            <a:picLocks noChangeAspect="1" noChangeArrowheads="1"/>
          </p:cNvPicPr>
          <p:nvPr/>
        </p:nvPicPr>
        <p:blipFill>
          <a:blip r:embed="rId3" cstate="print"/>
          <a:srcRect l="46852" t="31771" r="16252" b="14063"/>
          <a:stretch>
            <a:fillRect/>
          </a:stretch>
        </p:blipFill>
        <p:spPr bwMode="auto">
          <a:xfrm>
            <a:off x="1664583" y="2102294"/>
            <a:ext cx="5257077" cy="4339174"/>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409575" y="420688"/>
            <a:ext cx="8145463" cy="838200"/>
          </a:xfrm>
        </p:spPr>
        <p:txBody>
          <a:bodyPr/>
          <a:lstStyle/>
          <a:p>
            <a:pPr eaLnBrk="1" hangingPunct="1">
              <a:defRPr/>
            </a:pPr>
            <a:r>
              <a:rPr lang="en-US" sz="1800" dirty="0" smtClean="0"/>
              <a:t>Naming Conventions</a:t>
            </a:r>
            <a:r>
              <a:rPr lang="en-US" sz="2800" dirty="0" smtClean="0"/>
              <a:t/>
            </a:r>
            <a:br>
              <a:rPr lang="en-US" sz="2800" dirty="0" smtClean="0"/>
            </a:br>
            <a:r>
              <a:rPr lang="en-US" sz="2800" dirty="0" smtClean="0"/>
              <a:t>Cisco IOS 15.0 Train Numbering</a:t>
            </a:r>
            <a:endParaRPr lang="en-US" sz="3000" dirty="0">
              <a:solidFill>
                <a:schemeClr val="accent5">
                  <a:lumMod val="75000"/>
                </a:schemeClr>
              </a:solidFill>
              <a:cs typeface="Arial" pitchFamily="34" charset="0"/>
            </a:endParaRPr>
          </a:p>
        </p:txBody>
      </p:sp>
      <p:sp>
        <p:nvSpPr>
          <p:cNvPr id="7171" name="Rectangle 6"/>
          <p:cNvSpPr>
            <a:spLocks noGrp="1" noChangeArrowheads="1"/>
          </p:cNvSpPr>
          <p:nvPr>
            <p:ph idx="1"/>
          </p:nvPr>
        </p:nvSpPr>
        <p:spPr>
          <a:xfrm>
            <a:off x="573088" y="1476375"/>
            <a:ext cx="3636961" cy="5153025"/>
          </a:xfrm>
        </p:spPr>
        <p:txBody>
          <a:bodyPr/>
          <a:lstStyle/>
          <a:p>
            <a:r>
              <a:rPr lang="en-US" sz="2000" b="1" dirty="0" smtClean="0"/>
              <a:t>Extended Maintenance (EM) Release</a:t>
            </a:r>
            <a:r>
              <a:rPr lang="en-US" sz="2000" dirty="0" smtClean="0"/>
              <a:t> – The EM release is ideal for long-term maintenance,</a:t>
            </a:r>
            <a:r>
              <a:rPr lang="en-US" sz="2000" dirty="0" smtClean="0">
                <a:solidFill>
                  <a:srgbClr val="FF0000"/>
                </a:solidFill>
              </a:rPr>
              <a:t> which </a:t>
            </a:r>
            <a:r>
              <a:rPr lang="en-US" sz="2000" dirty="0" smtClean="0"/>
              <a:t>enables customers to qualify, deploy, and remain on the release for an extended period.</a:t>
            </a:r>
          </a:p>
          <a:p>
            <a:r>
              <a:rPr lang="en-US" sz="2000" b="1" dirty="0" smtClean="0"/>
              <a:t>Standard Maintenance (T) Release </a:t>
            </a:r>
            <a:r>
              <a:rPr lang="en-US" sz="2000" dirty="0" smtClean="0"/>
              <a:t>–</a:t>
            </a:r>
            <a:r>
              <a:rPr lang="en-US" sz="2000" b="1" dirty="0" smtClean="0"/>
              <a:t> </a:t>
            </a:r>
            <a:r>
              <a:rPr lang="en-US" sz="2000" dirty="0" smtClean="0"/>
              <a:t>The T release is used for short-deployment releases, </a:t>
            </a:r>
            <a:r>
              <a:rPr lang="en-US" sz="2000" dirty="0" smtClean="0">
                <a:solidFill>
                  <a:srgbClr val="FF0000"/>
                </a:solidFill>
              </a:rPr>
              <a:t>which is </a:t>
            </a:r>
            <a:r>
              <a:rPr lang="en-US" sz="2000" dirty="0" smtClean="0"/>
              <a:t>ideal for the latest new features and hardware support before the next EM release becomes available.</a:t>
            </a:r>
            <a:endParaRPr lang="en-US" sz="2300" dirty="0"/>
          </a:p>
        </p:txBody>
      </p:sp>
      <p:pic>
        <p:nvPicPr>
          <p:cNvPr id="4098" name="Picture 2"/>
          <p:cNvPicPr>
            <a:picLocks noChangeAspect="1" noChangeArrowheads="1"/>
          </p:cNvPicPr>
          <p:nvPr/>
        </p:nvPicPr>
        <p:blipFill>
          <a:blip r:embed="rId3" cstate="print"/>
          <a:srcRect l="50805" t="35938" r="16691" b="11979"/>
          <a:stretch>
            <a:fillRect/>
          </a:stretch>
        </p:blipFill>
        <p:spPr bwMode="auto">
          <a:xfrm>
            <a:off x="4185094" y="1638300"/>
            <a:ext cx="4673156" cy="4210050"/>
          </a:xfrm>
          <a:prstGeom prst="rect">
            <a:avLst/>
          </a:prstGeom>
          <a:noFill/>
          <a:ln w="9525">
            <a:solidFill>
              <a:schemeClr val="tx1"/>
            </a:solidFill>
            <a:miter lim="800000"/>
            <a:headEnd/>
            <a:tailEnd/>
          </a:ln>
        </p:spPr>
      </p:pic>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PPT-TMPLT-WHT_C">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NetAcad-4F_PPT-WHT_060408">
  <a:themeElements>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Oct_2006_Cisco White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Oct_2006_Cisco White Template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13206</TotalTime>
  <Pages>28</Pages>
  <Words>1390</Words>
  <Application>Microsoft Office PowerPoint</Application>
  <PresentationFormat>On-screen Show (4:3)</PresentationFormat>
  <Paragraphs>237</Paragraphs>
  <Slides>33</Slides>
  <Notes>32</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PPT-TMPLT-WHT_C</vt:lpstr>
      <vt:lpstr>NetAcad-4F_PPT-WHT_060408</vt:lpstr>
      <vt:lpstr>Chapter 9: IOS Images and Licensing  </vt:lpstr>
      <vt:lpstr>Chapter 9</vt:lpstr>
      <vt:lpstr>Chapter 9: Objectives</vt:lpstr>
      <vt:lpstr>Introduction Introduction</vt:lpstr>
      <vt:lpstr>PowerPoint Presentation</vt:lpstr>
      <vt:lpstr>Naming Conventions Cisco IOS 12.4 Mainline and T Trains</vt:lpstr>
      <vt:lpstr>Naming Conventions Cisco IOS 12.4 Mainline and T Numbering</vt:lpstr>
      <vt:lpstr>Naming Conventions Cisco IOS 12.4 System Image Packaging</vt:lpstr>
      <vt:lpstr>Naming Conventions Cisco IOS 15.0 Train Numbering</vt:lpstr>
      <vt:lpstr>Naming Conventions IOS 15 System Image Packaging</vt:lpstr>
      <vt:lpstr>Naming Conventions IOS 15 System Image Packaging (cont.)</vt:lpstr>
      <vt:lpstr>Naming Conventions IOS Image Filenames</vt:lpstr>
      <vt:lpstr>Naming Conventions IOS Image Filenames (cont.)</vt:lpstr>
      <vt:lpstr>Managing Cisco IOS Images TFTP Servers as a Backup Location</vt:lpstr>
      <vt:lpstr>Managing Cisco IOS Images Creating Cisco IOS Image Backup</vt:lpstr>
      <vt:lpstr>Managing Cisco IOS Images Copying a System IOS Image</vt:lpstr>
      <vt:lpstr>Managing Cisco IOS Images Boot System</vt:lpstr>
      <vt:lpstr>Software Licensing Licensing Overview</vt:lpstr>
      <vt:lpstr>Software Licensing Licensing Overview</vt:lpstr>
      <vt:lpstr>Software Licensing Licensing  Process</vt:lpstr>
      <vt:lpstr>Software Licensing Licensing  Process (cont.)</vt:lpstr>
      <vt:lpstr>Software Licensing Step 1: Purchase the Software Package</vt:lpstr>
      <vt:lpstr>Software Licensing Step 2: Obtain a License</vt:lpstr>
      <vt:lpstr>Software Licensing Step 3: Install the License</vt:lpstr>
      <vt:lpstr>License Verification and Management   License Verification</vt:lpstr>
      <vt:lpstr>License Verification and Management   License Verification</vt:lpstr>
      <vt:lpstr>License Verification and Management  Activate an Evaluation Right-to-Use License</vt:lpstr>
      <vt:lpstr>License Verification and Management  Backing Up the License</vt:lpstr>
      <vt:lpstr>License Verification and Management  Uninstalling the License</vt:lpstr>
      <vt:lpstr>Chapter 9: Summary</vt:lpstr>
      <vt:lpstr>Chapter 9: Summary (cont.)</vt:lpstr>
      <vt:lpstr>Chapter 9: Summary (cont.)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 PC v4.0 Chapter 1</dc:title>
  <dc:creator>Karen Alderson</dc:creator>
  <cp:lastModifiedBy>Rodrigo Floriano</cp:lastModifiedBy>
  <cp:revision>1055</cp:revision>
  <cp:lastPrinted>1999-01-27T00:54:54Z</cp:lastPrinted>
  <dcterms:created xsi:type="dcterms:W3CDTF">2006-10-23T15:07:30Z</dcterms:created>
  <dcterms:modified xsi:type="dcterms:W3CDTF">2013-10-07T02:13:16Z</dcterms:modified>
</cp:coreProperties>
</file>