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0"/>
  </p:notesMasterIdLst>
  <p:handoutMasterIdLst>
    <p:handoutMasterId r:id="rId51"/>
  </p:handoutMasterIdLst>
  <p:sldIdLst>
    <p:sldId id="500" r:id="rId3"/>
    <p:sldId id="541" r:id="rId4"/>
    <p:sldId id="796" r:id="rId5"/>
    <p:sldId id="840" r:id="rId6"/>
    <p:sldId id="799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5" r:id="rId16"/>
    <p:sldId id="826" r:id="rId17"/>
    <p:sldId id="798" r:id="rId18"/>
    <p:sldId id="761" r:id="rId19"/>
    <p:sldId id="836" r:id="rId20"/>
    <p:sldId id="800" r:id="rId21"/>
    <p:sldId id="801" r:id="rId22"/>
    <p:sldId id="802" r:id="rId23"/>
    <p:sldId id="803" r:id="rId24"/>
    <p:sldId id="804" r:id="rId25"/>
    <p:sldId id="805" r:id="rId26"/>
    <p:sldId id="806" r:id="rId27"/>
    <p:sldId id="807" r:id="rId28"/>
    <p:sldId id="808" r:id="rId29"/>
    <p:sldId id="809" r:id="rId30"/>
    <p:sldId id="810" r:id="rId31"/>
    <p:sldId id="811" r:id="rId32"/>
    <p:sldId id="812" r:id="rId33"/>
    <p:sldId id="837" r:id="rId34"/>
    <p:sldId id="838" r:id="rId35"/>
    <p:sldId id="813" r:id="rId36"/>
    <p:sldId id="841" r:id="rId37"/>
    <p:sldId id="842" r:id="rId38"/>
    <p:sldId id="814" r:id="rId39"/>
    <p:sldId id="815" r:id="rId40"/>
    <p:sldId id="816" r:id="rId41"/>
    <p:sldId id="817" r:id="rId42"/>
    <p:sldId id="818" r:id="rId43"/>
    <p:sldId id="819" r:id="rId44"/>
    <p:sldId id="820" r:id="rId45"/>
    <p:sldId id="797" r:id="rId46"/>
    <p:sldId id="823" r:id="rId47"/>
    <p:sldId id="824" r:id="rId48"/>
    <p:sldId id="681" r:id="rId4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5" clrIdx="0"/>
  <p:cmAuthor id="1" name="ElaineHorn" initials="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6" autoAdjust="0"/>
    <p:restoredTop sz="86525" autoAdjust="0"/>
  </p:normalViewPr>
  <p:slideViewPr>
    <p:cSldViewPr snapToGrid="0">
      <p:cViewPr>
        <p:scale>
          <a:sx n="70" d="100"/>
          <a:sy n="70" d="100"/>
        </p:scale>
        <p:origin x="-229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18" Type="http://schemas.openxmlformats.org/officeDocument/2006/relationships/slide" Target="slides/slide22.xml"/><Relationship Id="rId26" Type="http://schemas.openxmlformats.org/officeDocument/2006/relationships/slide" Target="slides/slide30.xml"/><Relationship Id="rId3" Type="http://schemas.openxmlformats.org/officeDocument/2006/relationships/slide" Target="slides/slide7.xml"/><Relationship Id="rId21" Type="http://schemas.openxmlformats.org/officeDocument/2006/relationships/slide" Target="slides/slide25.xml"/><Relationship Id="rId34" Type="http://schemas.openxmlformats.org/officeDocument/2006/relationships/slide" Target="slides/slide39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17" Type="http://schemas.openxmlformats.org/officeDocument/2006/relationships/slide" Target="slides/slide21.xml"/><Relationship Id="rId25" Type="http://schemas.openxmlformats.org/officeDocument/2006/relationships/slide" Target="slides/slide29.xml"/><Relationship Id="rId33" Type="http://schemas.openxmlformats.org/officeDocument/2006/relationships/slide" Target="slides/slide38.xml"/><Relationship Id="rId38" Type="http://schemas.openxmlformats.org/officeDocument/2006/relationships/slide" Target="slides/slide43.xml"/><Relationship Id="rId2" Type="http://schemas.openxmlformats.org/officeDocument/2006/relationships/slide" Target="slides/slide6.xml"/><Relationship Id="rId16" Type="http://schemas.openxmlformats.org/officeDocument/2006/relationships/slide" Target="slides/slide20.xml"/><Relationship Id="rId20" Type="http://schemas.openxmlformats.org/officeDocument/2006/relationships/slide" Target="slides/slide24.xml"/><Relationship Id="rId29" Type="http://schemas.openxmlformats.org/officeDocument/2006/relationships/slide" Target="slides/slide33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24" Type="http://schemas.openxmlformats.org/officeDocument/2006/relationships/slide" Target="slides/slide28.xml"/><Relationship Id="rId32" Type="http://schemas.openxmlformats.org/officeDocument/2006/relationships/slide" Target="slides/slide37.xml"/><Relationship Id="rId37" Type="http://schemas.openxmlformats.org/officeDocument/2006/relationships/slide" Target="slides/slide42.xml"/><Relationship Id="rId5" Type="http://schemas.openxmlformats.org/officeDocument/2006/relationships/slide" Target="slides/slide9.xml"/><Relationship Id="rId15" Type="http://schemas.openxmlformats.org/officeDocument/2006/relationships/slide" Target="slides/slide19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1.xml"/><Relationship Id="rId10" Type="http://schemas.openxmlformats.org/officeDocument/2006/relationships/slide" Target="slides/slide14.xml"/><Relationship Id="rId19" Type="http://schemas.openxmlformats.org/officeDocument/2006/relationships/slide" Target="slides/slide23.xml"/><Relationship Id="rId31" Type="http://schemas.openxmlformats.org/officeDocument/2006/relationships/slide" Target="slides/slide35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18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25T09:51:08.929" idx="1">
    <p:pos x="5544" y="320"/>
    <p:text>from Vittoria:  vittoria deloulay	9/24/2013
I think this would look better if it was in the slide format, not as a graphic. (see corresponding planning guide)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E7EB4DA2-8BFB-4C25-8348-069CBABA53FF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5583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25E10C89-F8A7-4157-A987-D9097F730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687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14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C8631-9D87-4882-BB0A-1CEF5607289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1" dirty="0" smtClean="0"/>
              <a:t>Scaling Networks</a:t>
            </a:r>
          </a:p>
          <a:p>
            <a:pPr>
              <a:buFontTx/>
              <a:buNone/>
            </a:pPr>
            <a:r>
              <a:rPr lang="en-US" sz="1300" b="1" dirty="0" smtClean="0"/>
              <a:t>Chapter 5: </a:t>
            </a:r>
            <a:r>
              <a:rPr lang="en-US" sz="1400" b="1" dirty="0" smtClean="0"/>
              <a:t>Adjust and Troubleshoot Single-Area OSPF</a:t>
            </a:r>
            <a:r>
              <a:rPr lang="en-US" sz="1300" b="1" dirty="0" smtClean="0"/>
              <a:t> 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6 </a:t>
            </a:r>
            <a:r>
              <a:rPr lang="en-US" dirty="0" smtClean="0"/>
              <a:t>Verifying Single-Area</a:t>
            </a:r>
            <a:r>
              <a:rPr lang="en-US" baseline="0" dirty="0" smtClean="0"/>
              <a:t> OSPF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6 </a:t>
            </a:r>
            <a:r>
              <a:rPr lang="en-US" dirty="0" smtClean="0"/>
              <a:t>Verifying Single-Area</a:t>
            </a:r>
            <a:r>
              <a:rPr lang="en-US" baseline="0" dirty="0" smtClean="0"/>
              <a:t> OSPF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7 </a:t>
            </a:r>
            <a:r>
              <a:rPr lang="en-US" dirty="0" smtClean="0"/>
              <a:t>Configuring</a:t>
            </a:r>
            <a:r>
              <a:rPr lang="en-US" baseline="0" dirty="0" smtClean="0"/>
              <a:t> Single-Area OSPFv3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8 </a:t>
            </a:r>
            <a:r>
              <a:rPr lang="en-US" dirty="0" smtClean="0"/>
              <a:t>Verifying </a:t>
            </a:r>
            <a:r>
              <a:rPr lang="en-US" baseline="0" dirty="0" smtClean="0"/>
              <a:t>Single-Area OSPFv3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8 </a:t>
            </a:r>
            <a:r>
              <a:rPr lang="en-US" dirty="0" smtClean="0"/>
              <a:t>Verifying </a:t>
            </a:r>
            <a:r>
              <a:rPr lang="en-US" baseline="0" dirty="0" smtClean="0"/>
              <a:t>Single-Area OSPFv3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5.1.2.1 OSPF</a:t>
            </a:r>
            <a:r>
              <a:rPr lang="en-US" baseline="0" dirty="0" smtClean="0"/>
              <a:t> Network Types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5.1.2.2 Challenges</a:t>
            </a:r>
            <a:r>
              <a:rPr lang="en-US" baseline="0" dirty="0" smtClean="0"/>
              <a:t> in Multiaccess Networks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5.1.2.3 OSPF Designated Router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5.1.2.3 OSPF Designated Router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5.1.2.4 Verifying DR/BDR Roles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FEA66-C2E0-43E9-88C2-97EEC9610B6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5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5.1.2.5</a:t>
            </a:r>
            <a:r>
              <a:rPr lang="en-US" baseline="0" dirty="0" smtClean="0"/>
              <a:t>  Verifying DR/BDR Adjacencies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5.1.2.6</a:t>
            </a:r>
            <a:r>
              <a:rPr lang="en-US" baseline="0" dirty="0" smtClean="0"/>
              <a:t> Default DR/BDR Election Process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5.1.2.7</a:t>
            </a:r>
            <a:r>
              <a:rPr lang="en-US" baseline="0" dirty="0" smtClean="0"/>
              <a:t> DR/BDR Election Process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5.1.2.</a:t>
            </a:r>
            <a:r>
              <a:rPr lang="en-US" baseline="0" dirty="0" smtClean="0"/>
              <a:t>8 The OSPF Priority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5.1.2.9 Changing the OSPF priority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5.1.3.1</a:t>
            </a:r>
            <a:r>
              <a:rPr lang="en-US" baseline="0" dirty="0" smtClean="0"/>
              <a:t> Propagating a Default Static Route in OSPFv2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5.1.3.2</a:t>
            </a:r>
            <a:r>
              <a:rPr lang="en-US" baseline="0" dirty="0" smtClean="0"/>
              <a:t> Verifying the Propagated Default Route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5.1.3.3</a:t>
            </a:r>
            <a:r>
              <a:rPr lang="en-US" baseline="0" dirty="0" smtClean="0"/>
              <a:t> Propagating a Default Static Route in OSPFv3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5.1.3.4 Verifying the Propagated IPv6 Default Route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5.1.4.1</a:t>
            </a:r>
            <a:r>
              <a:rPr lang="en-US" baseline="0" dirty="0" smtClean="0"/>
              <a:t> OSPF Hello and Dead Intervals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5.1.4.2</a:t>
            </a:r>
            <a:r>
              <a:rPr lang="en-US" baseline="0" dirty="0" smtClean="0"/>
              <a:t> Modifying OSPFv2 Intervals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5.1.4.3 Modifying OSPFv3 Intervals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5.1.5.1 Routers are Targets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5.1.5.2 Secure Routing Updates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10C89-F8A7-4157-A987-D9097F7301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338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5.1.5.3 MD5 Authentication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5.1.5.4 </a:t>
            </a:r>
            <a:r>
              <a:rPr lang="en-US" sz="1200" dirty="0" smtClean="0"/>
              <a:t>Configuring OSPF MD5 Authentication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5.1.5.5 </a:t>
            </a:r>
            <a:r>
              <a:rPr lang="en-US" sz="1200" dirty="0" smtClean="0"/>
              <a:t>OSPF MD5 Authentication Example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5.1.5.5 </a:t>
            </a:r>
            <a:r>
              <a:rPr lang="en-US" sz="1200" dirty="0" smtClean="0"/>
              <a:t>OSPF MD5 Authentication Example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5.1.5.6 </a:t>
            </a:r>
            <a:r>
              <a:rPr lang="en-US" sz="1200" dirty="0" smtClean="0"/>
              <a:t>Verifying OSPF MD5 Authentication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/>
              <a:t>5.1.5.6 </a:t>
            </a:r>
            <a:r>
              <a:rPr lang="en-US" sz="1200" dirty="0" smtClean="0"/>
              <a:t>Verifying OSPF MD5 Authentication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5.2 Troubleshooting Single-Area OSPF Implementations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5.2.1.1 Overview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5.2.1.2 OSPF States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5.2.1.3 OSPF Troubleshooting Commands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5.1 Advanced Single-Area OSPF Configurations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5.2.1.4 </a:t>
            </a:r>
            <a:r>
              <a:rPr lang="en-US" sz="1200" dirty="0" smtClean="0">
                <a:cs typeface="Arial" charset="0"/>
              </a:rPr>
              <a:t>Components of Troubleshooting OSPF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5.2.2.1 Troubleshooting Neighbor Issues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5.2.2.2 Troubleshooting OSPF Routing Table Issues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baseline="0" dirty="0" smtClean="0">
                <a:cs typeface="Arial" charset="0"/>
              </a:rPr>
              <a:t>5.2.3.2 Troubleshooting OSPFv3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5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10C89-F8A7-4157-A987-D9097F7301B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5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10C89-F8A7-4157-A987-D9097F7301B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5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E10C89-F8A7-4157-A987-D9097F7301B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5.1.1.1 Routing</a:t>
            </a:r>
            <a:r>
              <a:rPr lang="en-US" baseline="0" dirty="0" smtClean="0"/>
              <a:t> versus Switching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5.1.1.2 Static Routing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5.1.1.3 Dynamic Routing Protocols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5 </a:t>
            </a:r>
            <a:r>
              <a:rPr lang="en-US" dirty="0" smtClean="0"/>
              <a:t>Configuring Single-Area</a:t>
            </a:r>
            <a:r>
              <a:rPr lang="en-US" baseline="0" dirty="0" smtClean="0"/>
              <a:t> OSPF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79D2C-2513-4C1B-9532-8FA5C66044E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5.1.1.</a:t>
            </a:r>
            <a:r>
              <a:rPr lang="en-US" baseline="0" dirty="0" smtClean="0"/>
              <a:t>6 </a:t>
            </a:r>
            <a:r>
              <a:rPr lang="en-US" dirty="0" smtClean="0"/>
              <a:t>Verifying Single-Area</a:t>
            </a:r>
            <a:r>
              <a:rPr lang="en-US" baseline="0" dirty="0" smtClean="0"/>
              <a:t> OSPF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01BBB46D-A68F-453A-ADAC-D6E5143346A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602D8DB9-125D-49B3-8BCC-F9D106BDA5A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444D8A9F-EF57-4EE6-A242-4C1A2E3B2F9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  <p:sldLayoutId id="2147484569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4656828F-70FF-4FA6-A4C2-1E97AB34D530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5: Adjust and Troubleshoot Single-Area OSPF </a:t>
            </a:r>
            <a:br>
              <a:rPr lang="en-US" sz="2800" dirty="0" smtClean="0"/>
            </a:b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Scaling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17" y="464933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Single-Area </a:t>
            </a:r>
            <a:r>
              <a:rPr lang="en-US" dirty="0"/>
              <a:t>OSPF (cont.)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34" y="1585912"/>
            <a:ext cx="5752282" cy="47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282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Single-Area </a:t>
            </a:r>
            <a:r>
              <a:rPr lang="en-US" dirty="0"/>
              <a:t>OSPF (cont.)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60" y="1283970"/>
            <a:ext cx="4643282" cy="409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0" y="5376863"/>
            <a:ext cx="44291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436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" y="4014960"/>
            <a:ext cx="45148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2490789" y="1085850"/>
            <a:ext cx="3948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4" y="361697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Configuring Single-Area OSPFv3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5" y="4133850"/>
            <a:ext cx="4123888" cy="240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497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Single-Area OSPFv3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618" y="1357313"/>
            <a:ext cx="5563108" cy="225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73" y="3581399"/>
            <a:ext cx="5641690" cy="274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632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Single-Area </a:t>
            </a:r>
            <a:r>
              <a:rPr lang="en-US" dirty="0"/>
              <a:t>OSPFv3 (cont.)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65" y="1312606"/>
            <a:ext cx="4866785" cy="34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46" y="4965906"/>
            <a:ext cx="4794180" cy="144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795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OSPF Network Types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95046" y="1481916"/>
            <a:ext cx="8088515" cy="5119533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Point-to-point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Two routers interconnected over a common link. </a:t>
            </a:r>
            <a:r>
              <a:rPr lang="en-US" sz="2000" dirty="0" smtClean="0"/>
              <a:t>O</a:t>
            </a:r>
            <a:r>
              <a:rPr lang="en-US" sz="2000" dirty="0" smtClean="0">
                <a:solidFill>
                  <a:schemeClr val="tx1"/>
                </a:solidFill>
              </a:rPr>
              <a:t>ften the configuration in WAN links.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Broadcast Multiaccess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Multiple routers interconnected over an Ethernet network. 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Non-broadcast Multiaccess (NBMA)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/>
              <a:t>Multiple routers interconnected in a network that does not allow broadcasts, such as Frame Relay.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Point-to-multipoint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Multiple routers interconnected in a hub-and-spoke topology over an NBMA network.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Virtual links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Special OSPF network used to interconnect distant OSPF areas to the backbone area.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3082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Challenges in Multiaccess Networks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80296" y="1331685"/>
            <a:ext cx="7733619" cy="2362200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Multiaccess networks can create two challenges for OSPF: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Creation of multiple adjacencies </a:t>
            </a:r>
            <a:r>
              <a:rPr lang="en-US" sz="2000" dirty="0" smtClean="0">
                <a:solidFill>
                  <a:schemeClr val="tx1"/>
                </a:solidFill>
              </a:rPr>
              <a:t>– creating adjacencies with multiple routers would lead to an excessive number of LSAs being exchanged.</a:t>
            </a:r>
          </a:p>
          <a:p>
            <a:pPr marL="381000" indent="-381000" eaLnBrk="1" hangingPunct="1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Extensive flooding of LSAs </a:t>
            </a:r>
            <a:r>
              <a:rPr lang="en-US" sz="2000" dirty="0" smtClean="0">
                <a:solidFill>
                  <a:schemeClr val="tx1"/>
                </a:solidFill>
              </a:rPr>
              <a:t>– Link-state routers flood the network when OSPF is initialized or when there is a change. 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 l="51785" t="31448" r="19769" b="25298"/>
          <a:stretch>
            <a:fillRect/>
          </a:stretch>
        </p:blipFill>
        <p:spPr bwMode="auto">
          <a:xfrm>
            <a:off x="4853215" y="3693885"/>
            <a:ext cx="3701143" cy="31641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21644" y="3998686"/>
            <a:ext cx="3792991" cy="22215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381000" indent="-381000" algn="l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Formula used to calculate the number of required </a:t>
            </a:r>
            <a:r>
              <a:rPr lang="en-US" sz="2000" dirty="0" smtClean="0"/>
              <a:t>adjacencies </a:t>
            </a:r>
            <a:r>
              <a:rPr lang="en-US" altLang="ja-JP" sz="2000" dirty="0"/>
              <a:t>n(n-1)/2	</a:t>
            </a:r>
          </a:p>
          <a:p>
            <a:pPr marL="342900" indent="-342900" algn="l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/>
              <a:t>A </a:t>
            </a:r>
            <a:r>
              <a:rPr lang="en-US" altLang="ja-JP" sz="2000" dirty="0"/>
              <a:t>topology of 4 </a:t>
            </a:r>
            <a:r>
              <a:rPr lang="en-US" altLang="ja-JP" sz="2000" dirty="0" smtClean="0"/>
              <a:t>routers would </a:t>
            </a:r>
            <a:r>
              <a:rPr lang="en-US" altLang="ja-JP" sz="2000" dirty="0"/>
              <a:t>result in 4(4-1)/2 </a:t>
            </a:r>
            <a:r>
              <a:rPr lang="en-US" altLang="ja-JP" sz="2000" dirty="0" smtClean="0"/>
              <a:t>= 6</a:t>
            </a:r>
            <a:endParaRPr lang="en-US" altLang="ja-JP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OSPF Designated Router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95045" y="1450016"/>
            <a:ext cx="8162257" cy="5153025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/>
              <a:t>The designated router (DR) is the solution to managing adjacencies and flooding of LSAs on a multiaccess network.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/>
              <a:t>The backup designated router (BDR) is elected in case the DR fails.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All other non-DR and non-BDR routers become DROTHERs. DROTHERs only form adjacencies with the DR and BDR.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DROTHERs only send their LSAs to the DR and BDR using the multicast address 224.0.0.6.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DR uses the multicast address 224.0.0.5 to send LSAs to all other routers. DR only router flooding LSAs.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altLang="ja-JP" sz="2000" dirty="0" smtClean="0"/>
              <a:t>DR/BDR Elections only necessary on multiaccess networks.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OSPF Designated </a:t>
            </a:r>
            <a:r>
              <a:rPr lang="en-US" dirty="0"/>
              <a:t>Router (cont.)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1" y="1607572"/>
            <a:ext cx="5728107" cy="46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034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DR/BDR Roles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l="52430" t="40873" r="17786" b="15873"/>
          <a:stretch>
            <a:fillRect/>
          </a:stretch>
        </p:blipFill>
        <p:spPr bwMode="auto">
          <a:xfrm>
            <a:off x="1422398" y="1436913"/>
            <a:ext cx="6239613" cy="509451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2625" y="449468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6991" y="1601788"/>
            <a:ext cx="8131175" cy="4437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>
                <a:cs typeface="Arial" charset="0"/>
              </a:rPr>
              <a:t>5</a:t>
            </a:r>
            <a:r>
              <a:rPr lang="en-US" sz="2000" dirty="0" smtClean="0">
                <a:cs typeface="Arial" charset="0"/>
              </a:rPr>
              <a:t>.0  Introduction</a:t>
            </a:r>
          </a:p>
          <a:p>
            <a:pPr marL="0" indent="0" eaLnBrk="1" hangingPunct="1">
              <a:buNone/>
            </a:pPr>
            <a:r>
              <a:rPr lang="en-US" sz="2000" dirty="0">
                <a:cs typeface="Arial" charset="0"/>
              </a:rPr>
              <a:t>5</a:t>
            </a:r>
            <a:r>
              <a:rPr lang="en-US" sz="2000" dirty="0" smtClean="0">
                <a:cs typeface="Arial" charset="0"/>
              </a:rPr>
              <a:t>.1  Advanced Single-Area OSPF Implementations</a:t>
            </a:r>
          </a:p>
          <a:p>
            <a:pPr marL="0" indent="0" eaLnBrk="1" hangingPunct="1">
              <a:buNone/>
            </a:pPr>
            <a:r>
              <a:rPr lang="en-US" sz="2000" dirty="0">
                <a:cs typeface="Arial" charset="0"/>
              </a:rPr>
              <a:t>5</a:t>
            </a:r>
            <a:r>
              <a:rPr lang="en-US" sz="2000" dirty="0" smtClean="0">
                <a:cs typeface="Arial" charset="0"/>
              </a:rPr>
              <a:t>.2 Troubleshooting Single-Area OSPF Implementations</a:t>
            </a:r>
          </a:p>
          <a:p>
            <a:pPr marL="0" indent="0" eaLnBrk="1" hangingPunct="1">
              <a:buNone/>
            </a:pPr>
            <a:r>
              <a:rPr lang="en-US" sz="2000" dirty="0">
                <a:cs typeface="Arial" charset="0"/>
              </a:rPr>
              <a:t>5</a:t>
            </a:r>
            <a:r>
              <a:rPr lang="en-US" sz="2000" dirty="0" smtClean="0">
                <a:cs typeface="Arial" charset="0"/>
              </a:rPr>
              <a:t>.3  Summary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DR/BDR Adjacencies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54038" y="1376032"/>
            <a:ext cx="7733619" cy="5153025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buNone/>
              <a:defRPr/>
            </a:pPr>
            <a:r>
              <a:rPr lang="en-US" sz="2000" dirty="0" smtClean="0"/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tate of neighbors in multiaccess networks can be: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FULL/DROTHER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This is a DR or BDR router that is fully adjacent with a non-DR or BDR router.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FULL/DR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The router is fully adjacent with the indicated DR neighbor.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FULL/BDR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The router is fully adjacent with the indicated BDR neighbor.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2-WAY/DROTHER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The non-DR or BDR router has a neighbor adjacency with another non-DR or BDR router.</a:t>
            </a:r>
            <a:endParaRPr lang="en-US" altLang="ja-JP" sz="2000" dirty="0" smtClean="0">
              <a:ea typeface="ＭＳ Ｐゴシック" pitchFamily="34" charset="-128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 l="51314" t="55258" r="18009" b="27480"/>
          <a:stretch>
            <a:fillRect/>
          </a:stretch>
        </p:blipFill>
        <p:spPr bwMode="auto">
          <a:xfrm>
            <a:off x="1910441" y="4790853"/>
            <a:ext cx="5138391" cy="16256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Default DR/BDR Election Process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94028" y="1460281"/>
            <a:ext cx="8186628" cy="5131019"/>
          </a:xfrm>
        </p:spPr>
        <p:txBody>
          <a:bodyPr/>
          <a:lstStyle/>
          <a:p>
            <a:pPr marL="381000" indent="-381000" eaLnBrk="1" hangingPunct="1">
              <a:lnSpc>
                <a:spcPct val="75000"/>
              </a:lnSpc>
              <a:defRPr/>
            </a:pPr>
            <a:r>
              <a:rPr lang="en-US" sz="2000" dirty="0" smtClean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router with the highest interface priority is elected as the DR.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r>
              <a:rPr lang="en-US" sz="2000" dirty="0" smtClean="0"/>
              <a:t>The router with the second highest interface priority is elected as the BDR.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r>
              <a:rPr lang="en-US" sz="2000" dirty="0" smtClean="0"/>
              <a:t>Priority can be configured between 0-255.  (</a:t>
            </a:r>
            <a:r>
              <a:rPr lang="en-US" sz="2000" dirty="0" smtClean="0">
                <a:solidFill>
                  <a:schemeClr val="tx1"/>
                </a:solidFill>
              </a:rPr>
              <a:t>Priority of 0 - router cannot become the DR. 0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r>
              <a:rPr lang="en-US" sz="2000" dirty="0" smtClean="0"/>
              <a:t>If interface priorities are equal, then the router with highest router ID is elected DR and second highest the BDR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r>
              <a:rPr lang="en-US" sz="2000" dirty="0" smtClean="0"/>
              <a:t>Three ways to determine router ID:</a:t>
            </a:r>
          </a:p>
          <a:p>
            <a:pPr marL="719137" lvl="1" indent="-381000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Router ID can be manually configured.</a:t>
            </a:r>
          </a:p>
          <a:p>
            <a:pPr marL="719137" lvl="1" indent="-381000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If not configured, the ID determined by the highest loopback IP address.</a:t>
            </a:r>
          </a:p>
          <a:p>
            <a:pPr marL="719137" lvl="1" indent="-381000" eaLnBrk="1" hangingPunct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If no loopbacks, the ID is determined by the highest active IPv4 address.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r>
              <a:rPr lang="en-US" sz="2000" dirty="0" smtClean="0"/>
              <a:t>In an IPv6 network, the router ID must be configured manually.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19137" lvl="1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DR/BDR Election Process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38272" y="1460281"/>
            <a:ext cx="8053278" cy="5150069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buNone/>
              <a:defRPr/>
            </a:pPr>
            <a:r>
              <a:rPr lang="en-US" sz="2000" dirty="0" smtClean="0"/>
              <a:t>DR remains the DR until one of the following occurs: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/>
              <a:t>The DR fails.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OSPF process on the DR fails or is stopped.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The multiaccess interface on the DR fails or is shutdown.</a:t>
            </a:r>
          </a:p>
          <a:p>
            <a:pPr marL="381000" indent="-381000" eaLnBrk="1" hangingPunct="1">
              <a:lnSpc>
                <a:spcPct val="100000"/>
              </a:lnSpc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If the DR fails, the BDR is automatically promoted to DR.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/>
              <a:t>There is then a</a:t>
            </a:r>
            <a:r>
              <a:rPr lang="en-US" sz="2000" dirty="0" smtClean="0">
                <a:solidFill>
                  <a:schemeClr val="tx1"/>
                </a:solidFill>
              </a:rPr>
              <a:t> new BDR election and the DROTHER with the higher priority or router ID is elected as the new BDR.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719137" lvl="1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OSPF in Multiaccess Networks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The OSPF Priority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38272" y="1276350"/>
            <a:ext cx="8034228" cy="507025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2000" dirty="0"/>
              <a:t>Instead of setting the router ID on all routers, it </a:t>
            </a:r>
            <a:r>
              <a:rPr lang="en-US" sz="2000" dirty="0" smtClean="0">
                <a:solidFill>
                  <a:schemeClr val="tx1"/>
                </a:solidFill>
              </a:rPr>
              <a:t>is better to control the election by setting interface priorities.</a:t>
            </a:r>
          </a:p>
          <a:p>
            <a:pPr marL="800100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To change the priority, use one of the following commands:</a:t>
            </a:r>
          </a:p>
          <a:p>
            <a:pPr marL="677862" lvl="2" eaLnBrk="1" hangingPunct="1">
              <a:lnSpc>
                <a:spcPct val="10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ip ospf priority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value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 (OSPFv2 interface command)</a:t>
            </a:r>
          </a:p>
          <a:p>
            <a:pPr marL="677862" lvl="2" eaLnBrk="1" hangingPunct="1">
              <a:lnSpc>
                <a:spcPct val="100000"/>
              </a:lnSpc>
              <a:defRPr/>
            </a:pPr>
            <a:r>
              <a:rPr lang="en-US" b="1" dirty="0" smtClean="0">
                <a:ea typeface="+mn-ea"/>
                <a:cs typeface="+mn-cs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ipv6 ospf priority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value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 (OSPFv3 interface command)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To begin another OSPF election, use one of the following methods:</a:t>
            </a:r>
          </a:p>
          <a:p>
            <a:pPr marL="681037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Shutdown the router interfaces and then re-enable them starting with the DR, then the BDR, and then all other routers.</a:t>
            </a:r>
          </a:p>
          <a:p>
            <a:pPr marL="681037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Reset the OSPF process using the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clear ip ospf process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privileged EXEC mode command on all routers.</a:t>
            </a: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719137" lvl="1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25" y="5032917"/>
            <a:ext cx="6188449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Default Route Propagation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Propagating a Default Static Route in OSPFv2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31628" y="1754372"/>
            <a:ext cx="7740263" cy="489407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000" dirty="0" smtClean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router connected to the Internet that is used to propagate a default route is often called the edge, entrance or gateway router. In an OSPF network, it may also be call the autonomous system boundary router (ASBR).</a:t>
            </a: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719137" lvl="1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 l="52562" t="46615" r="17329" b="39323"/>
          <a:stretch>
            <a:fillRect/>
          </a:stretch>
        </p:blipFill>
        <p:spPr bwMode="auto">
          <a:xfrm>
            <a:off x="1434491" y="5029200"/>
            <a:ext cx="6166459" cy="1619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45" y="3276600"/>
            <a:ext cx="4248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Elbow Connector 2"/>
          <p:cNvCxnSpPr/>
          <p:nvPr/>
        </p:nvCxnSpPr>
        <p:spPr bwMode="auto">
          <a:xfrm rot="16200000" flipV="1">
            <a:off x="5591175" y="4143375"/>
            <a:ext cx="1276350" cy="11430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Default Route Propagation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the Propagated Default Route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38272" y="1524000"/>
            <a:ext cx="7733619" cy="4822606"/>
          </a:xfrm>
        </p:spPr>
        <p:txBody>
          <a:bodyPr/>
          <a:lstStyle/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719137" lvl="1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 l="51684" t="34375" r="19180" b="22396"/>
          <a:stretch>
            <a:fillRect/>
          </a:stretch>
        </p:blipFill>
        <p:spPr bwMode="auto">
          <a:xfrm>
            <a:off x="1466850" y="1314449"/>
            <a:ext cx="6248400" cy="52122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838" y="434336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Default Route Propagation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Propagating a Default Static Route in OSPFv3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3679780"/>
            <a:ext cx="7681341" cy="493441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/>
              <a:t>	Verifying </a:t>
            </a:r>
            <a:r>
              <a:rPr lang="en-US" dirty="0"/>
              <a:t>the propagated IPv6 default Route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 eaLnBrk="1" hangingPunct="1">
              <a:lnSpc>
                <a:spcPct val="100000"/>
              </a:lnSpc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719137" lvl="1" indent="-381000" eaLnBrk="1" hangingPunct="1">
              <a:lnSpc>
                <a:spcPct val="75000"/>
              </a:lnSpc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l="51391" t="37452" r="18741" b="44010"/>
          <a:stretch>
            <a:fillRect/>
          </a:stretch>
        </p:blipFill>
        <p:spPr bwMode="auto">
          <a:xfrm>
            <a:off x="1166191" y="1657350"/>
            <a:ext cx="5787059" cy="18859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 l="46925" t="38542" r="23060" b="41406"/>
          <a:stretch>
            <a:fillRect/>
          </a:stretch>
        </p:blipFill>
        <p:spPr bwMode="auto">
          <a:xfrm>
            <a:off x="1316520" y="4143141"/>
            <a:ext cx="5486400" cy="20607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920864" y="1273092"/>
            <a:ext cx="7681341" cy="493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dirty="0" smtClean="0"/>
              <a:t> 	Enabling OSPFv3 on the R1 Interfaces</a:t>
            </a:r>
          </a:p>
          <a:p>
            <a:pPr marL="0" indent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/>
          </a:p>
          <a:p>
            <a:pPr marL="0" indent="0" algn="ctr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/>
          </a:p>
          <a:p>
            <a:pPr marL="719137" lvl="1" indent="-381000" eaLnBrk="1" hangingPunct="1">
              <a:lnSpc>
                <a:spcPct val="75000"/>
              </a:lnSpc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Fine-tuning OSPF Interfaces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OSPF Hello and Dead Intervals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38272" y="1441231"/>
            <a:ext cx="7733619" cy="51530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OSPF Hello and Dead intervals must match, or a neighbor adjacency will not occur.</a:t>
            </a:r>
            <a:r>
              <a:rPr lang="en-US" sz="2000" dirty="0" smtClean="0"/>
              <a:t>	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dirty="0" smtClean="0">
              <a:ea typeface="+mn-ea"/>
              <a:cs typeface="+mn-cs"/>
            </a:endParaRPr>
          </a:p>
          <a:p>
            <a:pPr marL="719137" lvl="1" indent="-381000" eaLnBrk="1" hangingPunct="1">
              <a:lnSpc>
                <a:spcPct val="75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 l="53733" t="33073" r="15813" b="44531"/>
          <a:stretch>
            <a:fillRect/>
          </a:stretch>
        </p:blipFill>
        <p:spPr bwMode="auto">
          <a:xfrm>
            <a:off x="1466850" y="2286000"/>
            <a:ext cx="5334000" cy="22054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 l="53660" t="32812" r="15740" b="48177"/>
          <a:stretch>
            <a:fillRect/>
          </a:stretch>
        </p:blipFill>
        <p:spPr bwMode="auto">
          <a:xfrm>
            <a:off x="1733550" y="4686299"/>
            <a:ext cx="4762500" cy="16634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Fine-tuning OSPF Interfaces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Modifying OSPF Intervals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31646" y="1360112"/>
            <a:ext cx="7733619" cy="5222656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/>
              <a:t>Modifying OSPFv2 Intervals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Modifying OSPFv3  Intervals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100000"/>
              </a:lnSpc>
              <a:buNone/>
              <a:defRPr/>
            </a:pPr>
            <a:endParaRPr lang="en-US" dirty="0" smtClean="0"/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/>
              <a:t>Verifying the OSPFv3 interface intervals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 l="53440" t="38779" r="16545" b="50781"/>
          <a:stretch>
            <a:fillRect/>
          </a:stretch>
        </p:blipFill>
        <p:spPr bwMode="auto">
          <a:xfrm>
            <a:off x="1219200" y="1717344"/>
            <a:ext cx="5010150" cy="10264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 cstate="print"/>
          <a:srcRect l="53660" t="38021" r="16764" b="51302"/>
          <a:stretch>
            <a:fillRect/>
          </a:stretch>
        </p:blipFill>
        <p:spPr bwMode="auto">
          <a:xfrm>
            <a:off x="1276350" y="3279446"/>
            <a:ext cx="5391150" cy="109424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 cstate="print"/>
          <a:srcRect l="53221" t="38802" r="16618" b="36719"/>
          <a:stretch>
            <a:fillRect/>
          </a:stretch>
        </p:blipFill>
        <p:spPr bwMode="auto">
          <a:xfrm>
            <a:off x="1352550" y="4887604"/>
            <a:ext cx="3924300" cy="17907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Secure Routing Updates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45294" y="1466851"/>
            <a:ext cx="7733619" cy="4994056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When neighbor authentication has been configured on a router, the router authenticates the source of each routing update packet that it receives.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/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n authenticating key that is known to both the sending and the receiving route is exchanged.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/>
              <a:t>OSPF supports three types of authentication:</a:t>
            </a:r>
          </a:p>
          <a:p>
            <a:pPr marL="681037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Null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–</a:t>
            </a:r>
            <a:r>
              <a:rPr lang="en-US" dirty="0" smtClean="0">
                <a:solidFill>
                  <a:schemeClr val="tx1"/>
                </a:solidFill>
              </a:rPr>
              <a:t> no authentication.</a:t>
            </a:r>
          </a:p>
          <a:p>
            <a:pPr marL="681037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Simple password authentication </a:t>
            </a:r>
            <a:r>
              <a:rPr lang="en-US" dirty="0"/>
              <a:t> –</a:t>
            </a:r>
            <a:r>
              <a:rPr lang="en-US" dirty="0" smtClean="0">
                <a:solidFill>
                  <a:schemeClr val="tx1"/>
                </a:solidFill>
              </a:rPr>
              <a:t> the password in the update is sent in plaintext over the network </a:t>
            </a:r>
            <a:r>
              <a:rPr lang="en-US" dirty="0" smtClean="0"/>
              <a:t>(o</a:t>
            </a:r>
            <a:r>
              <a:rPr lang="en-US" dirty="0" smtClean="0">
                <a:solidFill>
                  <a:schemeClr val="tx1"/>
                </a:solidFill>
              </a:rPr>
              <a:t>utdated method).</a:t>
            </a:r>
          </a:p>
          <a:p>
            <a:pPr marL="681037" lvl="1" indent="-34290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MD5 authentication  </a:t>
            </a:r>
            <a:r>
              <a:rPr lang="en-US" dirty="0"/>
              <a:t> –</a:t>
            </a:r>
            <a:r>
              <a:rPr lang="en-US" dirty="0" smtClean="0">
                <a:solidFill>
                  <a:schemeClr val="tx1"/>
                </a:solidFill>
              </a:rPr>
              <a:t> Most secure and recommended method of authentication. Password is calc</a:t>
            </a:r>
            <a:r>
              <a:rPr lang="en-US" dirty="0" smtClean="0"/>
              <a:t>ulated using the MD5 algorithm.</a:t>
            </a:r>
            <a:endParaRPr lang="en-US" dirty="0" smtClean="0">
              <a:solidFill>
                <a:schemeClr val="tx1"/>
              </a:solidFill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55638" y="508228"/>
            <a:ext cx="8145462" cy="838200"/>
          </a:xfrm>
        </p:spPr>
        <p:txBody>
          <a:bodyPr/>
          <a:lstStyle/>
          <a:p>
            <a:r>
              <a:rPr lang="en-US" dirty="0" smtClean="0"/>
              <a:t>Chapter 5: Objectives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17" y="1619251"/>
            <a:ext cx="8429199" cy="380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MD5 Authentication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95422" y="1466851"/>
            <a:ext cx="7733619" cy="4994056"/>
          </a:xfrm>
        </p:spPr>
        <p:txBody>
          <a:bodyPr/>
          <a:lstStyle/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719137" lvl="1" indent="-381000" eaLnBrk="1" hangingPunct="1">
              <a:lnSpc>
                <a:spcPct val="100000"/>
              </a:lnSpc>
              <a:defRPr/>
            </a:pP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l="53148" t="32292" r="19473" b="12760"/>
          <a:stretch>
            <a:fillRect/>
          </a:stretch>
        </p:blipFill>
        <p:spPr bwMode="auto">
          <a:xfrm>
            <a:off x="2286000" y="1219199"/>
            <a:ext cx="5124450" cy="5395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8" y="450542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Configuring OSPF MD5 Authentication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58942" y="1390649"/>
            <a:ext cx="7733619" cy="4803557"/>
          </a:xfrm>
        </p:spPr>
        <p:txBody>
          <a:bodyPr/>
          <a:lstStyle/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MD5 authentication can be enabled globally for all interfaces or on a per-interface basis.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</a:rPr>
              <a:t>To enable OSPF MD5 authentication globally,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configure: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ospf message-digest-key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key 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md5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password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 (interface configuration command)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area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area-id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authentication message-digest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router configuration </a:t>
            </a:r>
            <a:r>
              <a:rPr lang="en-US" dirty="0" smtClean="0">
                <a:ea typeface="+mn-ea"/>
                <a:cs typeface="+mn-cs"/>
              </a:rPr>
              <a:t>c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ommand)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To enable MD5 authentication on a per-interface basis,</a:t>
            </a:r>
            <a:r>
              <a:rPr lang="en-US" sz="2000" dirty="0" smtClean="0"/>
              <a:t> configure: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42950" lvl="1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ip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ospf message-digest-key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key 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md5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password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 (interface  configuration command)</a:t>
            </a:r>
          </a:p>
          <a:p>
            <a:pPr marL="742950" lvl="1" indent="-285750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ip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ospf authentication message-digest</a:t>
            </a:r>
            <a:r>
              <a:rPr lang="en-US" b="1" dirty="0" smtClean="0">
                <a:solidFill>
                  <a:schemeClr val="tx1"/>
                </a:solidFill>
                <a:ea typeface="+mn-ea"/>
                <a:cs typeface="+mn-cs"/>
              </a:rPr>
              <a:t> </a:t>
            </a:r>
            <a:r>
              <a:rPr lang="en-US" dirty="0" smtClean="0">
                <a:ea typeface="+mn-ea"/>
                <a:cs typeface="+mn-cs"/>
              </a:rPr>
              <a:t>(i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nterface configuration   command)</a:t>
            </a:r>
          </a:p>
          <a:p>
            <a:pPr marL="381000" indent="-381000" eaLnBrk="1" hangingPunct="1">
              <a:lnSpc>
                <a:spcPct val="100000"/>
              </a:lnSpc>
              <a:defRPr/>
            </a:pPr>
            <a:endParaRPr lang="en-US" sz="22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OSPF</a:t>
            </a:r>
            <a:r>
              <a:rPr lang="en-US" sz="2800" dirty="0" smtClean="0"/>
              <a:t> MD5 Authentication Example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01" y="1481138"/>
            <a:ext cx="6002024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8525" y="5848350"/>
            <a:ext cx="164782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880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OSPF</a:t>
            </a:r>
            <a:r>
              <a:rPr lang="en-US" sz="2800" dirty="0" smtClean="0"/>
              <a:t> MD5 Authentication </a:t>
            </a:r>
            <a:r>
              <a:rPr lang="en-US" sz="2800" dirty="0"/>
              <a:t>Example (cont.)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97" y="1628773"/>
            <a:ext cx="599659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89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Verifying OSPF MD5 Authentication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 l="49048" t="35156" r="18448" b="15625"/>
          <a:stretch>
            <a:fillRect/>
          </a:stretch>
        </p:blipFill>
        <p:spPr bwMode="auto">
          <a:xfrm>
            <a:off x="1905000" y="1466850"/>
            <a:ext cx="4229100" cy="3600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 l="48682" t="67969" r="18668" b="15364"/>
          <a:stretch>
            <a:fillRect/>
          </a:stretch>
        </p:blipFill>
        <p:spPr bwMode="auto">
          <a:xfrm>
            <a:off x="1866900" y="4991100"/>
            <a:ext cx="4248150" cy="121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Secure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Verifying OSPF MD5 Authentication (cont.)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11" y="1652516"/>
            <a:ext cx="5308202" cy="463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744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5.2 Troubleshooting Single-Area OSPF Implementations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948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Components of </a:t>
            </a:r>
            <a:r>
              <a:rPr lang="en-US" sz="1800" dirty="0" smtClean="0">
                <a:cs typeface="Arial" charset="0"/>
              </a:rPr>
              <a:t>Troubleshooting Single-Area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Forming OSPF Adjacencies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95422" y="1390649"/>
            <a:ext cx="7733619" cy="480355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7" y="1857517"/>
            <a:ext cx="5950091" cy="405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Components of </a:t>
            </a:r>
            <a:r>
              <a:rPr lang="en-US" sz="1800" dirty="0" smtClean="0">
                <a:cs typeface="Arial" charset="0"/>
              </a:rPr>
              <a:t>Troubleshooting Single-Area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Transitioning via </a:t>
            </a:r>
            <a:r>
              <a:rPr lang="en-US" sz="2800" dirty="0" smtClean="0">
                <a:cs typeface="Arial" charset="0"/>
              </a:rPr>
              <a:t>OSPF States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/>
          <a:srcRect l="47877" t="35156" r="29722" b="17969"/>
          <a:stretch>
            <a:fillRect/>
          </a:stretch>
        </p:blipFill>
        <p:spPr bwMode="auto">
          <a:xfrm>
            <a:off x="3962400" y="1847849"/>
            <a:ext cx="3657600" cy="430305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900" y="2286000"/>
            <a:ext cx="30099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The router should not remain in any states other than FULL or 2Way for extended periods of time.</a:t>
            </a:r>
            <a:endParaRPr lang="en-US" sz="2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Components of </a:t>
            </a:r>
            <a:r>
              <a:rPr lang="en-US" sz="1800" dirty="0" smtClean="0">
                <a:cs typeface="Arial" charset="0"/>
              </a:rPr>
              <a:t>Troubleshooting Single-Area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OSPF</a:t>
            </a:r>
            <a:r>
              <a:rPr lang="en-US" sz="2800" dirty="0" smtClean="0"/>
              <a:t> </a:t>
            </a:r>
            <a:r>
              <a:rPr lang="en-US" sz="2800" dirty="0" smtClean="0">
                <a:cs typeface="Arial" charset="0"/>
              </a:rPr>
              <a:t>Troubleshooting Commands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86240" y="1549020"/>
            <a:ext cx="7767527" cy="4803557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sz="2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protocols</a:t>
            </a:r>
            <a:r>
              <a:rPr lang="en-US" sz="2000" dirty="0"/>
              <a:t>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chemeClr val="tx1"/>
                </a:solidFill>
              </a:rPr>
              <a:t>Verifies vital OSPF configuration information</a:t>
            </a:r>
            <a:r>
              <a:rPr lang="en-US" sz="2000" dirty="0" smtClean="0"/>
              <a:t>.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 neighbor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Verifies that the router has formed an adjacency with its neighboring routers.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 interface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Displays the OSPF parameters configured on an interface, such as the OSPF process ID.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Examines the OSPF process ID and router ID. 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route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ospf</a:t>
            </a:r>
            <a:r>
              <a:rPr lang="en-US" sz="2000" dirty="0"/>
              <a:t> –</a:t>
            </a:r>
            <a:r>
              <a:rPr lang="en-US" sz="2000" dirty="0" smtClean="0">
                <a:solidFill>
                  <a:schemeClr val="tx1"/>
                </a:solidFill>
              </a:rPr>
              <a:t> Displays only the OSPF learned routes in the routing table.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ip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ospf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[process-id] process </a:t>
            </a:r>
            <a:r>
              <a:rPr lang="en-US" sz="2000" dirty="0" smtClean="0"/>
              <a:t>–</a:t>
            </a:r>
            <a:r>
              <a:rPr lang="en-US" sz="2000" dirty="0" smtClean="0">
                <a:solidFill>
                  <a:schemeClr val="tx1"/>
                </a:solidFill>
              </a:rPr>
              <a:t> Resets the OSPFv2 neighbor adjacencies.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5.1 Advanced Single-Area OSPF Configurations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33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Components of </a:t>
            </a:r>
            <a:r>
              <a:rPr lang="en-US" sz="1800" dirty="0" smtClean="0">
                <a:cs typeface="Arial" charset="0"/>
              </a:rPr>
              <a:t>Troubleshooting Single-Area OSPF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cs typeface="Arial" charset="0"/>
              </a:rPr>
              <a:t>Components of Troubleshooting OSPF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595422" y="1371599"/>
            <a:ext cx="7767527" cy="4803557"/>
          </a:xfrm>
        </p:spPr>
        <p:txBody>
          <a:bodyPr/>
          <a:lstStyle/>
          <a:p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 l="52855" t="35937" r="10981" b="14844"/>
          <a:stretch>
            <a:fillRect/>
          </a:stretch>
        </p:blipFill>
        <p:spPr bwMode="auto">
          <a:xfrm>
            <a:off x="1428750" y="1409699"/>
            <a:ext cx="6381750" cy="48832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770" y="518781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charset="0"/>
              </a:rPr>
              <a:t>Troubleshoot Single-Area OSPFv2 Routing Issues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cs typeface="Arial" charset="0"/>
              </a:rPr>
              <a:t>Troubleshooting Neighbor Issues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86237" y="1569491"/>
            <a:ext cx="8316569" cy="461931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Verify </a:t>
            </a:r>
            <a:r>
              <a:rPr lang="en-US" sz="2000" dirty="0" smtClean="0"/>
              <a:t>active OSPF interfaces using the</a:t>
            </a:r>
            <a:r>
              <a:rPr lang="en-US" sz="2000" b="1" dirty="0" smtClean="0"/>
              <a:t> 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 ospf interface </a:t>
            </a:r>
            <a:r>
              <a:rPr lang="en-US" sz="2000" dirty="0" smtClean="0"/>
              <a:t>command.</a:t>
            </a:r>
          </a:p>
          <a:p>
            <a:r>
              <a:rPr lang="en-US" sz="2000" dirty="0" smtClean="0"/>
              <a:t>Verify the OSPF settings using the</a:t>
            </a:r>
            <a:r>
              <a:rPr lang="en-US" sz="2000" b="1" dirty="0" smtClean="0"/>
              <a:t>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protocols</a:t>
            </a:r>
            <a:r>
              <a:rPr lang="en-US" sz="2000" b="1" dirty="0" smtClean="0"/>
              <a:t> </a:t>
            </a:r>
            <a:r>
              <a:rPr lang="en-US" sz="2000" dirty="0" smtClean="0"/>
              <a:t>command.  </a:t>
            </a:r>
          </a:p>
          <a:p>
            <a:r>
              <a:rPr lang="en-US" sz="2000" dirty="0" smtClean="0"/>
              <a:t>Disable the interface as passive using the</a:t>
            </a:r>
            <a:r>
              <a:rPr lang="en-US" sz="2000" b="1" dirty="0" smtClean="0"/>
              <a:t> 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passive-interface </a:t>
            </a:r>
            <a:r>
              <a:rPr lang="en-US" sz="2000" dirty="0" smtClean="0"/>
              <a:t>command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Verify routes using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 route </a:t>
            </a:r>
            <a:r>
              <a:rPr lang="en-US" sz="2000" dirty="0" smtClean="0"/>
              <a:t>command.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8902" t="55729" r="15813" b="15365"/>
          <a:stretch>
            <a:fillRect/>
          </a:stretch>
        </p:blipFill>
        <p:spPr bwMode="auto">
          <a:xfrm>
            <a:off x="1860929" y="4173839"/>
            <a:ext cx="5331442" cy="24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27" y="43689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charset="0"/>
              </a:rPr>
              <a:t>Troubleshoot Single-Area OSPFv2 Routing Issues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cs typeface="Arial" charset="0"/>
              </a:rPr>
              <a:t>Troubleshooting OSPF Routing Table Issues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34897" y="1340701"/>
            <a:ext cx="8379564" cy="5327727"/>
          </a:xfrm>
        </p:spPr>
        <p:txBody>
          <a:bodyPr/>
          <a:lstStyle/>
          <a:p>
            <a:r>
              <a:rPr lang="en-US" sz="2000" dirty="0" smtClean="0">
                <a:cs typeface="Courier New" panose="02070309020205020404" pitchFamily="49" charset="0"/>
              </a:rPr>
              <a:t>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 ip protocols </a:t>
            </a:r>
            <a:r>
              <a:rPr lang="en-US" sz="2000" dirty="0" smtClean="0">
                <a:cs typeface="Courier New" panose="02070309020205020404" pitchFamily="49" charset="0"/>
              </a:rPr>
              <a:t>command </a:t>
            </a:r>
            <a:r>
              <a:rPr lang="en-US" sz="2000" dirty="0" smtClean="0">
                <a:solidFill>
                  <a:schemeClr val="tx1"/>
                </a:solidFill>
              </a:rPr>
              <a:t>verifies networks that are advertised in OSPF.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For an interface to be enabled for OSPF, a matching</a:t>
            </a:r>
            <a:r>
              <a:rPr lang="en-US" sz="2000" b="1" dirty="0"/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network</a:t>
            </a:r>
            <a:r>
              <a:rPr lang="en-US" sz="2000" b="1" dirty="0" smtClean="0"/>
              <a:t> </a:t>
            </a:r>
            <a:r>
              <a:rPr lang="en-US" sz="2000" dirty="0" smtClean="0"/>
              <a:t>command must be configured under the OSPF routing process.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Use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 route </a:t>
            </a:r>
            <a:r>
              <a:rPr lang="en-US" sz="2000" dirty="0" smtClean="0">
                <a:cs typeface="Courier New" panose="02070309020205020404" pitchFamily="49" charset="0"/>
              </a:rPr>
              <a:t>command </a:t>
            </a:r>
            <a:r>
              <a:rPr lang="en-US" sz="2000" dirty="0" smtClean="0"/>
              <a:t>to verify routes in a routing table.</a:t>
            </a:r>
          </a:p>
          <a:p>
            <a:r>
              <a:rPr lang="en-US" sz="2000" dirty="0" smtClean="0"/>
              <a:t>Use the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 protocols </a:t>
            </a:r>
            <a:r>
              <a:rPr lang="en-US" sz="2000" dirty="0" smtClean="0">
                <a:latin typeface="+mj-lt"/>
                <a:cs typeface="Courier New" panose="02070309020205020404" pitchFamily="49" charset="0"/>
              </a:rPr>
              <a:t>command </a:t>
            </a:r>
            <a:r>
              <a:rPr lang="en-US" sz="2000" dirty="0" smtClean="0"/>
              <a:t>to verify that a route is being advertised.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316" t="37119" r="16060" b="40152"/>
          <a:stretch>
            <a:fillRect/>
          </a:stretch>
        </p:blipFill>
        <p:spPr bwMode="auto">
          <a:xfrm>
            <a:off x="3393921" y="1729368"/>
            <a:ext cx="4667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48829" t="35416" r="15739" b="52605"/>
          <a:stretch>
            <a:fillRect/>
          </a:stretch>
        </p:blipFill>
        <p:spPr bwMode="auto">
          <a:xfrm>
            <a:off x="2234193" y="4100395"/>
            <a:ext cx="46101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47783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Arial" charset="0"/>
              </a:rPr>
              <a:t>Troubleshoot Single-Area OSPFv3 Routing Issues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cs typeface="Arial" charset="0"/>
              </a:rPr>
              <a:t>OSPFv3 Troubleshooting Commands</a:t>
            </a:r>
            <a:endParaRPr lang="en-US" sz="28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45294" y="1562671"/>
            <a:ext cx="8111852" cy="5143501"/>
          </a:xfrm>
        </p:spPr>
        <p:txBody>
          <a:bodyPr/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ipv6 protocols</a:t>
            </a:r>
            <a:r>
              <a:rPr lang="en-US" sz="2000" b="1" dirty="0" smtClean="0"/>
              <a:t> </a:t>
            </a:r>
            <a:r>
              <a:rPr lang="en-US" sz="2000" dirty="0"/>
              <a:t> – </a:t>
            </a:r>
            <a:r>
              <a:rPr lang="en-US" sz="2000" dirty="0" smtClean="0"/>
              <a:t>Verifies vital OSPFv3 configuration information.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ipv6 ospf neighbor </a:t>
            </a:r>
            <a:r>
              <a:rPr lang="en-US" sz="2000" dirty="0" smtClean="0"/>
              <a:t>– Verifies that the router has formed an adjacency with its neighboring routers.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ipv6 ospf interface</a:t>
            </a:r>
            <a:r>
              <a:rPr lang="en-US" sz="2000" b="1" dirty="0" smtClean="0"/>
              <a:t> </a:t>
            </a:r>
            <a:r>
              <a:rPr lang="en-US" sz="2000" dirty="0"/>
              <a:t> – </a:t>
            </a:r>
            <a:r>
              <a:rPr lang="en-US" sz="2000" dirty="0" smtClean="0"/>
              <a:t>Displays the OSPFv3 parameters configured on an interface.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ipv6 ospf</a:t>
            </a:r>
            <a:r>
              <a:rPr lang="en-US" sz="2000" b="1" dirty="0" smtClean="0"/>
              <a:t> 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Examines the OSPFv3 process ID and router ID.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ipv6 route ospf</a:t>
            </a:r>
            <a:r>
              <a:rPr lang="en-US" sz="2000" b="1" dirty="0" smtClean="0"/>
              <a:t> 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Displays only the OSPFv3 learned routes in the routing table. 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clear ipv6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ospf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20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process-id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process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– Resets the OSPFv3 neighbor adjacencies.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73883" y="374674"/>
            <a:ext cx="8145462" cy="838200"/>
          </a:xfrm>
        </p:spPr>
        <p:txBody>
          <a:bodyPr/>
          <a:lstStyle/>
          <a:p>
            <a:r>
              <a:rPr lang="en-US" dirty="0" smtClean="0"/>
              <a:t>Chapter 5: Summary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02314" y="1360797"/>
            <a:ext cx="8159750" cy="5029200"/>
          </a:xfrm>
        </p:spPr>
        <p:txBody>
          <a:bodyPr/>
          <a:lstStyle/>
          <a:p>
            <a:r>
              <a:rPr lang="en-US" sz="2000" dirty="0" smtClean="0"/>
              <a:t>OSPF defines five network types: point-to-point, broadcast multiaccess, NBMA, point-to-multipoint, and virtual links.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DR and BDR are elected to overcome challenges of flooding in an OSPF network.</a:t>
            </a:r>
          </a:p>
          <a:p>
            <a:r>
              <a:rPr lang="en-US" sz="2000" dirty="0"/>
              <a:t>The routers in the network elect the router with the highest interface priority as DR. The router with the second highest interface priority is elected as the BDR.</a:t>
            </a:r>
          </a:p>
          <a:p>
            <a:r>
              <a:rPr lang="en-US" sz="2000" dirty="0"/>
              <a:t>If all priorities are equal, the router with the highest ID is elected DR and the second highest ID becomes the BDR. </a:t>
            </a:r>
          </a:p>
          <a:p>
            <a:r>
              <a:rPr lang="en-US" sz="2000" dirty="0"/>
              <a:t>To  propagate a default route in OSPF, the ASBR must be configured with a default static route and the </a:t>
            </a:r>
            <a:r>
              <a:rPr lang="en-US" sz="2000" b="1" dirty="0"/>
              <a:t>default-information originate</a:t>
            </a:r>
            <a:r>
              <a:rPr lang="en-US" sz="2000" dirty="0"/>
              <a:t> command.</a:t>
            </a:r>
          </a:p>
          <a:p>
            <a:r>
              <a:rPr lang="en-US" sz="2000" dirty="0"/>
              <a:t>Verify routes with the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route</a:t>
            </a:r>
            <a:r>
              <a:rPr lang="en-US" sz="2000" dirty="0"/>
              <a:t> or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ipv6 route</a:t>
            </a:r>
            <a:r>
              <a:rPr lang="en-US" sz="2000" dirty="0"/>
              <a:t> command.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83066" y="461963"/>
            <a:ext cx="8145462" cy="838200"/>
          </a:xfrm>
        </p:spPr>
        <p:txBody>
          <a:bodyPr/>
          <a:lstStyle/>
          <a:p>
            <a:r>
              <a:rPr lang="en-US" dirty="0" smtClean="0"/>
              <a:t>Chapter 5: Summary (cont.)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84200" y="1453795"/>
            <a:ext cx="8102600" cy="4827587"/>
          </a:xfrm>
        </p:spPr>
        <p:txBody>
          <a:bodyPr/>
          <a:lstStyle/>
          <a:p>
            <a:r>
              <a:rPr lang="en-US" sz="2000" dirty="0"/>
              <a:t>For OSPF to make a correct path determination, it may be necessary to adjust the default interface bandwidth.</a:t>
            </a:r>
          </a:p>
          <a:p>
            <a:r>
              <a:rPr lang="en-US" sz="2000" dirty="0"/>
              <a:t>To adjust the reference bandwidth, use the auto-cost reference-bandwidth Mbps router configuration mode command. </a:t>
            </a:r>
          </a:p>
          <a:p>
            <a:r>
              <a:rPr lang="en-US" sz="2000" dirty="0"/>
              <a:t>To adjust the interface bandwidth, use the bandwidth kilobits interface configuration mode command. </a:t>
            </a:r>
          </a:p>
          <a:p>
            <a:r>
              <a:rPr lang="en-US" sz="2000" dirty="0"/>
              <a:t>The OSPF Hello and Dead intervals must match or a neighbor adjacency does not occur.</a:t>
            </a:r>
          </a:p>
          <a:p>
            <a:r>
              <a:rPr lang="en-US" sz="2000" dirty="0"/>
              <a:t>OSPF supports three types of authentication: null, simple password authentication, and MD5 authentication.</a:t>
            </a:r>
          </a:p>
          <a:p>
            <a:r>
              <a:rPr lang="en-US" sz="2000" dirty="0"/>
              <a:t>When troubleshooting OSPF neighbors, be aware that the FULL or 2WAY states are normal.</a:t>
            </a:r>
          </a:p>
          <a:p>
            <a:pPr marL="0" indent="0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46589" y="376949"/>
            <a:ext cx="8145462" cy="838200"/>
          </a:xfrm>
        </p:spPr>
        <p:txBody>
          <a:bodyPr/>
          <a:lstStyle/>
          <a:p>
            <a:r>
              <a:rPr lang="en-US" dirty="0" smtClean="0"/>
              <a:t>Chapter 5: Summary (cont.)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43256" y="1535113"/>
            <a:ext cx="7940675" cy="4827587"/>
          </a:xfrm>
        </p:spPr>
        <p:txBody>
          <a:bodyPr/>
          <a:lstStyle/>
          <a:p>
            <a:r>
              <a:rPr lang="en-US" sz="2000" dirty="0"/>
              <a:t>Troubleshooting commands: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protocols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show ip ospf neighbor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show ip ospf interface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 ospf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/>
              <a:t>Troubleshooting  OSPFv3 commands: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show ipv6 protocols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show ipv6 ospf neighbor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show ipv6 ospf interface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show ipv6 ospf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show ipv6 route ospf</a:t>
            </a:r>
            <a:r>
              <a:rPr lang="en-US" sz="2000" dirty="0"/>
              <a:t>,</a:t>
            </a:r>
            <a:r>
              <a:rPr lang="en-US" sz="2000" b="1" dirty="0"/>
              <a:t> </a:t>
            </a:r>
            <a:r>
              <a:rPr lang="en-US" sz="2000" dirty="0"/>
              <a:t>and 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 ipv6 ospf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process-id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process</a:t>
            </a:r>
          </a:p>
          <a:p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584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820" y="420688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Routing versus Switching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>
          <a:xfrm>
            <a:off x="491616" y="1638300"/>
            <a:ext cx="8032952" cy="4943475"/>
          </a:xfrm>
        </p:spPr>
        <p:txBody>
          <a:bodyPr/>
          <a:lstStyle/>
          <a:p>
            <a:r>
              <a:rPr lang="en-US" sz="2000" dirty="0"/>
              <a:t>S</a:t>
            </a:r>
            <a:r>
              <a:rPr lang="en-US" sz="2000" dirty="0" smtClean="0"/>
              <a:t>witches</a:t>
            </a:r>
            <a:r>
              <a:rPr lang="en-US" sz="2000" dirty="0"/>
              <a:t>, link aggregation, LAN redundancy and wireless LANs are all technologies that provide or enhance user access to network resources.</a:t>
            </a:r>
          </a:p>
          <a:p>
            <a:r>
              <a:rPr lang="en-US" sz="2000" dirty="0"/>
              <a:t>Scalable networks also require optimal reachability between sites. Remote network reachability is provided by routers and Layer 3 switches which operate in the distribution and core </a:t>
            </a:r>
            <a:r>
              <a:rPr lang="en-US" sz="2000" dirty="0" smtClean="0"/>
              <a:t>layers.</a:t>
            </a:r>
            <a:endParaRPr lang="en-US" sz="2000" dirty="0"/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81000" indent="-381000" eaLnBrk="1" hangingPunct="1">
              <a:lnSpc>
                <a:spcPct val="75000"/>
              </a:lnSpc>
              <a:defRPr/>
            </a:pPr>
            <a:endParaRPr lang="en-US" altLang="ja-JP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827" y="464933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Static Routing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44" y="1492417"/>
            <a:ext cx="6634106" cy="49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3347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515236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Dynamic Routing Protocols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8"/>
          <a:stretch/>
        </p:blipFill>
        <p:spPr bwMode="auto">
          <a:xfrm>
            <a:off x="1809747" y="1441924"/>
            <a:ext cx="5943603" cy="521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269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3316" y="407275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Configuring Single-Area OSPF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4" y="4192390"/>
            <a:ext cx="4200525" cy="24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245475"/>
            <a:ext cx="3819525" cy="309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6" y="4192382"/>
            <a:ext cx="41691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1217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35436"/>
            <a:ext cx="8145463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Routing in the Distribution and Core Layers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Verifying Single-Area OSPF</a:t>
            </a:r>
            <a:endParaRPr lang="en-US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39" y="1471613"/>
            <a:ext cx="5063522" cy="1345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1" y="2962275"/>
            <a:ext cx="4823691" cy="349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3175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12105</TotalTime>
  <Pages>28</Pages>
  <Words>1341</Words>
  <Application>Microsoft Office PowerPoint</Application>
  <PresentationFormat>On-screen Show (4:3)</PresentationFormat>
  <Paragraphs>289</Paragraphs>
  <Slides>47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PPT-TMPLT-WHT_C</vt:lpstr>
      <vt:lpstr>NetAcad-4F_PPT-WHT_060408</vt:lpstr>
      <vt:lpstr>Chapter 5: Adjust and Troubleshoot Single-Area OSPF  </vt:lpstr>
      <vt:lpstr>Chapter 5</vt:lpstr>
      <vt:lpstr>Chapter 5: Objectives</vt:lpstr>
      <vt:lpstr>5.1 Advanced Single-Area OSPF Configurations</vt:lpstr>
      <vt:lpstr>Routing in the Distribution and Core Layers Routing versus Switching</vt:lpstr>
      <vt:lpstr>Routing in the Distribution and Core Layers Static Routing</vt:lpstr>
      <vt:lpstr>Routing in the Distribution and Core Layers Dynamic Routing Protocols</vt:lpstr>
      <vt:lpstr>Routing in the Distribution and Core Layers Configuring Single-Area OSPF</vt:lpstr>
      <vt:lpstr>Routing in the Distribution and Core Layers Verifying Single-Area OSPF</vt:lpstr>
      <vt:lpstr>Routing in the Distribution and Core Layers Verifying Single-Area OSPF (cont.)</vt:lpstr>
      <vt:lpstr>Routing in the Distribution and Core Layers Verifying Single-Area OSPF (cont.)</vt:lpstr>
      <vt:lpstr>Routing in the Distribution and Core Layers Configuring Single-Area OSPFv3</vt:lpstr>
      <vt:lpstr>Routing in the Distribution and Core Layers Verifying Single-Area OSPFv3</vt:lpstr>
      <vt:lpstr>Routing in the Distribution and Core Layers Verifying Single-Area OSPFv3 (cont.)</vt:lpstr>
      <vt:lpstr>OSPF in Multiaccess Networks OSPF Network Types</vt:lpstr>
      <vt:lpstr>OSPF in Multiaccess Networks Challenges in Multiaccess Networks</vt:lpstr>
      <vt:lpstr>OSPF in Multiaccess Networks OSPF Designated Router</vt:lpstr>
      <vt:lpstr>OSPF in Multiaccess Networks OSPF Designated Router (cont.)</vt:lpstr>
      <vt:lpstr>OSPF in Multiaccess Networks Verifying DR/BDR Roles</vt:lpstr>
      <vt:lpstr>OSPF in Multiaccess Networks Verifying DR/BDR Adjacencies</vt:lpstr>
      <vt:lpstr>OSPF in Multiaccess Networks Default DR/BDR Election Process</vt:lpstr>
      <vt:lpstr>OSPF in Multiaccess Networks DR/BDR Election Process</vt:lpstr>
      <vt:lpstr>OSPF in Multiaccess Networks The OSPF Priority</vt:lpstr>
      <vt:lpstr>Default Route Propagation Propagating a Default Static Route in OSPFv2</vt:lpstr>
      <vt:lpstr>Default Route Propagation Verifying the Propagated Default Route</vt:lpstr>
      <vt:lpstr>Default Route Propagation Propagating a Default Static Route in OSPFv3</vt:lpstr>
      <vt:lpstr>Fine-tuning OSPF Interfaces OSPF Hello and Dead Intervals</vt:lpstr>
      <vt:lpstr>Fine-tuning OSPF Interfaces Modifying OSPF Intervals</vt:lpstr>
      <vt:lpstr>Secure OSPF Secure Routing Updates</vt:lpstr>
      <vt:lpstr>Secure OSPF MD5 Authentication</vt:lpstr>
      <vt:lpstr>Secure OSPF  Configuring OSPF MD5 Authentication</vt:lpstr>
      <vt:lpstr>Secure OSPF  OSPF MD5 Authentication Example</vt:lpstr>
      <vt:lpstr>Secure OSPF  OSPF MD5 Authentication Example (cont.)</vt:lpstr>
      <vt:lpstr>Secure OSPF  Verifying OSPF MD5 Authentication</vt:lpstr>
      <vt:lpstr>Secure OSPF  Verifying OSPF MD5 Authentication (cont.)</vt:lpstr>
      <vt:lpstr>5.2 Troubleshooting Single-Area OSPF Implementations</vt:lpstr>
      <vt:lpstr>Components of Troubleshooting Single-Area OSPF  Forming OSPF Adjacencies</vt:lpstr>
      <vt:lpstr>Components of Troubleshooting Single-Area OSPF  Transitioning via OSPF States</vt:lpstr>
      <vt:lpstr>Components of Troubleshooting Single-Area OSPF  OSPF Troubleshooting Commands</vt:lpstr>
      <vt:lpstr>Components of Troubleshooting Single-Area OSPF  Components of Troubleshooting OSPF</vt:lpstr>
      <vt:lpstr>Troubleshoot Single-Area OSPFv2 Routing Issues Troubleshooting Neighbor Issues</vt:lpstr>
      <vt:lpstr>Troubleshoot Single-Area OSPFv2 Routing Issues Troubleshooting OSPF Routing Table Issues</vt:lpstr>
      <vt:lpstr>Troubleshoot Single-Area OSPFv3 Routing Issues OSPFv3 Troubleshooting Commands</vt:lpstr>
      <vt:lpstr>Chapter 5: Summary</vt:lpstr>
      <vt:lpstr>Chapter 5: Summary (cont.)</vt:lpstr>
      <vt:lpstr>Chapter 5: Summary (cont.)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1019</cp:revision>
  <cp:lastPrinted>1999-01-27T00:54:54Z</cp:lastPrinted>
  <dcterms:created xsi:type="dcterms:W3CDTF">2006-10-23T15:07:30Z</dcterms:created>
  <dcterms:modified xsi:type="dcterms:W3CDTF">2013-10-08T00:25:57Z</dcterms:modified>
</cp:coreProperties>
</file>