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6" r:id="rId3"/>
    <p:sldId id="260" r:id="rId4"/>
    <p:sldId id="274" r:id="rId5"/>
    <p:sldId id="275" r:id="rId6"/>
    <p:sldId id="276" r:id="rId7"/>
    <p:sldId id="286" r:id="rId8"/>
    <p:sldId id="277" r:id="rId9"/>
    <p:sldId id="287" r:id="rId10"/>
    <p:sldId id="263" r:id="rId11"/>
    <p:sldId id="264" r:id="rId12"/>
    <p:sldId id="265" r:id="rId13"/>
    <p:sldId id="278" r:id="rId14"/>
    <p:sldId id="266" r:id="rId15"/>
    <p:sldId id="267" r:id="rId16"/>
    <p:sldId id="279" r:id="rId17"/>
    <p:sldId id="280" r:id="rId18"/>
    <p:sldId id="268" r:id="rId19"/>
    <p:sldId id="281" r:id="rId20"/>
    <p:sldId id="269" r:id="rId21"/>
    <p:sldId id="282" r:id="rId22"/>
    <p:sldId id="283" r:id="rId23"/>
    <p:sldId id="270" r:id="rId24"/>
    <p:sldId id="271" r:id="rId25"/>
    <p:sldId id="284" r:id="rId26"/>
    <p:sldId id="285" r:id="rId27"/>
    <p:sldId id="273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18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CEA33-867B-43E7-BCCD-FDE7F6ED8B9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9DB4-22A3-4B53-BE3A-289D05D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B99C3-BFFD-41E3-8644-8FC5685BD2D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D9C95-E0B3-47A3-8D59-91B19BB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9C95-E0B3-47A3-8D59-91B19BBC65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AF6E-ACA6-4EC3-9C08-892C4B5ED73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F49F-12A2-48FB-90AB-3A9FC1D7B356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A41-D956-4F96-B595-AFECD90D0E14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2E3-CA1F-4D1D-9D3F-C3B57E165ED0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06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1EE-7D11-4976-8713-C6E696A1427F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5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31C9-1EC5-47BB-AEFB-020C09BB023D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05-575B-453A-9691-9140BF4D81A9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017C-1AF9-4AFA-9098-15379DD71DA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4AAA2AD-CE25-4EB7-93F0-442F9046249F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7C7-F4BA-4CFE-BFF6-8D7FC0C7E753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8808-A9D9-4EBB-8D88-9FDFD86F898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8EA7-E8E3-42B5-AA73-4DD301DA508C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0A6C-B73A-45E9-9296-0B7795DFA05F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789D-FE4D-4CBB-AEEF-F627C4B0F91B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7BD3-1ABD-4CC1-AE99-19809E363063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5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AFDF-8ACE-4AD9-9E12-2FF1E9C6103D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A1F-43A3-499A-8726-99D84B50D877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2EE3-0E1C-4FCD-835B-F8C91579881C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E555-64F6-4A51-BF70-DB301699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9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5642"/>
            <a:ext cx="10384339" cy="1218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Active Directory Administration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 descr="https://i-technet.sec.s-msft.com/dynimg/IC196825.gif">
            <a:hlinkClick r:id="rId2" action="ppaction://hlinksldjump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6254"/>
          <a:stretch>
            <a:fillRect/>
          </a:stretch>
        </p:blipFill>
        <p:spPr bwMode="auto">
          <a:xfrm>
            <a:off x="5283905" y="2149425"/>
            <a:ext cx="5100434" cy="43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209" y="2430491"/>
            <a:ext cx="3932237" cy="2636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algn="ctr"/>
            <a:r>
              <a:rPr lang="en-US" sz="2800" dirty="0" smtClean="0"/>
              <a:t>By</a:t>
            </a:r>
            <a:br>
              <a:rPr lang="en-US" sz="2800" dirty="0" smtClean="0"/>
            </a:br>
            <a:r>
              <a:rPr lang="en-US" sz="2800" dirty="0" smtClean="0"/>
              <a:t>Joseph Cheung</a:t>
            </a:r>
            <a:endParaRPr lang="en-US" sz="2800" dirty="0"/>
          </a:p>
          <a:p>
            <a:pPr algn="ctr"/>
            <a:r>
              <a:rPr lang="en-US" sz="1800" dirty="0" smtClean="0"/>
              <a:t>April 27, 2016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99" y="2336872"/>
            <a:ext cx="5858369" cy="33672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5263278" cy="428164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Within </a:t>
            </a:r>
            <a:r>
              <a:rPr lang="en-U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domain, objects can be organized into logical containers called organizational </a:t>
            </a: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units or OUs</a:t>
            </a:r>
            <a:endParaRPr lang="en-US" sz="4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Organizational Unit</a:t>
            </a:r>
            <a:b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[OU]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48" y="2114976"/>
            <a:ext cx="5178652" cy="3049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114976"/>
            <a:ext cx="7013347" cy="45906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Using organizational unit you can create a hierarchical structure that duplicates the structure of your organization.</a:t>
            </a:r>
            <a:endParaRPr lang="en-US" sz="2800" dirty="0"/>
          </a:p>
          <a:p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Even more importantly you can delegate some administrative responsibilities for these small units.</a:t>
            </a:r>
            <a:endParaRPr lang="en-US" sz="2800" dirty="0"/>
          </a:p>
          <a:p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While administrators have full administrative rights for the entire domain.  A user, such as a department or team manager can be granted rights for a particular sub-trees of organizational units or even a single organizational unit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Multiple Domain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2" y="2016712"/>
            <a:ext cx="5608638" cy="31504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16712"/>
            <a:ext cx="6583362" cy="4841288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Although organizational units are useful for delegating administrative responsibilities within a domain. </a:t>
            </a:r>
            <a:endParaRPr lang="en-US" sz="3200" dirty="0"/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Multiple domains are useful for network administrations done by separate authorities, such as in an international organization where resources maybe maintained in different languages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Multiple Domain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3" y="2016711"/>
            <a:ext cx="5608638" cy="31504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5415678" cy="43251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Multiple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domains can form a domain tree; the root domain is always created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first</a:t>
            </a:r>
          </a:p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It becomes the parent domain to child-domains that are added directly below it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>DNS</a:t>
            </a:r>
            <a:endParaRPr lang="en-US" sz="8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053771"/>
            <a:ext cx="6583362" cy="48042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Each domain in a tree is assigned a name using the hierarchical domain naming system or DNS</a:t>
            </a:r>
          </a:p>
          <a:p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As other domains are joint to a tree, the name of a child is added to the parents name, </a:t>
            </a:r>
            <a:r>
              <a:rPr 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reflecting </a:t>
            </a:r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their relationship</a:t>
            </a:r>
            <a:endParaRPr lang="en-US" sz="2800" dirty="0"/>
          </a:p>
          <a:p>
            <a:r>
              <a:rPr 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To make network resources globally available to users, by default, active directory transparently joint domains to a 2-way transitive relationship</a:t>
            </a:r>
            <a:endParaRPr lang="en-US" sz="2800" dirty="0"/>
          </a:p>
          <a:p>
            <a:endParaRPr lang="en-US" sz="20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2" y="2265050"/>
            <a:ext cx="5608638" cy="335047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TRUST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5655163" cy="452112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Trust relationship make the domain resources available to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users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in other domains.</a:t>
            </a:r>
            <a:endParaRPr lang="en-US" sz="3600" dirty="0"/>
          </a:p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Transitive means that the trust relationship carry thru automatically to other domains in the tree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1538"/>
          <a:stretch>
            <a:fillRect/>
          </a:stretch>
        </p:blipFill>
        <p:spPr>
          <a:xfrm>
            <a:off x="6610047" y="2336873"/>
            <a:ext cx="5425849" cy="359931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TRUST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4172" y="2140931"/>
            <a:ext cx="6161314" cy="4717069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So</a:t>
            </a:r>
            <a:r>
              <a:rPr lang="en-U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users in one domain may have access to resources anywhere in the tree; except of course to resources that have been restricted.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2261"/>
          <a:stretch>
            <a:fillRect/>
          </a:stretch>
        </p:blipFill>
        <p:spPr>
          <a:xfrm>
            <a:off x="6501190" y="2140931"/>
            <a:ext cx="5425849" cy="359931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81431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TRUST </a:t>
            </a:r>
            <a:r>
              <a:rPr lang="en-US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RELATIONSHIPS</a:t>
            </a:r>
            <a:endParaRPr lang="en-US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3" y="3563939"/>
            <a:ext cx="6975115" cy="3294061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959429"/>
            <a:ext cx="11996057" cy="1604509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tree model of multiple domains can be extended to a forest of trees.</a:t>
            </a:r>
            <a:endParaRPr lang="en-US" sz="3000" b="1" dirty="0"/>
          </a:p>
          <a:p>
            <a:r>
              <a:rPr lang="en-US" sz="3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Or organizations who need to maintain a separate organizational structures, such </a:t>
            </a:r>
            <a:r>
              <a:rPr lang="en-US" sz="30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as a </a:t>
            </a:r>
            <a:r>
              <a:rPr lang="en-US" sz="3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company that needs distinct public identities for its subsidiaries. </a:t>
            </a:r>
            <a:endParaRPr lang="en-US" sz="3000" b="1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TREES IN A FOREST </a:t>
            </a:r>
            <a:r>
              <a:rPr lang="en-US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Although each tree can have different naming scheme, they share 3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things</a:t>
            </a:r>
          </a:p>
          <a:p>
            <a:pPr marL="0" indent="0">
              <a:buNone/>
            </a:pPr>
            <a:endParaRPr lang="en-US" sz="3600" dirty="0"/>
          </a:p>
          <a:p>
            <a:pPr lvl="0"/>
            <a:r>
              <a:rPr lang="en-US" sz="3600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Transitive trust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relationships between any domain within the forest</a:t>
            </a:r>
            <a:endParaRPr lang="en-US" sz="3600" dirty="0"/>
          </a:p>
          <a:p>
            <a:pPr lvl="0"/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common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schema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- a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complete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set of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object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types; and</a:t>
            </a:r>
            <a:endParaRPr lang="en-US" sz="3600" dirty="0"/>
          </a:p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They share a comprehensive 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global catalog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Global Catalog</a:t>
            </a:r>
            <a:endParaRPr lang="en-US" sz="4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05" y="2053771"/>
            <a:ext cx="6468695" cy="359886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" y="1834168"/>
            <a:ext cx="5723304" cy="4849662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 global catalog holds all the objects for all domains, so it’s easy for users to locate a specific object anywhere in the Enterprise.</a:t>
            </a:r>
            <a:endParaRPr lang="en-US" sz="3600" dirty="0"/>
          </a:p>
          <a:p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To keep query response time fast, the global catalog maintains only a sub-set of attributes for each object.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-technet.sec.s-msft.com/dynimg/IC1968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09" y="260343"/>
            <a:ext cx="7080772" cy="63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Global Catalog</a:t>
            </a:r>
            <a:endParaRPr lang="en-US" sz="4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05" y="2053771"/>
            <a:ext cx="6468695" cy="359886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" y="1834168"/>
            <a:ext cx="5723304" cy="48496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global catalog is automatically replicated to those domain controllers throughout the forest that are designated as global catalog service</a:t>
            </a:r>
            <a:endParaRPr lang="en-US" sz="3600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Global Catalog</a:t>
            </a:r>
            <a:endParaRPr lang="en-US" sz="4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" y="1834168"/>
            <a:ext cx="5723304" cy="484966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DOMAIN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CONTROLLER </a:t>
            </a:r>
            <a:endParaRPr lang="en-US" sz="36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manages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ACTIVE DIRECTORY information and users interactions, including directory searches across the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enterprise; 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Is responsible for all the authentications, authorizations, additions, deletions, </a:t>
            </a:r>
            <a:r>
              <a:rPr lang="en-US" sz="360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audits, modifications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inside a Domain.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8" y="2442779"/>
            <a:ext cx="5608638" cy="32998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Global Catalog</a:t>
            </a:r>
            <a:endParaRPr lang="en-US" sz="4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26572" y="2242456"/>
            <a:ext cx="5723304" cy="461554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For example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if the marketing manager in the Minneapolis’s office wants to send a hard copy of the file out to the subsidiary in Paris, she can query the ACTIVE DIRECTORY global catalog for a printer on the 2</a:t>
            </a:r>
            <a:r>
              <a:rPr lang="en-US" sz="3600" baseline="30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nd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floor office of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Rue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Lafayette, the global catalog resolves the query and returns the location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43" y="2262408"/>
            <a:ext cx="5608638" cy="313804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ACTIVE DIRECTORY - Network Topology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Finally, let’s look how AD relates to network topology</a:t>
            </a:r>
            <a:endParaRPr lang="en-US" sz="4400" dirty="0"/>
          </a:p>
          <a:p>
            <a:r>
              <a:rPr lang="en-US" sz="4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To optimize active directory performance it may be beneficial to divide the network into sites, especially it has geographic separate locations connected by slow links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SITES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13109"/>
            <a:ext cx="5608638" cy="3262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571" y="2113109"/>
            <a:ext cx="5464629" cy="474489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site is one 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or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more IP subnets connected by a hi-speed link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Sites help reduce active directory traffic, such as work stations logged-on in replication</a:t>
            </a:r>
            <a:endParaRPr lang="en-US" sz="3200" dirty="0"/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For example when a user who logs on win2012 will try to find the active directory controller in the same site of the user’s computer to validate the logon request.</a:t>
            </a:r>
            <a:endParaRPr lang="en-US" sz="32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SITES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722" y="2047794"/>
            <a:ext cx="5197964" cy="46578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Staying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within the same site serve to reduce unnecessary traffic between the domain controllers; and the network operates more efficiently</a:t>
            </a:r>
            <a:endParaRPr lang="en-US" sz="36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2" y="2047794"/>
            <a:ext cx="5608638" cy="334812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SITES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72" y="2047794"/>
            <a:ext cx="5608638" cy="3262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722" y="2047794"/>
            <a:ext cx="5197964" cy="46578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In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addition, replication of active directory between sites can be scheduled in off-peak hours when demand for resources between </a:t>
            </a:r>
            <a:r>
              <a:rPr lang="en-US" sz="3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sites is </a:t>
            </a:r>
            <a:r>
              <a:rPr lang="en-US" sz="3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usually lower</a:t>
            </a:r>
            <a:endParaRPr lang="en-US" sz="36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ACTIVE DIRECTORY - conclusion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1036"/>
          <a:stretch>
            <a:fillRect/>
          </a:stretch>
        </p:blipFill>
        <p:spPr>
          <a:xfrm>
            <a:off x="4001542" y="2068513"/>
            <a:ext cx="8190457" cy="446291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2336873"/>
            <a:ext cx="3876256" cy="3599315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Active directory enable users to access resources </a:t>
            </a:r>
            <a:r>
              <a:rPr lang="en-US" sz="5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and</a:t>
            </a:r>
          </a:p>
          <a:p>
            <a:r>
              <a:rPr lang="en-US" sz="5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5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administrators to secure the resources across the enterprise network.</a:t>
            </a:r>
            <a:endParaRPr lang="en-US" sz="5400" dirty="0"/>
          </a:p>
          <a:p>
            <a:endParaRPr lang="en-US" sz="5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34653"/>
            <a:ext cx="8144134" cy="1572126"/>
          </a:xfrm>
        </p:spPr>
        <p:txBody>
          <a:bodyPr/>
          <a:lstStyle/>
          <a:p>
            <a:pPr algn="ctr"/>
            <a:r>
              <a:rPr lang="en-US" dirty="0"/>
              <a:t>Active </a:t>
            </a:r>
            <a:r>
              <a:rPr lang="en-US" dirty="0" smtClean="0"/>
              <a:t>Directory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299284"/>
            <a:ext cx="8144134" cy="164557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 smtClean="0"/>
              <a:t>Thank You</a:t>
            </a:r>
          </a:p>
          <a:p>
            <a:pPr algn="ctr"/>
            <a:r>
              <a:rPr lang="en-US" dirty="0" smtClean="0"/>
              <a:t>By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Joseph Cheung</a:t>
            </a:r>
          </a:p>
          <a:p>
            <a:pPr algn="ctr"/>
            <a:r>
              <a:rPr lang="en-US" sz="1400" dirty="0"/>
              <a:t>April 27,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Active Directory administration</a:t>
            </a:r>
            <a:br>
              <a:rPr lang="en-US" dirty="0" smtClean="0"/>
            </a:br>
            <a:r>
              <a:rPr lang="en-US" sz="2800" dirty="0" smtClean="0"/>
              <a:t>By Joseph Cheung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7" y="2336800"/>
            <a:ext cx="7545481" cy="35988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64" y="671509"/>
            <a:ext cx="9613859" cy="108094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CONCEPTS OF ACTIVE DIRECTORY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36872"/>
            <a:ext cx="4695286" cy="28728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4" y="2025820"/>
            <a:ext cx="6966856" cy="4734058"/>
          </a:xfrm>
        </p:spPr>
        <p:txBody>
          <a:bodyPr/>
          <a:lstStyle/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An active directory stores information about all the resources on a network; such as users, groups, computers, files, printers, and applications.</a:t>
            </a:r>
            <a:endParaRPr lang="en-US" sz="3200" dirty="0"/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Plus</a:t>
            </a:r>
            <a:endParaRPr lang="en-US" sz="3200" dirty="0"/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It provides all the services, making the information available and useful.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CONCEPTS OF ACTIVE DIRECTORY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52" y="2336872"/>
            <a:ext cx="4695286" cy="28728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90057"/>
            <a:ext cx="6514052" cy="4565254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Active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directory stores information about resources in 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hierarchical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structure </a:t>
            </a:r>
          </a:p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It contains objects that represents different types of network resources, users, printers and so on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AD information is used to authenticate/authorize users, computers, resources which are part of a network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 </a:t>
            </a:r>
            <a:r>
              <a:rPr lang="en-US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has attributes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21" y="2549366"/>
            <a:ext cx="5530879" cy="32246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1957138"/>
            <a:ext cx="6661121" cy="4900862"/>
          </a:xfrm>
        </p:spPr>
        <p:txBody>
          <a:bodyPr>
            <a:normAutofit lnSpcReduction="10000"/>
          </a:bodyPr>
          <a:lstStyle/>
          <a:p>
            <a:endParaRPr lang="en-US" sz="40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Each </a:t>
            </a:r>
            <a:r>
              <a:rPr lang="en-US" sz="40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object </a:t>
            </a: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has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attributes, </a:t>
            </a:r>
          </a:p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   a. such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as the user’s first name, 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  last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name and email 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address; or</a:t>
            </a:r>
            <a:endParaRPr lang="en-US" sz="3200" dirty="0"/>
          </a:p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   b. A </a:t>
            </a:r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printer’s asset number and </a:t>
            </a:r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location</a:t>
            </a:r>
          </a:p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2. GUID – 128bit global identifier</a:t>
            </a:r>
          </a:p>
          <a:p>
            <a:r>
              <a:rPr lang="en-US" sz="3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3. SID – Security identifier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 </a:t>
            </a:r>
            <a:r>
              <a:rPr lang="en-US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82" y="2336872"/>
            <a:ext cx="5530879" cy="32246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871392" cy="4346957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endParaRPr lang="en-US" sz="3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56763"/>
              </p:ext>
            </p:extLst>
          </p:nvPr>
        </p:nvGraphicFramePr>
        <p:xfrm>
          <a:off x="374892" y="2336872"/>
          <a:ext cx="491506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530"/>
                <a:gridCol w="24575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Computer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Domain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Shared Folder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Organizational Unit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Printer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User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Site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Group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Subnet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Contact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5263278" cy="428164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Objects are maintained in a domain </a:t>
            </a:r>
          </a:p>
          <a:p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domain is a basic unit of organization and security in active directory</a:t>
            </a:r>
            <a:endParaRPr lang="en-US" sz="40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36872"/>
            <a:ext cx="5608638" cy="3290676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STRUCTURE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Domain Has 4 Components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21305"/>
            <a:ext cx="5487250" cy="466825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hierarchical structure of containers, objects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An unique Domain Name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 security mechanism to authenticate </a:t>
            </a: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and </a:t>
            </a: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authorize access to Domain Resources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Policies that show how functionality is allowed or restricted for users, computers in a domain</a:t>
            </a:r>
            <a:endParaRPr lang="en-US" sz="4000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FE555-64F6-4A51-BF70-DB3016997C6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0" y="2144295"/>
            <a:ext cx="6661471" cy="3598863"/>
          </a:xfrm>
        </p:spPr>
      </p:pic>
    </p:spTree>
    <p:extLst>
      <p:ext uri="{BB962C8B-B14F-4D97-AF65-F5344CB8AC3E}">
        <p14:creationId xmlns:p14="http://schemas.microsoft.com/office/powerpoint/2010/main" val="3349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2470</TotalTime>
  <Words>958</Words>
  <Application>Microsoft Office PowerPoint</Application>
  <PresentationFormat>Widescreen</PresentationFormat>
  <Paragraphs>130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Trebuchet MS</vt:lpstr>
      <vt:lpstr>Berlin</vt:lpstr>
      <vt:lpstr> Active Directory Administration </vt:lpstr>
      <vt:lpstr>PowerPoint Presentation</vt:lpstr>
      <vt:lpstr>Active Directory administration By Joseph Cheung </vt:lpstr>
      <vt:lpstr>CONCEPTS OF ACTIVE DIRECTORY </vt:lpstr>
      <vt:lpstr>CONCEPTS OF ACTIVE DIRECTORY </vt:lpstr>
      <vt:lpstr>Object has attributes</vt:lpstr>
      <vt:lpstr>Object Examples</vt:lpstr>
      <vt:lpstr>STRUCTURE </vt:lpstr>
      <vt:lpstr>STRUCTURE A Domain Has 4 Components</vt:lpstr>
      <vt:lpstr> STRUCTURE </vt:lpstr>
      <vt:lpstr>Organizational Unit [OU] </vt:lpstr>
      <vt:lpstr>Multiple Domain</vt:lpstr>
      <vt:lpstr>Multiple Domain</vt:lpstr>
      <vt:lpstr>DNS</vt:lpstr>
      <vt:lpstr>TRUST RELATIONSHIPS</vt:lpstr>
      <vt:lpstr>TRUST RELATIONSHIPS</vt:lpstr>
      <vt:lpstr>TRUST RELATIONSHIPS</vt:lpstr>
      <vt:lpstr>TREES IN A FOREST SHARE</vt:lpstr>
      <vt:lpstr>Global Catalog</vt:lpstr>
      <vt:lpstr>Global Catalog</vt:lpstr>
      <vt:lpstr>Global Catalog</vt:lpstr>
      <vt:lpstr>Global Catalog</vt:lpstr>
      <vt:lpstr>ACTIVE DIRECTORY - Network Topology </vt:lpstr>
      <vt:lpstr>SITES</vt:lpstr>
      <vt:lpstr>SITES</vt:lpstr>
      <vt:lpstr>SITES</vt:lpstr>
      <vt:lpstr>ACTIVE DIRECTORY - conclusion </vt:lpstr>
      <vt:lpstr>Active Directory Administration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51</cp:revision>
  <dcterms:created xsi:type="dcterms:W3CDTF">2016-04-25T06:10:49Z</dcterms:created>
  <dcterms:modified xsi:type="dcterms:W3CDTF">2016-04-26T23:59:28Z</dcterms:modified>
</cp:coreProperties>
</file>